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311" r:id="rId3"/>
    <p:sldId id="322" r:id="rId4"/>
    <p:sldId id="269" r:id="rId5"/>
    <p:sldId id="318" r:id="rId6"/>
    <p:sldId id="319" r:id="rId7"/>
    <p:sldId id="316" r:id="rId8"/>
    <p:sldId id="303" r:id="rId9"/>
    <p:sldId id="320" r:id="rId10"/>
    <p:sldId id="321" r:id="rId11"/>
    <p:sldId id="312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ECFF"/>
    <a:srgbClr val="99CCFF"/>
    <a:srgbClr val="0066FF"/>
    <a:srgbClr val="FF0000"/>
    <a:srgbClr val="FFFFCC"/>
    <a:srgbClr val="CCFF66"/>
    <a:srgbClr val="FF3399"/>
    <a:srgbClr val="FF66FF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03" autoAdjust="0"/>
    <p:restoredTop sz="93728" autoAdjust="0"/>
  </p:normalViewPr>
  <p:slideViewPr>
    <p:cSldViewPr>
      <p:cViewPr varScale="1">
        <p:scale>
          <a:sx n="105" d="100"/>
          <a:sy n="105" d="100"/>
        </p:scale>
        <p:origin x="42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4247752495504957E-2"/>
          <c:y val="5.3398133482229423E-2"/>
          <c:w val="0.89833765267530685"/>
          <c:h val="0.75870748391005394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2017</c:v>
                </c:pt>
              </c:strCache>
            </c:strRef>
          </c:tx>
          <c:spPr>
            <a:ln w="55536">
              <a:solidFill>
                <a:srgbClr val="0066FF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0066FF"/>
              </a:solidFill>
              <a:ln>
                <a:solidFill>
                  <a:srgbClr val="0066FF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3.2407407407407433E-2"/>
                  <c:y val="-4.2090489913417364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7777777777777801E-2"/>
                  <c:y val="-3.6478424591628353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2407407407407399E-2"/>
                  <c:y val="-4.7702555235206334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2.9320987654320993E-2"/>
                  <c:y val="-4.7702555235206341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2.6822714142873013E-2"/>
                  <c:y val="-4.7031855205386525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3.0864197530864209E-3"/>
                  <c:y val="-3.6478424591628353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1.9253184831315041E-2"/>
                  <c:y val="-4.2460660887332261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1.9914338221679182E-2"/>
                  <c:y val="-3.8390305163822823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2.711620005184609E-2"/>
                  <c:y val="3.0889723597285916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5.1441043587749508E-2"/>
                  <c:y val="-3.35722500849981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4.2622578972706847E-2"/>
                  <c:y val="-3.09897693092290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3.3804114357663853E-2"/>
                  <c:y val="-4.1319692412305459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Sheet1!$B$1:$M$1</c:f>
              <c:strCache>
                <c:ptCount val="12"/>
                <c:pt idx="0">
                  <c:v>I</c:v>
                </c:pt>
                <c:pt idx="1">
                  <c:v>II</c:v>
                </c:pt>
                <c:pt idx="2">
                  <c:v>III</c:v>
                </c:pt>
                <c:pt idx="3">
                  <c:v>IV</c:v>
                </c:pt>
                <c:pt idx="4">
                  <c:v>V</c:v>
                </c:pt>
                <c:pt idx="5">
                  <c:v>VI</c:v>
                </c:pt>
                <c:pt idx="6">
                  <c:v>VII</c:v>
                </c:pt>
                <c:pt idx="7">
                  <c:v>VIII</c:v>
                </c:pt>
                <c:pt idx="8">
                  <c:v>IX</c:v>
                </c:pt>
                <c:pt idx="9">
                  <c:v>X</c:v>
                </c:pt>
                <c:pt idx="10">
                  <c:v>XI</c:v>
                </c:pt>
                <c:pt idx="11">
                  <c:v>XII</c:v>
                </c:pt>
              </c:strCache>
            </c:strRef>
          </c:cat>
          <c:val>
            <c:numRef>
              <c:f>Sheet1!$B$2:$M$2</c:f>
              <c:numCache>
                <c:formatCode>0.0</c:formatCode>
                <c:ptCount val="12"/>
                <c:pt idx="0">
                  <c:v>0.97582282160860245</c:v>
                </c:pt>
                <c:pt idx="1">
                  <c:v>1.5375201672235477</c:v>
                </c:pt>
                <c:pt idx="2">
                  <c:v>2.0813687967794294</c:v>
                </c:pt>
                <c:pt idx="3">
                  <c:v>2.2288767438135579</c:v>
                </c:pt>
                <c:pt idx="4">
                  <c:v>2.376632282036681</c:v>
                </c:pt>
                <c:pt idx="5">
                  <c:v>2.7605912347560917</c:v>
                </c:pt>
                <c:pt idx="6">
                  <c:v>1.7532682470916825</c:v>
                </c:pt>
                <c:pt idx="7">
                  <c:v>1.5291209293533399</c:v>
                </c:pt>
                <c:pt idx="8">
                  <c:v>1.2334862014275387</c:v>
                </c:pt>
                <c:pt idx="9">
                  <c:v>1.9757659220472021</c:v>
                </c:pt>
                <c:pt idx="10">
                  <c:v>2.9353079533311188</c:v>
                </c:pt>
                <c:pt idx="11">
                  <c:v>3.655656426357055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2018</c:v>
                </c:pt>
              </c:strCache>
            </c:strRef>
          </c:tx>
          <c:spPr>
            <a:ln w="32563">
              <a:solidFill>
                <a:srgbClr val="FF0000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0000"/>
              </a:solidFill>
              <a:ln>
                <a:solidFill>
                  <a:srgbClr val="FF0000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4.3209876543209853E-2"/>
                  <c:y val="4.20904899134173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6748879754101423E-2"/>
                  <c:y val="4.17961609950227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1.7635771951264674E-3"/>
                  <c:y val="-2.33311301003163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4.3356756656667779E-2"/>
                  <c:y val="2.806036779355904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2.6601905343850683E-2"/>
                  <c:y val="-4.770256591602487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5.8715813983631501E-2"/>
                  <c:y val="1.81919012002279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5.7907338999370443E-2"/>
                  <c:y val="2.30368382933764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4.5561604266192643E-2"/>
                  <c:y val="4.301525689420090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2.0344845943043366E-2"/>
                  <c:y val="2.61336266758118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1.1757952820057031E-2"/>
                  <c:y val="1.25588237504563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2.9394882050143654E-3"/>
                  <c:y val="2.76294122510039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7.3487205125355361E-3"/>
                  <c:y val="-3.0141177001095379E-2"/>
                </c:manualLayout>
              </c:layout>
              <c:spPr>
                <a:noFill/>
                <a:ln w="55536">
                  <a:noFill/>
                </a:ln>
              </c:spPr>
              <c:txPr>
                <a:bodyPr/>
                <a:lstStyle/>
                <a:p>
                  <a:pPr>
                    <a:defRPr sz="1744" b="1" i="0" u="none" strike="noStrike" baseline="0">
                      <a:solidFill>
                        <a:srgbClr val="FF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55536">
                <a:noFill/>
              </a:ln>
            </c:spPr>
            <c:txPr>
              <a:bodyPr/>
              <a:lstStyle/>
              <a:p>
                <a:pPr>
                  <a:defRPr sz="1744" b="1" i="0" u="none" strike="noStrike" baseline="0">
                    <a:solidFill>
                      <a:schemeClr val="tx1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Sheet1!$B$1:$M$1</c:f>
              <c:strCache>
                <c:ptCount val="12"/>
                <c:pt idx="0">
                  <c:v>I</c:v>
                </c:pt>
                <c:pt idx="1">
                  <c:v>II</c:v>
                </c:pt>
                <c:pt idx="2">
                  <c:v>III</c:v>
                </c:pt>
                <c:pt idx="3">
                  <c:v>IV</c:v>
                </c:pt>
                <c:pt idx="4">
                  <c:v>V</c:v>
                </c:pt>
                <c:pt idx="5">
                  <c:v>VI</c:v>
                </c:pt>
                <c:pt idx="6">
                  <c:v>VII</c:v>
                </c:pt>
                <c:pt idx="7">
                  <c:v>VIII</c:v>
                </c:pt>
                <c:pt idx="8">
                  <c:v>IX</c:v>
                </c:pt>
                <c:pt idx="9">
                  <c:v>X</c:v>
                </c:pt>
                <c:pt idx="10">
                  <c:v>XI</c:v>
                </c:pt>
                <c:pt idx="11">
                  <c:v>XII</c:v>
                </c:pt>
              </c:strCache>
            </c:strRef>
          </c:cat>
          <c:val>
            <c:numRef>
              <c:f>Sheet1!$B$3:$M$3</c:f>
              <c:numCache>
                <c:formatCode>0.0</c:formatCode>
                <c:ptCount val="12"/>
                <c:pt idx="0">
                  <c:v>0.55777062286384194</c:v>
                </c:pt>
                <c:pt idx="1">
                  <c:v>1.4157581550745277</c:v>
                </c:pt>
                <c:pt idx="2">
                  <c:v>1.1337248942589326</c:v>
                </c:pt>
                <c:pt idx="3">
                  <c:v>0.62640066743743716</c:v>
                </c:pt>
                <c:pt idx="4">
                  <c:v>0.13235772622672926</c:v>
                </c:pt>
                <c:pt idx="5">
                  <c:v>-0.10644059041318599</c:v>
                </c:pt>
                <c:pt idx="6">
                  <c:v>-0.78285752914290185</c:v>
                </c:pt>
                <c:pt idx="7">
                  <c:v>-1.2018178499241543</c:v>
                </c:pt>
                <c:pt idx="8">
                  <c:v>-1.1290157931083371</c:v>
                </c:pt>
                <c:pt idx="9">
                  <c:v>-0.86922055696342682</c:v>
                </c:pt>
                <c:pt idx="10">
                  <c:v>-0.19179438623386602</c:v>
                </c:pt>
                <c:pt idx="11">
                  <c:v>0.48634463686431673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79286440"/>
        <c:axId val="279286832"/>
      </c:lineChart>
      <c:catAx>
        <c:axId val="279286440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low"/>
        <c:spPr>
          <a:ln w="26040">
            <a:solidFill>
              <a:schemeClr val="tx1"/>
            </a:solidFill>
            <a:prstDash val="solid"/>
          </a:ln>
        </c:spPr>
        <c:txPr>
          <a:bodyPr rot="0" vert="horz" anchor="b" anchorCtr="0"/>
          <a:lstStyle/>
          <a:p>
            <a:pPr>
              <a:defRPr sz="1641" b="1" i="0" u="none" strike="noStrike" baseline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279286832"/>
        <c:crosses val="autoZero"/>
        <c:auto val="1"/>
        <c:lblAlgn val="ctr"/>
        <c:lblOffset val="1"/>
        <c:tickLblSkip val="1"/>
        <c:tickMarkSkip val="1"/>
        <c:noMultiLvlLbl val="0"/>
      </c:catAx>
      <c:valAx>
        <c:axId val="279286832"/>
        <c:scaling>
          <c:orientation val="minMax"/>
          <c:max val="4"/>
          <c:min val="-2"/>
        </c:scaling>
        <c:delete val="0"/>
        <c:axPos val="l"/>
        <c:numFmt formatCode="0.0" sourceLinked="0"/>
        <c:majorTickMark val="out"/>
        <c:minorTickMark val="none"/>
        <c:tickLblPos val="nextTo"/>
        <c:spPr>
          <a:ln w="260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436" b="0" i="0" u="none" strike="noStrike" baseline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279286440"/>
        <c:crosses val="autoZero"/>
        <c:crossBetween val="between"/>
        <c:majorUnit val="1"/>
      </c:valAx>
      <c:spPr>
        <a:noFill/>
        <a:ln w="26050">
          <a:noFill/>
        </a:ln>
      </c:spPr>
    </c:plotArea>
    <c:legend>
      <c:legendPos val="b"/>
      <c:layout>
        <c:manualLayout>
          <c:xMode val="edge"/>
          <c:yMode val="edge"/>
          <c:x val="1.0901525258661815E-2"/>
          <c:y val="0.90689094075846799"/>
          <c:w val="0.97932811820425891"/>
          <c:h val="7.0888651977746298E-2"/>
        </c:manualLayout>
      </c:layout>
      <c:overlay val="0"/>
      <c:spPr>
        <a:noFill/>
        <a:ln w="55536">
          <a:noFill/>
        </a:ln>
      </c:spPr>
      <c:txPr>
        <a:bodyPr/>
        <a:lstStyle/>
        <a:p>
          <a:pPr>
            <a:defRPr sz="1538" b="1" i="0" u="none" strike="noStrike" baseline="0">
              <a:solidFill>
                <a:schemeClr val="tx1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49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331507474609155E-2"/>
          <c:y val="3.1683278720594711E-2"/>
          <c:w val="0.9169551269859384"/>
          <c:h val="0.7988314726139347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0099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I квартал</c:v>
                </c:pt>
                <c:pt idx="1">
                  <c:v>II квартал</c:v>
                </c:pt>
                <c:pt idx="2">
                  <c:v>III квартал</c:v>
                </c:pt>
                <c:pt idx="3">
                  <c:v>IV квартал</c:v>
                </c:pt>
              </c:strCache>
            </c:strRef>
          </c:cat>
          <c:val>
            <c:numRef>
              <c:f>Лист1!$B$2:$B$5</c:f>
              <c:numCache>
                <c:formatCode>0.0</c:formatCode>
                <c:ptCount val="4"/>
                <c:pt idx="0">
                  <c:v>2.0813687967794294</c:v>
                </c:pt>
                <c:pt idx="1">
                  <c:v>0.66537356031035699</c:v>
                </c:pt>
                <c:pt idx="2">
                  <c:v>-1.4860804273107817</c:v>
                </c:pt>
                <c:pt idx="3">
                  <c:v>2.3926571293910115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I квартал</c:v>
                </c:pt>
                <c:pt idx="1">
                  <c:v>II квартал</c:v>
                </c:pt>
                <c:pt idx="2">
                  <c:v>III квартал</c:v>
                </c:pt>
                <c:pt idx="3">
                  <c:v>IV квартал</c:v>
                </c:pt>
              </c:strCache>
            </c:strRef>
          </c:cat>
          <c:val>
            <c:numRef>
              <c:f>Лист1!$C$2:$C$5</c:f>
              <c:numCache>
                <c:formatCode>0.0</c:formatCode>
                <c:ptCount val="4"/>
                <c:pt idx="0">
                  <c:v>1.1337248942589326</c:v>
                </c:pt>
                <c:pt idx="1">
                  <c:v>-1.2262630353710335</c:v>
                </c:pt>
                <c:pt idx="2">
                  <c:v>-1.0236647975495146</c:v>
                </c:pt>
                <c:pt idx="3">
                  <c:v>1.6338063618264869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279666896"/>
        <c:axId val="282898056"/>
      </c:barChart>
      <c:catAx>
        <c:axId val="279666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82898056"/>
        <c:crossesAt val="0"/>
        <c:auto val="0"/>
        <c:lblAlgn val="ctr"/>
        <c:lblOffset val="50"/>
        <c:tickLblSkip val="1"/>
        <c:noMultiLvlLbl val="0"/>
      </c:catAx>
      <c:valAx>
        <c:axId val="282898056"/>
        <c:scaling>
          <c:orientation val="minMax"/>
          <c:max val="2.5"/>
          <c:min val="-2"/>
        </c:scaling>
        <c:delete val="0"/>
        <c:axPos val="l"/>
        <c:numFmt formatCode="0.0" sourceLinked="1"/>
        <c:majorTickMark val="out"/>
        <c:minorTickMark val="none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79666896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2116981754092335E-2"/>
          <c:y val="0.9368354612828742"/>
          <c:w val="0.92381756628247558"/>
          <c:h val="5.304328263314912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fld id="{D6BFF336-65F9-4EF5-92A5-211BB872E6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702157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fld id="{2D4F17BD-65C4-43AF-93CE-623D025C9C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7226060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sz="900" dirty="0" smtClean="0"/>
          </a:p>
        </p:txBody>
      </p:sp>
    </p:spTree>
    <p:extLst>
      <p:ext uri="{BB962C8B-B14F-4D97-AF65-F5344CB8AC3E}">
        <p14:creationId xmlns:p14="http://schemas.microsoft.com/office/powerpoint/2010/main" val="3639414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12532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00740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6626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  <p:sp>
        <p:nvSpPr>
          <p:cNvPr id="26627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26628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5A0030-C914-447D-BD65-13A1270BD74D}" type="slidenum">
              <a:rPr lang="ru-RU" smtClean="0"/>
              <a:pPr/>
              <a:t>4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5431975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84715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2770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2771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32772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DBB530-D718-4601-B1AE-99BFF1EA71E1}" type="slidenum">
              <a:rPr lang="ru-RU" smtClean="0"/>
              <a:pPr/>
              <a:t>6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8941567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9587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17651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49958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138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46E03F-63D9-45FE-8BE9-F9F19B6EDF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CF2213-90E7-4966-9572-F486217507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0AAD60-5A58-4F81-B3C4-10F25A62CA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339513-6916-4E23-BD72-4BCA6A8D93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BA6324-2EF7-48E9-B944-448FF7BB0A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21C8C-D22D-492D-9A57-6058668B7B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26F4-BBCD-488D-A4AA-E129D68D01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34E32B-4FBB-427E-A513-AD2FCFBBF6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20F943-2AC4-438E-B867-DA44E73A86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2D06-3052-4433-A454-C83B7CCFD4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F54D-C53D-4F9E-BC3F-63BA7055DA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i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i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i="0">
                <a:latin typeface="+mn-lt"/>
              </a:defRPr>
            </a:lvl1pPr>
          </a:lstStyle>
          <a:p>
            <a:pPr>
              <a:defRPr/>
            </a:pPr>
            <a:fld id="{188F934C-A649-47CB-99E0-020869506C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4" descr="logo NSC"/>
          <p:cNvPicPr>
            <a:picLocks noGrp="1" noChangeAspect="1" noChangeArrowheads="1"/>
          </p:cNvPicPr>
          <p:nvPr>
            <p:ph type="ctrTitle"/>
          </p:nvPr>
        </p:nvPicPr>
        <p:blipFill>
          <a:blip r:embed="rId3"/>
          <a:srcRect/>
          <a:stretch>
            <a:fillRect/>
          </a:stretch>
        </p:blipFill>
        <p:spPr>
          <a:xfrm>
            <a:off x="466725" y="333375"/>
            <a:ext cx="647700" cy="647700"/>
          </a:xfrm>
        </p:spPr>
      </p:pic>
      <p:sp>
        <p:nvSpPr>
          <p:cNvPr id="1536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87450" y="333375"/>
            <a:ext cx="6400800" cy="647700"/>
          </a:xfrm>
        </p:spPr>
        <p:txBody>
          <a:bodyPr anchor="ctr"/>
          <a:lstStyle/>
          <a:p>
            <a:pPr algn="l" eaLnBrk="1" hangingPunct="1"/>
            <a:r>
              <a:rPr lang="ru-RU" sz="1600" i="1" dirty="0" err="1">
                <a:latin typeface="Times New Roman" pitchFamily="18" charset="0"/>
              </a:rPr>
              <a:t>Кыргыз</a:t>
            </a:r>
            <a:r>
              <a:rPr lang="ru-RU" sz="1600" i="1" dirty="0">
                <a:latin typeface="Times New Roman" pitchFamily="18" charset="0"/>
              </a:rPr>
              <a:t> </a:t>
            </a:r>
            <a:r>
              <a:rPr lang="ru-RU" sz="1600" i="1" dirty="0" err="1">
                <a:latin typeface="Times New Roman" pitchFamily="18" charset="0"/>
              </a:rPr>
              <a:t>Республикасынын</a:t>
            </a:r>
            <a:r>
              <a:rPr lang="ru-RU" sz="1600" i="1" dirty="0">
                <a:latin typeface="Times New Roman" pitchFamily="18" charset="0"/>
              </a:rPr>
              <a:t> </a:t>
            </a:r>
            <a:r>
              <a:rPr lang="ru-RU" sz="1600" i="1" dirty="0" err="1">
                <a:latin typeface="Times New Roman" pitchFamily="18" charset="0"/>
              </a:rPr>
              <a:t>Улуттук</a:t>
            </a:r>
            <a:r>
              <a:rPr lang="ru-RU" sz="1600" i="1" dirty="0">
                <a:latin typeface="Times New Roman" pitchFamily="18" charset="0"/>
              </a:rPr>
              <a:t> статистика </a:t>
            </a:r>
            <a:r>
              <a:rPr lang="ru-RU" sz="1600" i="1" dirty="0" err="1">
                <a:latin typeface="Times New Roman" pitchFamily="18" charset="0"/>
              </a:rPr>
              <a:t>комитети</a:t>
            </a:r>
            <a:endParaRPr lang="ru-RU" sz="1600" i="1" dirty="0"/>
          </a:p>
        </p:txBody>
      </p:sp>
      <p:sp>
        <p:nvSpPr>
          <p:cNvPr id="15363" name="Rectangle 5"/>
          <p:cNvSpPr>
            <a:spLocks noChangeArrowheads="1"/>
          </p:cNvSpPr>
          <p:nvPr/>
        </p:nvSpPr>
        <p:spPr bwMode="auto">
          <a:xfrm>
            <a:off x="1042988" y="1844675"/>
            <a:ext cx="7129462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20000"/>
              </a:spcBef>
            </a:pPr>
            <a:r>
              <a:rPr lang="ru-RU" sz="3200" b="1" i="0" dirty="0" smtClean="0">
                <a:latin typeface="Kyrghyz Times" pitchFamily="2" charset="0"/>
                <a:cs typeface="Times New Roman" panose="02020603050405020304" pitchFamily="18" charset="0"/>
              </a:rPr>
              <a:t>201</a:t>
            </a:r>
            <a:r>
              <a:rPr lang="en-US" sz="3200" b="1" i="0" dirty="0" smtClean="0">
                <a:latin typeface="Kyrghyz Times" pitchFamily="2" charset="0"/>
                <a:cs typeface="Times New Roman" panose="02020603050405020304" pitchFamily="18" charset="0"/>
              </a:rPr>
              <a:t>8</a:t>
            </a:r>
            <a:r>
              <a:rPr lang="ru-RU" sz="3200" b="1" i="0" dirty="0" smtClean="0">
                <a:latin typeface="Kyrghyz Times" pitchFamily="2" charset="0"/>
                <a:cs typeface="Times New Roman" panose="02020603050405020304" pitchFamily="18" charset="0"/>
              </a:rPr>
              <a:t>-</a:t>
            </a:r>
            <a:r>
              <a:rPr lang="ru-RU" sz="3200" b="1" i="0" dirty="0" err="1" smtClean="0">
                <a:latin typeface="Kyrghyz Times" pitchFamily="2" charset="0"/>
                <a:cs typeface="Times New Roman" panose="02020603050405020304" pitchFamily="18" charset="0"/>
              </a:rPr>
              <a:t>жылдагы</a:t>
            </a:r>
            <a:r>
              <a:rPr lang="ru-RU" sz="3200" b="1" i="0" dirty="0" smtClean="0">
                <a:latin typeface="Kyrghyz Times" pitchFamily="2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 smtClean="0">
                <a:latin typeface="Kyrghyz Times" pitchFamily="2" charset="0"/>
                <a:cs typeface="Times New Roman" panose="02020603050405020304" pitchFamily="18" charset="0"/>
              </a:rPr>
              <a:t>керектјј</a:t>
            </a:r>
            <a:r>
              <a:rPr lang="ru-RU" sz="3200" b="1" i="0" dirty="0" smtClean="0">
                <a:latin typeface="Kyrghyz Times" pitchFamily="2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latin typeface="Kyrghyz Times" pitchFamily="2" charset="0"/>
                <a:cs typeface="Times New Roman" panose="02020603050405020304" pitchFamily="18" charset="0"/>
              </a:rPr>
              <a:t>бааларынын</a:t>
            </a:r>
            <a:r>
              <a:rPr lang="ru-RU" sz="3200" b="1" i="0" dirty="0">
                <a:latin typeface="Kyrghyz Times" pitchFamily="2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latin typeface="Kyrghyz Times" pitchFamily="2" charset="0"/>
                <a:cs typeface="Times New Roman" panose="02020603050405020304" pitchFamily="18" charset="0"/>
              </a:rPr>
              <a:t>жана</a:t>
            </a:r>
            <a:r>
              <a:rPr lang="ru-RU" sz="3200" b="1" i="0" dirty="0">
                <a:latin typeface="Kyrghyz Times" pitchFamily="2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latin typeface="Kyrghyz Times" pitchFamily="2" charset="0"/>
                <a:cs typeface="Times New Roman" panose="02020603050405020304" pitchFamily="18" charset="0"/>
              </a:rPr>
              <a:t>тарифтеринин</a:t>
            </a:r>
            <a:r>
              <a:rPr lang="ru-RU" sz="3200" b="1" i="0" dirty="0">
                <a:latin typeface="Kyrghyz Times" pitchFamily="2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latin typeface="Kyrghyz Times" pitchFamily="2" charset="0"/>
                <a:cs typeface="Times New Roman" panose="02020603050405020304" pitchFamily="18" charset="0"/>
              </a:rPr>
              <a:t>јзгјріісі</a:t>
            </a:r>
            <a:r>
              <a:rPr lang="ru-RU" sz="3200" b="1" i="0" dirty="0">
                <a:latin typeface="Kyrghyz Times" pitchFamily="2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latin typeface="Kyrghyz Times" pitchFamily="2" charset="0"/>
                <a:cs typeface="Times New Roman" panose="02020603050405020304" pitchFamily="18" charset="0"/>
              </a:rPr>
              <a:t>тууралуу</a:t>
            </a:r>
            <a:endParaRPr lang="ru-RU" sz="3200" b="1" i="0" dirty="0">
              <a:latin typeface="Kyrghyz Times" pitchFamily="2" charset="0"/>
              <a:cs typeface="Times New Roman" panose="02020603050405020304" pitchFamily="18" charset="0"/>
            </a:endParaRP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5220072" y="5445125"/>
            <a:ext cx="3312741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i="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Kyrghyz Times" pitchFamily="2" charset="0"/>
                <a:cs typeface="Times New Roman" panose="02020603050405020304" pitchFamily="18" charset="0"/>
              </a:rPr>
              <a:t>Баалардын</a:t>
            </a:r>
            <a:r>
              <a:rPr lang="ru-RU" i="0" dirty="0">
                <a:effectLst>
                  <a:outerShdw blurRad="38100" dist="38100" dir="2700000" algn="tl">
                    <a:srgbClr val="C0C0C0"/>
                  </a:outerShdw>
                </a:effectLst>
                <a:latin typeface="Kyrghyz Times" pitchFamily="2" charset="0"/>
                <a:cs typeface="Times New Roman" panose="02020603050405020304" pitchFamily="18" charset="0"/>
              </a:rPr>
              <a:t> статистика </a:t>
            </a:r>
            <a:r>
              <a:rPr lang="ru-RU" i="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Kyrghyz Times" pitchFamily="2" charset="0"/>
                <a:cs typeface="Times New Roman" panose="02020603050405020304" pitchFamily="18" charset="0"/>
              </a:rPr>
              <a:t>бјлімі</a:t>
            </a:r>
            <a:endParaRPr lang="ru-RU" i="0" dirty="0">
              <a:effectLst>
                <a:outerShdw blurRad="38100" dist="38100" dir="2700000" algn="tl">
                  <a:srgbClr val="C0C0C0"/>
                </a:outerShdw>
              </a:effectLst>
              <a:latin typeface="Kyrghyz Times" pitchFamily="2" charset="0"/>
              <a:cs typeface="Times New Roman" panose="02020603050405020304" pitchFamily="18" charset="0"/>
            </a:endParaRPr>
          </a:p>
          <a:p>
            <a:pPr algn="r">
              <a:lnSpc>
                <a:spcPct val="90000"/>
              </a:lnSpc>
              <a:spcBef>
                <a:spcPct val="20000"/>
              </a:spcBef>
            </a:pPr>
            <a:r>
              <a:rPr lang="ru-RU" i="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Kyrghyz Times" pitchFamily="2" charset="0"/>
              </a:rPr>
              <a:t>2019-жылдын 16 </a:t>
            </a:r>
            <a:r>
              <a:rPr lang="ru-RU" i="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Kyrghyz Times" pitchFamily="2" charset="0"/>
              </a:rPr>
              <a:t>январы</a:t>
            </a:r>
            <a:endParaRPr lang="ru-RU" i="0" dirty="0">
              <a:effectLst>
                <a:outerShdw blurRad="38100" dist="38100" dir="2700000" algn="tl">
                  <a:srgbClr val="C0C0C0"/>
                </a:outerShdw>
              </a:effectLst>
              <a:latin typeface="Kyrghyz Times" pitchFamily="2" charset="0"/>
            </a:endParaRPr>
          </a:p>
        </p:txBody>
      </p:sp>
      <p:sp>
        <p:nvSpPr>
          <p:cNvPr id="15365" name="Text Box 8"/>
          <p:cNvSpPr txBox="1">
            <a:spLocks noChangeArrowheads="1"/>
          </p:cNvSpPr>
          <p:nvPr/>
        </p:nvSpPr>
        <p:spPr bwMode="auto">
          <a:xfrm>
            <a:off x="971550" y="4292600"/>
            <a:ext cx="741680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14228" y="6071616"/>
            <a:ext cx="485775" cy="485775"/>
          </a:xfrm>
          <a:prstGeom prst="rect">
            <a:avLst/>
          </a:prstGeom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187624" y="6138440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</a:rPr>
              <a:t>комитети</a:t>
            </a:r>
            <a:endParaRPr lang="ru-RU" sz="1200" i="0" dirty="0"/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414228" y="404664"/>
            <a:ext cx="8229600" cy="89012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1800" b="1" i="0" dirty="0" err="1" smtClean="0">
                <a:latin typeface="Kyrghyz Times" pitchFamily="2" charset="0"/>
              </a:rPr>
              <a:t>Республикадагы</a:t>
            </a:r>
            <a:r>
              <a:rPr lang="ru-RU" sz="1800" b="1" i="0" dirty="0" smtClean="0">
                <a:latin typeface="Kyrghyz Times" pitchFamily="2" charset="0"/>
              </a:rPr>
              <a:t> 2018-жылдагы </a:t>
            </a:r>
            <a:r>
              <a:rPr lang="ru-RU" sz="1800" b="1" i="0" dirty="0" err="1" smtClean="0">
                <a:latin typeface="Kyrghyz Times" pitchFamily="2" charset="0"/>
              </a:rPr>
              <a:t>керектјј</a:t>
            </a:r>
            <a:r>
              <a:rPr lang="ru-RU" sz="1800" b="1" i="0" dirty="0" smtClean="0">
                <a:latin typeface="Kyrghyz Times" pitchFamily="2" charset="0"/>
              </a:rPr>
              <a:t> </a:t>
            </a:r>
            <a:r>
              <a:rPr lang="ru-RU" sz="1800" b="1" i="0" dirty="0" err="1" smtClean="0">
                <a:latin typeface="Kyrghyz Times" pitchFamily="2" charset="0"/>
              </a:rPr>
              <a:t>инфляциясынын</a:t>
            </a:r>
            <a:r>
              <a:rPr lang="ru-RU" sz="1800" b="1" i="0" dirty="0" smtClean="0">
                <a:latin typeface="Kyrghyz Times" pitchFamily="2" charset="0"/>
              </a:rPr>
              <a:t> </a:t>
            </a:r>
            <a:br>
              <a:rPr lang="ru-RU" sz="1800" b="1" i="0" dirty="0" smtClean="0">
                <a:latin typeface="Kyrghyz Times" pitchFamily="2" charset="0"/>
              </a:rPr>
            </a:br>
            <a:r>
              <a:rPr lang="ru-RU" sz="1800" b="1" i="0" dirty="0" err="1" smtClean="0">
                <a:latin typeface="Kyrghyz Times" pitchFamily="2" charset="0"/>
              </a:rPr>
              <a:t>деѕгээлинин</a:t>
            </a:r>
            <a:r>
              <a:rPr lang="ru-RU" sz="1800" b="1" i="0" dirty="0" smtClean="0">
                <a:latin typeface="Kyrghyz Times" pitchFamily="2" charset="0"/>
              </a:rPr>
              <a:t> </a:t>
            </a:r>
            <a:r>
              <a:rPr lang="ru-RU" sz="1800" b="1" i="0" dirty="0" err="1">
                <a:latin typeface="Kyrghyz Times" pitchFamily="2" charset="0"/>
              </a:rPr>
              <a:t>јзгјріісі</a:t>
            </a:r>
            <a:r>
              <a:rPr lang="ru-RU" sz="1800" b="1" i="0" dirty="0">
                <a:latin typeface="Kyrghyz Times" pitchFamily="2" charset="0"/>
              </a:rPr>
              <a:t> </a:t>
            </a:r>
            <a:r>
              <a:rPr lang="ru-RU" sz="2000" b="1" i="0" dirty="0">
                <a:latin typeface="Kyrghyz Times" pitchFamily="2" charset="0"/>
              </a:rPr>
              <a:t/>
            </a:r>
            <a:br>
              <a:rPr lang="ru-RU" sz="2000" b="1" i="0" dirty="0">
                <a:latin typeface="Kyrghyz Times" pitchFamily="2" charset="0"/>
              </a:rPr>
            </a:br>
            <a:r>
              <a:rPr lang="ru-RU" sz="1400" i="0" dirty="0">
                <a:latin typeface="Kyrghyz Times" pitchFamily="2" charset="0"/>
              </a:rPr>
              <a:t>(</a:t>
            </a:r>
            <a:r>
              <a:rPr lang="ru-RU" sz="1400" i="0" dirty="0" err="1">
                <a:latin typeface="Kyrghyz Times" pitchFamily="2" charset="0"/>
              </a:rPr>
              <a:t>јсіі</a:t>
            </a:r>
            <a:r>
              <a:rPr lang="ru-RU" sz="1400" i="0" dirty="0">
                <a:latin typeface="Kyrghyz Times" pitchFamily="2" charset="0"/>
              </a:rPr>
              <a:t> (+), </a:t>
            </a:r>
            <a:r>
              <a:rPr lang="ru-RU" sz="1400" i="0" dirty="0" err="1">
                <a:latin typeface="Kyrghyz Times" pitchFamily="2" charset="0"/>
              </a:rPr>
              <a:t>тјмјндјј</a:t>
            </a:r>
            <a:r>
              <a:rPr lang="ru-RU" sz="1400" i="0" dirty="0">
                <a:latin typeface="Kyrghyz Times" pitchFamily="2" charset="0"/>
              </a:rPr>
              <a:t> (-); </a:t>
            </a:r>
            <a:r>
              <a:rPr lang="ru-RU" sz="1400" i="0" dirty="0" err="1">
                <a:latin typeface="Kyrghyz Times" pitchFamily="2" charset="0"/>
              </a:rPr>
              <a:t>мурунку</a:t>
            </a:r>
            <a:r>
              <a:rPr lang="ru-RU" sz="1400" i="0" dirty="0">
                <a:latin typeface="Kyrghyz Times" pitchFamily="2" charset="0"/>
              </a:rPr>
              <a:t> </a:t>
            </a:r>
            <a:r>
              <a:rPr lang="ru-RU" sz="1400" i="0" dirty="0" err="1">
                <a:latin typeface="Kyrghyz Times" pitchFamily="2" charset="0"/>
              </a:rPr>
              <a:t>жылдын</a:t>
            </a:r>
            <a:r>
              <a:rPr lang="ru-RU" sz="1400" i="0" dirty="0">
                <a:latin typeface="Kyrghyz Times" pitchFamily="2" charset="0"/>
              </a:rPr>
              <a:t> </a:t>
            </a:r>
            <a:r>
              <a:rPr lang="ru-RU" sz="1400" i="0" dirty="0" err="1">
                <a:latin typeface="Kyrghyz Times" pitchFamily="2" charset="0"/>
              </a:rPr>
              <a:t>декабрына</a:t>
            </a:r>
            <a:r>
              <a:rPr lang="ru-RU" sz="1400" i="0" dirty="0">
                <a:latin typeface="Kyrghyz Times" pitchFamily="2" charset="0"/>
              </a:rPr>
              <a:t> </a:t>
            </a:r>
            <a:r>
              <a:rPr lang="ru-RU" sz="1400" i="0" dirty="0" err="1">
                <a:latin typeface="Kyrghyz Times" pitchFamily="2" charset="0"/>
              </a:rPr>
              <a:t>пайыз</a:t>
            </a:r>
            <a:r>
              <a:rPr lang="ru-RU" sz="1400" i="0" dirty="0">
                <a:latin typeface="Kyrghyz Times" pitchFamily="2" charset="0"/>
              </a:rPr>
              <a:t> </a:t>
            </a:r>
            <a:r>
              <a:rPr lang="ru-RU" sz="1400" i="0" dirty="0" err="1">
                <a:latin typeface="Kyrghyz Times" pitchFamily="2" charset="0"/>
              </a:rPr>
              <a:t>менен</a:t>
            </a:r>
            <a:r>
              <a:rPr lang="ru-RU" sz="1400" i="0" dirty="0">
                <a:latin typeface="Kyrghyz Times" pitchFamily="2" charset="0"/>
              </a:rPr>
              <a:t>)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7884368" y="6381328"/>
            <a:ext cx="1087760" cy="352127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1</a:t>
            </a:r>
            <a:endParaRPr lang="ru-RU" sz="1200" dirty="0"/>
          </a:p>
        </p:txBody>
      </p:sp>
      <p:graphicFrame>
        <p:nvGraphicFramePr>
          <p:cNvPr id="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7541304"/>
              </p:ext>
            </p:extLst>
          </p:nvPr>
        </p:nvGraphicFramePr>
        <p:xfrm>
          <a:off x="270996" y="1221315"/>
          <a:ext cx="8354140" cy="4888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06678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14228" y="6071616"/>
            <a:ext cx="485775" cy="485775"/>
          </a:xfrm>
          <a:prstGeom prst="rect">
            <a:avLst/>
          </a:prstGeom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187624" y="6138440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</a:rPr>
              <a:t>комитети</a:t>
            </a:r>
            <a:endParaRPr lang="ru-RU" sz="1200" i="0" dirty="0"/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414228" y="404664"/>
            <a:ext cx="8229600" cy="89012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1800" b="1" i="0" dirty="0" err="1" smtClean="0">
                <a:latin typeface="Kyrghyz Times" pitchFamily="2" charset="0"/>
              </a:rPr>
              <a:t>Республикадагы</a:t>
            </a:r>
            <a:r>
              <a:rPr lang="ru-RU" sz="1800" b="1" i="0" dirty="0" smtClean="0">
                <a:latin typeface="Kyrghyz Times" pitchFamily="2" charset="0"/>
              </a:rPr>
              <a:t> </a:t>
            </a:r>
            <a:r>
              <a:rPr lang="ru-RU" sz="1800" b="1" i="0" dirty="0" err="1" smtClean="0">
                <a:latin typeface="Kyrghyz Times" pitchFamily="2" charset="0"/>
              </a:rPr>
              <a:t>инфляциясынын</a:t>
            </a:r>
            <a:r>
              <a:rPr lang="ru-RU" sz="1800" b="1" i="0" dirty="0" smtClean="0">
                <a:latin typeface="Kyrghyz Times" pitchFamily="2" charset="0"/>
              </a:rPr>
              <a:t> </a:t>
            </a:r>
            <a:r>
              <a:rPr lang="ru-RU" sz="1800" b="1" i="0" dirty="0" err="1" smtClean="0">
                <a:latin typeface="Kyrghyz Times" pitchFamily="2" charset="0"/>
              </a:rPr>
              <a:t>деѕгээлинин</a:t>
            </a:r>
            <a:r>
              <a:rPr lang="ru-RU" sz="1800" b="1" i="0" dirty="0" smtClean="0">
                <a:latin typeface="Kyrghyz Times" pitchFamily="2" charset="0"/>
              </a:rPr>
              <a:t> </a:t>
            </a:r>
            <a:br>
              <a:rPr lang="ru-RU" sz="1800" b="1" i="0" dirty="0" smtClean="0">
                <a:latin typeface="Kyrghyz Times" pitchFamily="2" charset="0"/>
              </a:rPr>
            </a:br>
            <a:r>
              <a:rPr lang="ru-RU" sz="1800" b="1" i="0" dirty="0" err="1" smtClean="0">
                <a:latin typeface="Kyrghyz Times" pitchFamily="2" charset="0"/>
              </a:rPr>
              <a:t>кварталдар</a:t>
            </a:r>
            <a:r>
              <a:rPr lang="ru-RU" sz="1800" b="1" i="0" dirty="0" smtClean="0">
                <a:latin typeface="Kyrghyz Times" pitchFamily="2" charset="0"/>
              </a:rPr>
              <a:t> </a:t>
            </a:r>
            <a:r>
              <a:rPr lang="ru-RU" sz="1800" b="1" i="0" dirty="0" err="1" smtClean="0">
                <a:latin typeface="Kyrghyz Times" pitchFamily="2" charset="0"/>
              </a:rPr>
              <a:t>боюнча</a:t>
            </a:r>
            <a:r>
              <a:rPr lang="ru-RU" sz="1800" b="1" i="0" dirty="0" smtClean="0">
                <a:latin typeface="Kyrghyz Times" pitchFamily="2" charset="0"/>
              </a:rPr>
              <a:t> </a:t>
            </a:r>
            <a:r>
              <a:rPr lang="ru-RU" sz="1800" b="1" i="0" dirty="0" err="1" smtClean="0">
                <a:latin typeface="Kyrghyz Times" pitchFamily="2" charset="0"/>
              </a:rPr>
              <a:t>јзгјріісі</a:t>
            </a:r>
            <a:r>
              <a:rPr lang="ru-RU" sz="1800" b="1" i="0" dirty="0" smtClean="0">
                <a:latin typeface="Kyrghyz Times" pitchFamily="2" charset="0"/>
              </a:rPr>
              <a:t> </a:t>
            </a:r>
            <a:r>
              <a:rPr lang="ru-RU" sz="2000" b="1" i="0" dirty="0">
                <a:latin typeface="Kyrghyz Times" pitchFamily="2" charset="0"/>
              </a:rPr>
              <a:t/>
            </a:r>
            <a:br>
              <a:rPr lang="ru-RU" sz="2000" b="1" i="0" dirty="0">
                <a:latin typeface="Kyrghyz Times" pitchFamily="2" charset="0"/>
              </a:rPr>
            </a:br>
            <a:r>
              <a:rPr lang="ru-RU" sz="1400" i="0" dirty="0">
                <a:latin typeface="Kyrghyz Times" pitchFamily="2" charset="0"/>
              </a:rPr>
              <a:t>(</a:t>
            </a:r>
            <a:r>
              <a:rPr lang="ru-RU" sz="1400" i="0" dirty="0" err="1">
                <a:latin typeface="Kyrghyz Times" pitchFamily="2" charset="0"/>
              </a:rPr>
              <a:t>јсіі</a:t>
            </a:r>
            <a:r>
              <a:rPr lang="ru-RU" sz="1400" i="0" dirty="0">
                <a:latin typeface="Kyrghyz Times" pitchFamily="2" charset="0"/>
              </a:rPr>
              <a:t> (+), </a:t>
            </a:r>
            <a:r>
              <a:rPr lang="ru-RU" sz="1400" i="0" dirty="0" err="1">
                <a:latin typeface="Kyrghyz Times" pitchFamily="2" charset="0"/>
              </a:rPr>
              <a:t>тјмјндјј</a:t>
            </a:r>
            <a:r>
              <a:rPr lang="ru-RU" sz="1400" i="0" dirty="0">
                <a:latin typeface="Kyrghyz Times" pitchFamily="2" charset="0"/>
              </a:rPr>
              <a:t> (-); </a:t>
            </a:r>
            <a:r>
              <a:rPr lang="ru-RU" sz="1400" i="0" dirty="0" err="1" smtClean="0">
                <a:latin typeface="Kyrghyz Times" pitchFamily="2" charset="0"/>
              </a:rPr>
              <a:t>пайыз</a:t>
            </a:r>
            <a:r>
              <a:rPr lang="ru-RU" sz="1400" i="0" dirty="0" smtClean="0">
                <a:latin typeface="Kyrghyz Times" pitchFamily="2" charset="0"/>
              </a:rPr>
              <a:t> </a:t>
            </a:r>
            <a:r>
              <a:rPr lang="ru-RU" sz="1400" i="0" dirty="0" err="1">
                <a:latin typeface="Kyrghyz Times" pitchFamily="2" charset="0"/>
              </a:rPr>
              <a:t>менен</a:t>
            </a:r>
            <a:r>
              <a:rPr lang="ru-RU" sz="1400" i="0" dirty="0">
                <a:latin typeface="Kyrghyz Times" pitchFamily="2" charset="0"/>
              </a:rPr>
              <a:t>)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7556068" y="6344175"/>
            <a:ext cx="1087760" cy="352127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1</a:t>
            </a:r>
            <a:endParaRPr lang="ru-RU" sz="1200" dirty="0"/>
          </a:p>
        </p:txBody>
      </p:sp>
      <p:graphicFrame>
        <p:nvGraphicFramePr>
          <p:cNvPr id="7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0489729"/>
              </p:ext>
            </p:extLst>
          </p:nvPr>
        </p:nvGraphicFramePr>
        <p:xfrm>
          <a:off x="628650" y="1412776"/>
          <a:ext cx="7759774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061973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320980" cy="1080120"/>
          </a:xfrm>
        </p:spPr>
        <p:txBody>
          <a:bodyPr/>
          <a:lstStyle/>
          <a:p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Товарлардын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жана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кызмат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кјрсјтіілјрдін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негизги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топтору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боюнча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br>
              <a:rPr lang="ru-RU" sz="1700" b="1" dirty="0" smtClean="0">
                <a:latin typeface="Kyrghyz Times" pitchFamily="2" charset="0"/>
                <a:cs typeface="Times New Roman" pitchFamily="18" charset="0"/>
              </a:rPr>
            </a:b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баалардын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жана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тарифтердин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јзгјріісі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dirty="0">
                <a:latin typeface="Kyrghyz Times" pitchFamily="2" charset="0"/>
                <a:cs typeface="Times New Roman" pitchFamily="18" charset="0"/>
              </a:rPr>
              <a:t/>
            </a:r>
            <a:br>
              <a:rPr lang="ru-RU" sz="1800" b="1" dirty="0">
                <a:latin typeface="Kyrghyz Times" pitchFamily="2" charset="0"/>
                <a:cs typeface="Times New Roman" pitchFamily="18" charset="0"/>
              </a:rPr>
            </a:br>
            <a:r>
              <a:rPr lang="ru-RU" sz="1400" dirty="0">
                <a:latin typeface="Kyrghyz Times" pitchFamily="2" charset="0"/>
                <a:cs typeface="Times New Roman" pitchFamily="18" charset="0"/>
              </a:rPr>
              <a:t>(</a:t>
            </a:r>
            <a:r>
              <a:rPr lang="ru-RU" sz="1400" dirty="0" err="1">
                <a:latin typeface="Kyrghyz Times" pitchFamily="2" charset="0"/>
              </a:rPr>
              <a:t>јсіі</a:t>
            </a:r>
            <a:r>
              <a:rPr lang="ru-RU" sz="1400" dirty="0">
                <a:latin typeface="Kyrghyz Times" pitchFamily="2" charset="0"/>
              </a:rPr>
              <a:t> (+), </a:t>
            </a:r>
            <a:r>
              <a:rPr lang="ru-RU" sz="1400" dirty="0" err="1">
                <a:latin typeface="Kyrghyz Times" pitchFamily="2" charset="0"/>
              </a:rPr>
              <a:t>тјмјндјј</a:t>
            </a:r>
            <a:r>
              <a:rPr lang="ru-RU" sz="1400" dirty="0">
                <a:latin typeface="Kyrghyz Times" pitchFamily="2" charset="0"/>
              </a:rPr>
              <a:t> (-); </a:t>
            </a:r>
            <a:r>
              <a:rPr lang="ru-RU" sz="1400" dirty="0" err="1">
                <a:latin typeface="Kyrghyz Times" pitchFamily="2" charset="0"/>
                <a:cs typeface="Times New Roman" pitchFamily="18" charset="0"/>
              </a:rPr>
              <a:t>мурунку</a:t>
            </a:r>
            <a:r>
              <a:rPr lang="ru-RU" sz="14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Kyrghyz Times" pitchFamily="2" charset="0"/>
                <a:cs typeface="Times New Roman" pitchFamily="18" charset="0"/>
              </a:rPr>
              <a:t>жылдын</a:t>
            </a:r>
            <a:r>
              <a:rPr lang="ru-RU" sz="14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Kyrghyz Times" pitchFamily="2" charset="0"/>
                <a:cs typeface="Times New Roman" pitchFamily="18" charset="0"/>
              </a:rPr>
              <a:t>декабрына</a:t>
            </a:r>
            <a:r>
              <a:rPr lang="ru-RU" sz="14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Kyrghyz Times" pitchFamily="2" charset="0"/>
                <a:cs typeface="Times New Roman" pitchFamily="18" charset="0"/>
              </a:rPr>
              <a:t>пайыз</a:t>
            </a:r>
            <a:r>
              <a:rPr lang="ru-RU" sz="14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Kyrghyz Times" pitchFamily="2" charset="0"/>
                <a:cs typeface="Times New Roman" pitchFamily="18" charset="0"/>
              </a:rPr>
              <a:t>менен</a:t>
            </a:r>
            <a:r>
              <a:rPr lang="ru-RU" sz="1400" dirty="0">
                <a:latin typeface="Kyrghyz Times" pitchFamily="2" charset="0"/>
                <a:cs typeface="Times New Roman" pitchFamily="18" charset="0"/>
              </a:rPr>
              <a:t>)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7083266"/>
              </p:ext>
            </p:extLst>
          </p:nvPr>
        </p:nvGraphicFramePr>
        <p:xfrm>
          <a:off x="573049" y="1268760"/>
          <a:ext cx="7887792" cy="46480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894"/>
                <a:gridCol w="1890162"/>
                <a:gridCol w="1635717"/>
                <a:gridCol w="1563019"/>
              </a:tblGrid>
              <a:tr h="866583">
                <a:tc rowSpan="2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y-KG" sz="1600" b="1" kern="1200" dirty="0" smtClean="0">
                          <a:solidFill>
                            <a:schemeClr val="tx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  <a:t>Калктын акчалай чыгымдарынын салыштырма салмагы</a:t>
                      </a:r>
                      <a:r>
                        <a:rPr lang="ky-KG" sz="1700" b="1" kern="1200" dirty="0" smtClean="0">
                          <a:solidFill>
                            <a:schemeClr val="tx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  <a:t/>
                      </a:r>
                      <a:br>
                        <a:rPr lang="ky-KG" sz="1700" b="1" kern="1200" dirty="0" smtClean="0">
                          <a:solidFill>
                            <a:schemeClr val="tx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(2016-жылдын </a:t>
                      </a:r>
                      <a:r>
                        <a:rPr lang="ru-RU" sz="1100" dirty="0" err="1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маалыматы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dirty="0" err="1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боюнча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)</a:t>
                      </a:r>
                      <a:endParaRPr lang="ru-RU" sz="1100" dirty="0">
                        <a:solidFill>
                          <a:schemeClr val="tx1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700" b="1" dirty="0" err="1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Баалардын</a:t>
                      </a: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1" dirty="0" err="1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жана</a:t>
                      </a: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1" dirty="0" err="1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тарифтердин</a:t>
                      </a: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1" dirty="0" err="1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јзгјріісі</a:t>
                      </a:r>
                      <a:endParaRPr lang="ru-RU" sz="1700" b="1" dirty="0" smtClean="0">
                        <a:solidFill>
                          <a:schemeClr val="tx1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7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01569">
                <a:tc vMerge="1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2018-жылы</a:t>
                      </a:r>
                      <a:endParaRPr lang="ru-RU" sz="2000" b="1" i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2017-жылы</a:t>
                      </a:r>
                      <a:endParaRPr lang="ru-RU" sz="20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</a:tr>
              <a:tr h="686152">
                <a:tc>
                  <a:txBody>
                    <a:bodyPr/>
                    <a:lstStyle/>
                    <a:p>
                      <a:r>
                        <a:rPr lang="ru-RU" sz="1600" b="1" dirty="0" err="1" smtClean="0">
                          <a:latin typeface="Kyrghyz Times" pitchFamily="2" charset="0"/>
                          <a:cs typeface="Times New Roman" pitchFamily="18" charset="0"/>
                        </a:rPr>
                        <a:t>Бардык</a:t>
                      </a:r>
                      <a:r>
                        <a:rPr lang="ru-RU" sz="1600" b="1" dirty="0" smtClean="0"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 smtClean="0">
                          <a:latin typeface="Kyrghyz Times" pitchFamily="2" charset="0"/>
                          <a:cs typeface="Times New Roman" pitchFamily="18" charset="0"/>
                        </a:rPr>
                        <a:t>товарлар</a:t>
                      </a:r>
                      <a:r>
                        <a:rPr lang="ru-RU" sz="1600" b="1" dirty="0" smtClean="0"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 smtClean="0">
                          <a:latin typeface="Kyrghyz Times" pitchFamily="2" charset="0"/>
                          <a:cs typeface="Times New Roman" pitchFamily="18" charset="0"/>
                        </a:rPr>
                        <a:t>жана</a:t>
                      </a:r>
                      <a:r>
                        <a:rPr lang="ru-RU" sz="1600" b="1" dirty="0" smtClean="0"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 smtClean="0">
                          <a:latin typeface="Kyrghyz Times" pitchFamily="2" charset="0"/>
                          <a:cs typeface="Times New Roman" pitchFamily="18" charset="0"/>
                        </a:rPr>
                        <a:t>кызмат</a:t>
                      </a:r>
                      <a:r>
                        <a:rPr lang="ru-RU" sz="1600" b="1" dirty="0" smtClean="0"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 smtClean="0">
                          <a:latin typeface="Kyrghyz Times" pitchFamily="2" charset="0"/>
                          <a:cs typeface="Times New Roman" pitchFamily="18" charset="0"/>
                        </a:rPr>
                        <a:t>кјрсјтіілјр</a:t>
                      </a:r>
                      <a:endParaRPr lang="ru-RU" sz="1600" b="1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Kyrghyz Times" pitchFamily="2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1600" b="1" dirty="0" smtClean="0">
                          <a:solidFill>
                            <a:srgbClr val="FF000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0,5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3,7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marL="252000" algn="l" fontAlgn="b">
                        <a:spcAft>
                          <a:spcPts val="200"/>
                        </a:spcAft>
                      </a:pPr>
                      <a:r>
                        <a:rPr lang="ky-KG" sz="1600" b="0" i="0" u="none" strike="noStrike" kern="1200" dirty="0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  <a:t>Тамак-аш азыктары жана алкоголсуз суусундуктар</a:t>
                      </a:r>
                      <a:endParaRPr lang="ru-RU" sz="1600" b="0" i="0" u="none" strike="noStrike" kern="1200" dirty="0">
                        <a:solidFill>
                          <a:schemeClr val="dk1"/>
                        </a:solidFill>
                        <a:latin typeface="Kyrghyz Times" pitchFamily="2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600" b="0" i="0" u="none" strike="noStrike" dirty="0" smtClean="0">
                          <a:latin typeface="Kyrghyz Times" pitchFamily="2" charset="0"/>
                          <a:cs typeface="Times New Roman" pitchFamily="18" charset="0"/>
                        </a:rPr>
                        <a:t>45,4</a:t>
                      </a:r>
                      <a:endParaRPr lang="ru-RU" sz="1600" b="0" i="0" u="none" strike="noStrike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spcAft>
                          <a:spcPts val="200"/>
                        </a:spcAft>
                      </a:pPr>
                      <a:r>
                        <a:rPr lang="ru-RU" sz="1600" b="1" i="0" u="none" strike="noStrike" dirty="0" smtClean="0">
                          <a:solidFill>
                            <a:srgbClr val="FF000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-2,6</a:t>
                      </a:r>
                      <a:endParaRPr lang="ru-RU" sz="1600" b="1" i="0" u="none" strike="noStrike" dirty="0">
                        <a:solidFill>
                          <a:srgbClr val="FF0000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spcAft>
                          <a:spcPts val="0"/>
                        </a:spcAft>
                      </a:pPr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2,7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252000" algn="l" fontAlgn="b"/>
                      <a:r>
                        <a:rPr lang="ru-RU" sz="1600" b="0" i="0" u="none" strike="noStrike" dirty="0" err="1" smtClean="0">
                          <a:latin typeface="Kyrghyz Times" pitchFamily="2" charset="0"/>
                          <a:cs typeface="Times New Roman" pitchFamily="18" charset="0"/>
                        </a:rPr>
                        <a:t>Алкоголдук</a:t>
                      </a:r>
                      <a:r>
                        <a:rPr lang="ru-RU" sz="1600" b="0" i="0" u="none" strike="noStrike" dirty="0" smtClean="0"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u="none" strike="noStrike" dirty="0" err="1" smtClean="0">
                          <a:latin typeface="Kyrghyz Times" pitchFamily="2" charset="0"/>
                          <a:cs typeface="Times New Roman" pitchFamily="18" charset="0"/>
                        </a:rPr>
                        <a:t>ичимдиктер</a:t>
                      </a:r>
                      <a:r>
                        <a:rPr lang="ru-RU" sz="1600" b="0" i="0" u="none" strike="noStrike" dirty="0" smtClean="0"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endParaRPr lang="ru-RU" sz="1600" b="0" i="0" u="none" strike="noStrike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600" b="0" i="0" u="none" strike="noStrike" dirty="0" smtClean="0">
                          <a:latin typeface="Kyrghyz Times" pitchFamily="2" charset="0"/>
                          <a:cs typeface="Times New Roman" pitchFamily="18" charset="0"/>
                        </a:rPr>
                        <a:t>6,9</a:t>
                      </a:r>
                      <a:endParaRPr lang="ru-RU" sz="1600" b="0" i="0" u="none" strike="noStrike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1600" b="1" i="0" u="none" strike="noStrike" dirty="0" smtClean="0">
                          <a:solidFill>
                            <a:srgbClr val="FF000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2,8</a:t>
                      </a:r>
                      <a:endParaRPr lang="ru-RU" sz="1600" b="1" i="0" u="none" strike="noStrike" dirty="0">
                        <a:solidFill>
                          <a:srgbClr val="FF0000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spcAft>
                          <a:spcPts val="0"/>
                        </a:spcAft>
                      </a:pPr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-2,7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2913">
                <a:tc>
                  <a:txBody>
                    <a:bodyPr/>
                    <a:lstStyle/>
                    <a:p>
                      <a:pPr marL="252000" algn="l" fontAlgn="b"/>
                      <a:r>
                        <a:rPr lang="ru-RU" sz="1600" b="0" i="0" u="none" strike="noStrike" dirty="0" err="1" smtClean="0">
                          <a:latin typeface="Kyrghyz Times" pitchFamily="2" charset="0"/>
                          <a:cs typeface="Times New Roman" pitchFamily="18" charset="0"/>
                        </a:rPr>
                        <a:t>Тамеки</a:t>
                      </a:r>
                      <a:endParaRPr lang="ru-RU" sz="1600" b="0" i="0" u="none" strike="noStrike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600" b="0" i="0" u="none" strike="noStrike" dirty="0" smtClean="0">
                          <a:latin typeface="Kyrghyz Times" pitchFamily="2" charset="0"/>
                          <a:cs typeface="Times New Roman" pitchFamily="18" charset="0"/>
                        </a:rPr>
                        <a:t>1,8</a:t>
                      </a:r>
                      <a:endParaRPr lang="ru-RU" sz="1600" b="0" i="0" u="none" strike="noStrike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1600" b="1" i="0" u="none" strike="noStrike" dirty="0" smtClean="0">
                          <a:solidFill>
                            <a:srgbClr val="FF000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17,3</a:t>
                      </a:r>
                      <a:endParaRPr lang="ru-RU" sz="1600" b="1" i="0" u="none" strike="noStrike" dirty="0">
                        <a:solidFill>
                          <a:srgbClr val="FF0000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spcAft>
                          <a:spcPts val="0"/>
                        </a:spcAft>
                      </a:pPr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24,1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252000" algn="l" fontAlgn="b"/>
                      <a:r>
                        <a:rPr lang="ky-KG" sz="1600" b="0" i="0" u="none" strike="noStrike" kern="1200" dirty="0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  <a:t>Азык-т³л³к</a:t>
                      </a:r>
                      <a:br>
                        <a:rPr lang="ky-KG" sz="1600" b="0" i="0" u="none" strike="noStrike" kern="1200" dirty="0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ky-KG" sz="1600" b="0" i="0" u="none" strike="noStrike" kern="1200" dirty="0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  <a:t> эмес товарлар</a:t>
                      </a:r>
                      <a:endParaRPr lang="ru-RU" sz="1600" b="0" i="0" u="none" strike="noStrike" kern="1200" dirty="0">
                        <a:solidFill>
                          <a:schemeClr val="dk1"/>
                        </a:solidFill>
                        <a:latin typeface="Kyrghyz Times" pitchFamily="2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600" b="0" i="0" u="none" strike="noStrike" dirty="0" smtClean="0">
                          <a:latin typeface="Kyrghyz Times" pitchFamily="2" charset="0"/>
                          <a:cs typeface="Times New Roman" pitchFamily="18" charset="0"/>
                        </a:rPr>
                        <a:t>29,0</a:t>
                      </a:r>
                      <a:endParaRPr lang="ru-RU" sz="1600" b="0" i="0" u="none" strike="noStrike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1600" b="1" i="0" u="none" strike="noStrike" dirty="0" smtClean="0">
                          <a:solidFill>
                            <a:srgbClr val="FF000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1,4</a:t>
                      </a:r>
                      <a:endParaRPr lang="ru-RU" sz="1600" b="1" i="0" u="none" strike="noStrike" dirty="0">
                        <a:solidFill>
                          <a:srgbClr val="FF0000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spcAft>
                          <a:spcPts val="0"/>
                        </a:spcAft>
                      </a:pPr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3,2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52704">
                <a:tc>
                  <a:txBody>
                    <a:bodyPr/>
                    <a:lstStyle/>
                    <a:p>
                      <a:pPr marL="252000" algn="l" fontAlgn="b"/>
                      <a:r>
                        <a:rPr lang="ru-RU" sz="1600" b="0" i="0" u="none" strike="noStrike" kern="1200" dirty="0" err="1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  <a:t>Кызмат</a:t>
                      </a:r>
                      <a:r>
                        <a:rPr lang="ru-RU" sz="1600" b="0" i="0" u="none" strike="noStrike" kern="1200" dirty="0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br>
                        <a:rPr lang="ru-RU" sz="1600" b="0" i="0" u="none" strike="noStrike" kern="1200" dirty="0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ru-RU" sz="1600" b="0" i="0" u="none" strike="noStrike" kern="1200" dirty="0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  <a:t>кјрсјтііл¼р</a:t>
                      </a:r>
                      <a:endParaRPr lang="ru-RU" sz="1600" b="0" i="0" u="none" strike="noStrike" kern="1200" dirty="0">
                        <a:solidFill>
                          <a:schemeClr val="dk1"/>
                        </a:solidFill>
                        <a:latin typeface="Kyrghyz Times" pitchFamily="2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600" b="0" i="0" u="none" strike="noStrike" dirty="0" smtClean="0">
                          <a:latin typeface="Kyrghyz Times" pitchFamily="2" charset="0"/>
                          <a:cs typeface="Times New Roman" pitchFamily="18" charset="0"/>
                        </a:rPr>
                        <a:t>16,9</a:t>
                      </a:r>
                      <a:endParaRPr lang="ru-RU" sz="1600" b="0" i="0" u="none" strike="noStrike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1600" b="1" i="0" u="none" strike="noStrike" dirty="0" smtClean="0">
                          <a:solidFill>
                            <a:srgbClr val="FF000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4,1</a:t>
                      </a:r>
                      <a:endParaRPr lang="ru-RU" sz="1600" b="1" i="0" u="none" strike="noStrike" dirty="0">
                        <a:solidFill>
                          <a:srgbClr val="FF0000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spcAft>
                          <a:spcPts val="0"/>
                        </a:spcAft>
                      </a:pPr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6,9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953319" y="6084809"/>
            <a:ext cx="4728592" cy="4909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</a:rPr>
              <a:t>комитети</a:t>
            </a:r>
            <a:endParaRPr lang="ru-RU" sz="1200" i="0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7628756" y="6435666"/>
            <a:ext cx="1159768" cy="280119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2</a:t>
            </a:r>
            <a:endParaRPr lang="ru-RU" sz="1200" dirty="0"/>
          </a:p>
        </p:txBody>
      </p:sp>
      <p:pic>
        <p:nvPicPr>
          <p:cNvPr id="8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67544" y="6107620"/>
            <a:ext cx="485775" cy="4857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Заголовок 1"/>
          <p:cNvSpPr>
            <a:spLocks noGrp="1"/>
          </p:cNvSpPr>
          <p:nvPr>
            <p:ph type="title"/>
          </p:nvPr>
        </p:nvSpPr>
        <p:spPr>
          <a:xfrm>
            <a:off x="609279" y="477810"/>
            <a:ext cx="8229600" cy="648073"/>
          </a:xfrm>
        </p:spPr>
        <p:txBody>
          <a:bodyPr>
            <a:normAutofit/>
          </a:bodyPr>
          <a:lstStyle/>
          <a:p>
            <a:r>
              <a:rPr lang="ru-RU" sz="2000" b="1" dirty="0" err="1" smtClean="0">
                <a:latin typeface="Kyrghyz Times" pitchFamily="2" charset="0"/>
                <a:cs typeface="Times New Roman" pitchFamily="18" charset="0"/>
              </a:rPr>
              <a:t>Аймактык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Kyrghyz Times" pitchFamily="2" charset="0"/>
                <a:cs typeface="Times New Roman" pitchFamily="18" charset="0"/>
              </a:rPr>
              <a:t>бјліктј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Kyrghyz Times" pitchFamily="2" charset="0"/>
                <a:cs typeface="Times New Roman" pitchFamily="18" charset="0"/>
              </a:rPr>
              <a:t>инфляциянын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Kyrghyz Times" pitchFamily="2" charset="0"/>
                <a:cs typeface="Times New Roman" pitchFamily="18" charset="0"/>
              </a:rPr>
              <a:t>деѕгээлинин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Kyrghyz Times" pitchFamily="2" charset="0"/>
                <a:cs typeface="Times New Roman" pitchFamily="18" charset="0"/>
              </a:rPr>
              <a:t>јзгјріісі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Kyrghyz Times" pitchFamily="2" charset="0"/>
                <a:cs typeface="Times New Roman" pitchFamily="18" charset="0"/>
              </a:rPr>
              <a:t>(</a:t>
            </a:r>
            <a:r>
              <a:rPr lang="ru-RU" sz="1600" dirty="0" err="1">
                <a:latin typeface="Kyrghyz Times" pitchFamily="2" charset="0"/>
              </a:rPr>
              <a:t>јсіі</a:t>
            </a:r>
            <a:r>
              <a:rPr lang="ru-RU" sz="1600" dirty="0">
                <a:latin typeface="Kyrghyz Times" pitchFamily="2" charset="0"/>
              </a:rPr>
              <a:t> (+), </a:t>
            </a:r>
            <a:r>
              <a:rPr lang="ru-RU" sz="1600" dirty="0" err="1">
                <a:latin typeface="Kyrghyz Times" pitchFamily="2" charset="0"/>
              </a:rPr>
              <a:t>тјмјндјј</a:t>
            </a:r>
            <a:r>
              <a:rPr lang="ru-RU" sz="1600" dirty="0">
                <a:latin typeface="Kyrghyz Times" pitchFamily="2" charset="0"/>
              </a:rPr>
              <a:t> (-); </a:t>
            </a:r>
            <a:r>
              <a:rPr lang="ru-RU" sz="1600" dirty="0" err="1">
                <a:latin typeface="Kyrghyz Times" pitchFamily="2" charset="0"/>
                <a:cs typeface="Times New Roman" pitchFamily="18" charset="0"/>
              </a:rPr>
              <a:t>мурунку</a:t>
            </a:r>
            <a:r>
              <a:rPr lang="ru-RU" sz="16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Kyrghyz Times" pitchFamily="2" charset="0"/>
                <a:cs typeface="Times New Roman" pitchFamily="18" charset="0"/>
              </a:rPr>
              <a:t>жылдын</a:t>
            </a:r>
            <a:r>
              <a:rPr lang="ru-RU" sz="16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Kyrghyz Times" pitchFamily="2" charset="0"/>
                <a:cs typeface="Times New Roman" pitchFamily="18" charset="0"/>
              </a:rPr>
              <a:t>декабрына</a:t>
            </a:r>
            <a:r>
              <a:rPr lang="ru-RU" sz="16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Kyrghyz Times" pitchFamily="2" charset="0"/>
                <a:cs typeface="Times New Roman" pitchFamily="18" charset="0"/>
              </a:rPr>
              <a:t>пайыз</a:t>
            </a:r>
            <a:r>
              <a:rPr lang="ru-RU" sz="16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Kyrghyz Times" pitchFamily="2" charset="0"/>
                <a:cs typeface="Times New Roman" pitchFamily="18" charset="0"/>
              </a:rPr>
              <a:t>менен</a:t>
            </a:r>
            <a:r>
              <a:rPr lang="ru-RU" sz="1600" dirty="0">
                <a:latin typeface="Kyrghyz Times" pitchFamily="2" charset="0"/>
                <a:cs typeface="Times New Roman" pitchFamily="18" charset="0"/>
              </a:rPr>
              <a:t>)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6820178"/>
              </p:ext>
            </p:extLst>
          </p:nvPr>
        </p:nvGraphicFramePr>
        <p:xfrm>
          <a:off x="789036" y="1210259"/>
          <a:ext cx="7675216" cy="46009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4494"/>
                <a:gridCol w="2270241"/>
                <a:gridCol w="2170481"/>
              </a:tblGrid>
              <a:tr h="720081">
                <a:tc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2018-жылы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2017-жылы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</a:tr>
              <a:tr h="413398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Нарын </a:t>
                      </a:r>
                      <a:r>
                        <a:rPr lang="ru-RU" sz="1900" b="0" i="0" u="none" strike="noStrike" dirty="0" err="1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900" b="0" i="0" u="none" strike="noStrike" dirty="0">
                        <a:effectLst/>
                        <a:latin typeface="Kyrghyz Times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200"/>
                        </a:spcAft>
                      </a:pPr>
                      <a:r>
                        <a:rPr lang="ru-RU" sz="20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3,7</a:t>
                      </a:r>
                      <a:endParaRPr lang="ru-RU" sz="2000" b="1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ru-RU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3,8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4034">
                <a:tc>
                  <a:txBody>
                    <a:bodyPr/>
                    <a:lstStyle/>
                    <a:p>
                      <a:pPr marL="0" marR="0" indent="1800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0" i="0" u="none" strike="noStrike" dirty="0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Ош </a:t>
                      </a:r>
                      <a:r>
                        <a:rPr lang="ru-RU" sz="1900" b="0" i="0" u="none" strike="noStrike" dirty="0" err="1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900" b="0" i="0" u="none" strike="noStrike" dirty="0">
                        <a:effectLst/>
                        <a:latin typeface="Kyrghyz Times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200"/>
                        </a:spcAft>
                      </a:pPr>
                      <a:r>
                        <a:rPr lang="ru-RU" sz="20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2,2</a:t>
                      </a:r>
                      <a:endParaRPr lang="ru-RU" sz="2000" b="1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ru-RU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11,1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3398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err="1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Ысык-Кјл</a:t>
                      </a:r>
                      <a:r>
                        <a:rPr lang="ru-RU" sz="1900" b="0" i="0" u="none" strike="noStrike" dirty="0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900" b="0" i="0" u="none" strike="noStrike" dirty="0" err="1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900" b="0" i="0" u="none" strike="noStrike" dirty="0">
                        <a:effectLst/>
                        <a:latin typeface="Kyrghyz Times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200"/>
                        </a:spcAft>
                      </a:pPr>
                      <a:r>
                        <a:rPr lang="ru-RU" sz="20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1,8</a:t>
                      </a:r>
                      <a:endParaRPr lang="ru-RU" sz="2000" b="1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ru-RU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7143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err="1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Жалал-Абад</a:t>
                      </a:r>
                      <a:r>
                        <a:rPr lang="ru-RU" sz="1900" b="0" i="0" u="none" strike="noStrike" dirty="0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900" b="0" i="0" u="none" strike="noStrike" dirty="0" err="1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900" b="0" i="0" u="none" strike="noStrike" dirty="0">
                        <a:effectLst/>
                        <a:latin typeface="Kyrghyz Times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200"/>
                        </a:spcAft>
                      </a:pPr>
                      <a:r>
                        <a:rPr lang="ru-RU" sz="20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1,0</a:t>
                      </a:r>
                      <a:endParaRPr lang="ru-RU" sz="2000" b="1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ru-RU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3398">
                <a:tc>
                  <a:txBody>
                    <a:bodyPr/>
                    <a:lstStyle/>
                    <a:p>
                      <a:pPr marL="0" marR="0" lvl="0" indent="1800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Kyrghyz Times" pitchFamily="2" charset="0"/>
                          <a:ea typeface="+mn-ea"/>
                          <a:cs typeface="Times New Roman" panose="02020603050405020304" pitchFamily="18" charset="0"/>
                        </a:rPr>
                        <a:t>Ош ш.</a:t>
                      </a:r>
                      <a:endParaRPr lang="ru-RU" sz="1900" b="0" i="0" u="none" strike="noStrike" kern="1200" dirty="0">
                        <a:solidFill>
                          <a:schemeClr val="dk1"/>
                        </a:solidFill>
                        <a:effectLst/>
                        <a:latin typeface="Kyrghyz Times" pitchFamily="2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200"/>
                        </a:spcAft>
                      </a:pPr>
                      <a:r>
                        <a:rPr lang="ru-RU" sz="20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1,0</a:t>
                      </a:r>
                      <a:endParaRPr lang="ru-RU" sz="2000" b="1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ru-RU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6,7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1012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Талас </a:t>
                      </a:r>
                      <a:r>
                        <a:rPr lang="ru-RU" sz="1900" b="0" i="0" u="none" strike="noStrike" dirty="0" err="1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900" b="0" i="0" u="none" strike="noStrike" dirty="0">
                        <a:effectLst/>
                        <a:latin typeface="Kyrghyz Times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200"/>
                        </a:spcAft>
                      </a:pPr>
                      <a:r>
                        <a:rPr lang="ru-RU" sz="20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0,4</a:t>
                      </a:r>
                      <a:endParaRPr lang="ru-RU" sz="2000" b="1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ru-RU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7527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Бишкек ш.</a:t>
                      </a:r>
                      <a:endParaRPr lang="ru-RU" sz="1900" b="0" i="0" u="none" strike="noStrike" dirty="0">
                        <a:effectLst/>
                        <a:latin typeface="Kyrghyz Times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200"/>
                        </a:spcAft>
                      </a:pPr>
                      <a:r>
                        <a:rPr lang="ru-RU" sz="20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0,2</a:t>
                      </a:r>
                      <a:endParaRPr lang="ru-RU" sz="2000" b="1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ru-RU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2,3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7527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Чуй </a:t>
                      </a:r>
                      <a:r>
                        <a:rPr lang="ru-RU" sz="1900" b="0" i="0" u="none" strike="noStrike" dirty="0" err="1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900" b="0" i="0" u="none" strike="noStrike" dirty="0">
                        <a:effectLst/>
                        <a:latin typeface="Kyrghyz Times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200"/>
                        </a:spcAft>
                      </a:pPr>
                      <a:r>
                        <a:rPr lang="ru-RU" sz="20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-0,3</a:t>
                      </a:r>
                      <a:endParaRPr lang="ru-RU" sz="2000" b="1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ru-RU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3,4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3398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Баткен </a:t>
                      </a:r>
                      <a:r>
                        <a:rPr lang="ru-RU" sz="1900" b="0" i="0" u="none" strike="noStrike" dirty="0" err="1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900" b="0" i="0" u="none" strike="noStrike" dirty="0">
                        <a:effectLst/>
                        <a:latin typeface="Kyrghyz Times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200"/>
                        </a:spcAft>
                      </a:pPr>
                      <a:r>
                        <a:rPr lang="ru-RU" sz="20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-1,8</a:t>
                      </a:r>
                      <a:endParaRPr lang="ru-RU" sz="2000" b="1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ru-RU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4,8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8958" name="Овал 2"/>
          <p:cNvSpPr>
            <a:spLocks noChangeArrowheads="1"/>
          </p:cNvSpPr>
          <p:nvPr/>
        </p:nvSpPr>
        <p:spPr bwMode="auto">
          <a:xfrm>
            <a:off x="4717737" y="1988840"/>
            <a:ext cx="863600" cy="474985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>
              <a:spcBef>
                <a:spcPct val="20000"/>
              </a:spcBef>
            </a:pPr>
            <a:endParaRPr lang="ru-RU" b="1" dirty="0"/>
          </a:p>
        </p:txBody>
      </p:sp>
      <p:sp>
        <p:nvSpPr>
          <p:cNvPr id="38959" name="Овал 9"/>
          <p:cNvSpPr>
            <a:spLocks noChangeArrowheads="1"/>
          </p:cNvSpPr>
          <p:nvPr/>
        </p:nvSpPr>
        <p:spPr bwMode="auto">
          <a:xfrm>
            <a:off x="6948264" y="2420888"/>
            <a:ext cx="865187" cy="468858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>
              <a:spcBef>
                <a:spcPct val="20000"/>
              </a:spcBef>
            </a:pPr>
            <a:endParaRPr lang="ru-RU" b="1" dirty="0"/>
          </a:p>
        </p:txBody>
      </p:sp>
      <p:pic>
        <p:nvPicPr>
          <p:cNvPr id="6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66392" y="6138440"/>
            <a:ext cx="485775" cy="485775"/>
          </a:xfrm>
          <a:prstGeom prst="rect">
            <a:avLst/>
          </a:prstGeom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899592" y="6138439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</a:rPr>
              <a:t>комитети</a:t>
            </a:r>
            <a:endParaRPr lang="ru-RU" sz="1200" i="0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7956376" y="6381328"/>
            <a:ext cx="1015752" cy="352127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3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7339638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Заголовок 1"/>
          <p:cNvSpPr>
            <a:spLocks noGrp="1"/>
          </p:cNvSpPr>
          <p:nvPr>
            <p:ph type="title"/>
          </p:nvPr>
        </p:nvSpPr>
        <p:spPr>
          <a:xfrm>
            <a:off x="760984" y="692696"/>
            <a:ext cx="7786287" cy="928469"/>
          </a:xfrm>
        </p:spPr>
        <p:txBody>
          <a:bodyPr/>
          <a:lstStyle/>
          <a:p>
            <a:r>
              <a:rPr lang="ru-RU" sz="1800" b="1" dirty="0">
                <a:latin typeface="Kyrghyz Times" pitchFamily="2" charset="0"/>
                <a:cs typeface="Times New Roman" pitchFamily="18" charset="0"/>
              </a:rPr>
              <a:t>ЕАЭБ </a:t>
            </a:r>
            <a:r>
              <a:rPr lang="ru-RU" sz="1800" b="1" dirty="0" err="1">
                <a:latin typeface="Kyrghyz Times" pitchFamily="2" charset="0"/>
                <a:cs typeface="Times New Roman" pitchFamily="18" charset="0"/>
              </a:rPr>
              <a:t>јлкјлјрі</a:t>
            </a:r>
            <a:r>
              <a:rPr lang="ru-RU" sz="1800" b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dirty="0" err="1">
                <a:latin typeface="Kyrghyz Times" pitchFamily="2" charset="0"/>
                <a:cs typeface="Times New Roman" pitchFamily="18" charset="0"/>
              </a:rPr>
              <a:t>боюнча</a:t>
            </a:r>
            <a:r>
              <a:rPr lang="ru-RU" sz="1800" b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latin typeface="Kyrghyz Times" pitchFamily="2" charset="0"/>
                <a:cs typeface="Times New Roman" pitchFamily="18" charset="0"/>
              </a:rPr>
              <a:t>керектјј</a:t>
            </a:r>
            <a:r>
              <a:rPr lang="ru-RU" sz="18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latin typeface="Kyrghyz Times" pitchFamily="2" charset="0"/>
                <a:cs typeface="Times New Roman" pitchFamily="18" charset="0"/>
              </a:rPr>
              <a:t>секторундагы</a:t>
            </a:r>
            <a:r>
              <a:rPr lang="ru-RU" sz="18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latin typeface="Kyrghyz Times" pitchFamily="2" charset="0"/>
                <a:cs typeface="Times New Roman" pitchFamily="18" charset="0"/>
              </a:rPr>
              <a:t>инфляциянын</a:t>
            </a:r>
            <a:r>
              <a:rPr lang="ru-RU" sz="18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latin typeface="Kyrghyz Times" pitchFamily="2" charset="0"/>
                <a:cs typeface="Times New Roman" pitchFamily="18" charset="0"/>
              </a:rPr>
              <a:t>деѕгээли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Kyrghyz Times" pitchFamily="2" charset="0"/>
                <a:cs typeface="Times New Roman" pitchFamily="18" charset="0"/>
              </a:rPr>
            </a:br>
            <a:r>
              <a:rPr lang="ru-RU" sz="1400" dirty="0" smtClean="0">
                <a:latin typeface="Kyrghyz Times" pitchFamily="2" charset="0"/>
                <a:cs typeface="Times New Roman" pitchFamily="18" charset="0"/>
              </a:rPr>
              <a:t>(</a:t>
            </a:r>
            <a:r>
              <a:rPr lang="ru-RU" sz="1400" dirty="0" err="1" smtClean="0">
                <a:latin typeface="Kyrghyz Times" pitchFamily="2" charset="0"/>
                <a:cs typeface="Times New Roman" pitchFamily="18" charset="0"/>
              </a:rPr>
              <a:t>пайыз</a:t>
            </a:r>
            <a:r>
              <a:rPr lang="ru-RU" sz="140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Kyrghyz Times" pitchFamily="2" charset="0"/>
                <a:cs typeface="Times New Roman" pitchFamily="18" charset="0"/>
              </a:rPr>
              <a:t>менен</a:t>
            </a:r>
            <a:r>
              <a:rPr lang="ru-RU" sz="1400" dirty="0" smtClean="0">
                <a:latin typeface="Kyrghyz Times" pitchFamily="2" charset="0"/>
                <a:cs typeface="Times New Roman" pitchFamily="18" charset="0"/>
              </a:rPr>
              <a:t>)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1621969"/>
              </p:ext>
            </p:extLst>
          </p:nvPr>
        </p:nvGraphicFramePr>
        <p:xfrm>
          <a:off x="720019" y="1556792"/>
          <a:ext cx="7954479" cy="432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8580"/>
                <a:gridCol w="2808312"/>
                <a:gridCol w="2827587"/>
              </a:tblGrid>
              <a:tr h="1008112">
                <a:tc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2018-жылдын </a:t>
                      </a:r>
                      <a:r>
                        <a:rPr kumimoji="0" lang="ru-RU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декабры</a:t>
                      </a: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b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</a:b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2017-жылдын </a:t>
                      </a:r>
                      <a:r>
                        <a:rPr kumimoji="0" lang="ru-RU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декабрына</a:t>
                      </a: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карата </a:t>
                      </a:r>
                      <a:r>
                        <a:rPr kumimoji="0" lang="ru-RU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пайыз</a:t>
                      </a: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менен</a:t>
                      </a:r>
                      <a:endParaRPr lang="ru-RU" sz="1700" b="1" dirty="0">
                        <a:solidFill>
                          <a:schemeClr val="tx1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2017-жылдын </a:t>
                      </a:r>
                      <a:r>
                        <a:rPr kumimoji="0" lang="ru-RU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декабры</a:t>
                      </a: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b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</a:b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2016-жылдын </a:t>
                      </a:r>
                      <a:r>
                        <a:rPr kumimoji="0" lang="ru-RU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декабрына</a:t>
                      </a: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карата </a:t>
                      </a:r>
                      <a:r>
                        <a:rPr kumimoji="0" lang="ru-RU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пайыз</a:t>
                      </a: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менен</a:t>
                      </a:r>
                      <a:endParaRPr lang="ru-RU" sz="1700" b="1" dirty="0">
                        <a:solidFill>
                          <a:schemeClr val="tx1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</a:tr>
              <a:tr h="684000">
                <a:tc>
                  <a:txBody>
                    <a:bodyPr/>
                    <a:lstStyle/>
                    <a:p>
                      <a:pPr marL="360000" algn="l" fontAlgn="b"/>
                      <a:r>
                        <a:rPr lang="ru-RU" sz="2300" b="0" i="0" u="none" strike="noStrike" dirty="0" smtClean="0">
                          <a:latin typeface="Times New Roman"/>
                        </a:rPr>
                        <a:t>Беларусь</a:t>
                      </a:r>
                      <a:endParaRPr lang="ru-RU" sz="23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5,6</a:t>
                      </a:r>
                      <a:endParaRPr lang="ru-RU" sz="2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4,6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84000">
                <a:tc>
                  <a:txBody>
                    <a:bodyPr/>
                    <a:lstStyle/>
                    <a:p>
                      <a:pPr marL="360000" algn="l" fontAlgn="b"/>
                      <a:r>
                        <a:rPr lang="ru-RU" sz="2300" b="0" i="0" u="none" strike="noStrike" dirty="0" err="1" smtClean="0">
                          <a:latin typeface="Times New Roman"/>
                        </a:rPr>
                        <a:t>Казакстан</a:t>
                      </a:r>
                      <a:endParaRPr lang="ru-RU" sz="23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5,3</a:t>
                      </a:r>
                      <a:endParaRPr lang="ru-RU" sz="2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7,1</a:t>
                      </a:r>
                      <a:endParaRPr lang="ru-RU" sz="2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84000">
                <a:tc>
                  <a:txBody>
                    <a:bodyPr/>
                    <a:lstStyle/>
                    <a:p>
                      <a:pPr marL="360000" algn="l" fontAlgn="b"/>
                      <a:r>
                        <a:rPr lang="ru-RU" sz="2300" b="0" i="0" u="none" strike="noStrike" dirty="0">
                          <a:latin typeface="Times New Roman"/>
                        </a:rPr>
                        <a:t>Россия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4,3</a:t>
                      </a:r>
                      <a:endParaRPr lang="ru-RU" sz="2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2,5</a:t>
                      </a:r>
                      <a:endParaRPr lang="ru-RU" sz="2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84000">
                <a:tc>
                  <a:txBody>
                    <a:bodyPr/>
                    <a:lstStyle/>
                    <a:p>
                      <a:pPr marL="360000" algn="l" fontAlgn="b"/>
                      <a:r>
                        <a:rPr lang="ru-RU" sz="2300" b="0" i="0" u="none" strike="noStrike" dirty="0" smtClean="0">
                          <a:latin typeface="Times New Roman"/>
                        </a:rPr>
                        <a:t>Армения</a:t>
                      </a:r>
                      <a:endParaRPr lang="ru-RU" sz="23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1,8</a:t>
                      </a:r>
                      <a:endParaRPr lang="ru-RU" sz="2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2,6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76368">
                <a:tc>
                  <a:txBody>
                    <a:bodyPr/>
                    <a:lstStyle/>
                    <a:p>
                      <a:pPr marL="360000" algn="l" fontAlgn="b"/>
                      <a:r>
                        <a:rPr lang="ru-RU" sz="22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Кыргызстан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lang="ru-RU" sz="2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3,7</a:t>
                      </a:r>
                      <a:endParaRPr lang="ru-RU" sz="2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5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95536" y="6138440"/>
            <a:ext cx="485775" cy="485775"/>
          </a:xfrm>
          <a:prstGeom prst="rect">
            <a:avLst/>
          </a:prstGeom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043608" y="6172158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</a:rPr>
              <a:t>комитети</a:t>
            </a:r>
            <a:endParaRPr lang="ru-RU" sz="1200" i="0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7740352" y="6317190"/>
            <a:ext cx="1087760" cy="352127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4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899496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95536" y="567793"/>
            <a:ext cx="8406135" cy="818119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Социалдык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мааниліі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товарлардын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>
                <a:latin typeface="Kyrghyz Times" pitchFamily="2" charset="0"/>
                <a:cs typeface="Times New Roman" pitchFamily="18" charset="0"/>
              </a:rPr>
              <a:t>айрым</a:t>
            </a:r>
            <a:r>
              <a:rPr lang="ru-RU" sz="1700" b="1" i="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тірлјрінін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орточо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баалары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br>
              <a:rPr lang="ru-RU" sz="1700" b="1" i="0" dirty="0" smtClean="0">
                <a:latin typeface="Kyrghyz Times" pitchFamily="2" charset="0"/>
                <a:cs typeface="Times New Roman" pitchFamily="18" charset="0"/>
              </a:rPr>
            </a:b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жана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алардын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>
                <a:latin typeface="Kyrghyz Times" pitchFamily="2" charset="0"/>
                <a:cs typeface="Times New Roman" panose="02020603050405020304" pitchFamily="18" charset="0"/>
              </a:rPr>
              <a:t>јзгјріісі</a:t>
            </a:r>
            <a:r>
              <a:rPr lang="ru-RU" sz="1800" b="1" dirty="0">
                <a:latin typeface="Kyrghyz Times" pitchFamily="2" charset="0"/>
                <a:cs typeface="Times New Roman" pitchFamily="18" charset="0"/>
              </a:rPr>
              <a:t/>
            </a:r>
            <a:br>
              <a:rPr lang="ru-RU" sz="1800" b="1" dirty="0">
                <a:latin typeface="Kyrghyz Times" pitchFamily="2" charset="0"/>
                <a:cs typeface="Times New Roman" pitchFamily="18" charset="0"/>
              </a:rPr>
            </a:br>
            <a:r>
              <a:rPr lang="ru-RU" sz="1400" i="0" dirty="0">
                <a:latin typeface="Kyrghyz Times" pitchFamily="2" charset="0"/>
                <a:cs typeface="Times New Roman" pitchFamily="18" charset="0"/>
              </a:rPr>
              <a:t>(</a:t>
            </a:r>
            <a:r>
              <a:rPr lang="ru-RU" sz="1400" i="0" dirty="0">
                <a:latin typeface="Kyrghyz Times" pitchFamily="2" charset="0"/>
              </a:rPr>
              <a:t>сом 1 кг </a:t>
            </a:r>
            <a:r>
              <a:rPr lang="ru-RU" sz="1400" i="0" dirty="0" err="1" smtClean="0">
                <a:latin typeface="Kyrghyz Times" pitchFamily="2" charset="0"/>
              </a:rPr>
              <a:t>ічін</a:t>
            </a:r>
            <a:r>
              <a:rPr lang="ru-RU" sz="1400" i="0" dirty="0">
                <a:latin typeface="Kyrghyz Times" pitchFamily="2" charset="0"/>
              </a:rPr>
              <a:t>;</a:t>
            </a:r>
            <a:r>
              <a:rPr lang="ru-RU" sz="1400" i="0" dirty="0" smtClean="0">
                <a:latin typeface="Kyrghyz Times" pitchFamily="2" charset="0"/>
              </a:rPr>
              <a:t> </a:t>
            </a:r>
            <a:r>
              <a:rPr lang="ru-RU" sz="1400" i="0" dirty="0" err="1" smtClean="0">
                <a:latin typeface="Kyrghyz Times" pitchFamily="2" charset="0"/>
              </a:rPr>
              <a:t>јсіі</a:t>
            </a:r>
            <a:r>
              <a:rPr lang="ru-RU" sz="1400" i="0" dirty="0" smtClean="0">
                <a:latin typeface="Kyrghyz Times" pitchFamily="2" charset="0"/>
              </a:rPr>
              <a:t> </a:t>
            </a:r>
            <a:r>
              <a:rPr lang="ru-RU" sz="1400" i="0" dirty="0">
                <a:latin typeface="Kyrghyz Times" pitchFamily="2" charset="0"/>
              </a:rPr>
              <a:t>(+), </a:t>
            </a:r>
            <a:r>
              <a:rPr lang="ru-RU" sz="1400" i="0" dirty="0" err="1">
                <a:latin typeface="Kyrghyz Times" pitchFamily="2" charset="0"/>
              </a:rPr>
              <a:t>тјмјндјј</a:t>
            </a:r>
            <a:r>
              <a:rPr lang="ru-RU" sz="1400" i="0" dirty="0">
                <a:latin typeface="Kyrghyz Times" pitchFamily="2" charset="0"/>
              </a:rPr>
              <a:t> (-)</a:t>
            </a:r>
            <a:r>
              <a:rPr lang="ru-RU" sz="1400" i="0" dirty="0" smtClean="0">
                <a:latin typeface="Kyrghyz Times" pitchFamily="2" charset="0"/>
                <a:cs typeface="Times New Roman" pitchFamily="18" charset="0"/>
              </a:rPr>
              <a:t>)</a:t>
            </a:r>
            <a:r>
              <a:rPr lang="ru-RU" sz="14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endParaRPr lang="ru-RU" sz="1400" i="0" kern="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Group 4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4893328"/>
              </p:ext>
            </p:extLst>
          </p:nvPr>
        </p:nvGraphicFramePr>
        <p:xfrm>
          <a:off x="491120" y="1484784"/>
          <a:ext cx="8322682" cy="4550608"/>
        </p:xfrm>
        <a:graphic>
          <a:graphicData uri="http://schemas.openxmlformats.org/drawingml/2006/table">
            <a:tbl>
              <a:tblPr/>
              <a:tblGrid>
                <a:gridCol w="3570154"/>
                <a:gridCol w="1152128"/>
                <a:gridCol w="1080120"/>
                <a:gridCol w="1080120"/>
                <a:gridCol w="1440160"/>
              </a:tblGrid>
              <a:tr h="9251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2017-жылдын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декабры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2018-жылдын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сентябры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2018-жылдын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декабры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Четтјј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(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2018-жылдын </a:t>
                      </a: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декабры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b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</a:b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2017-жылдын </a:t>
                      </a: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декабрына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)</a:t>
                      </a:r>
                      <a:r>
                        <a:rPr lang="ru-RU" sz="800" b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,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ru-RU" sz="1400" b="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пайыз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400" b="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менен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385480">
                <a:tc>
                  <a:txBody>
                    <a:bodyPr/>
                    <a:lstStyle/>
                    <a:p>
                      <a:pPr algn="l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Биринчи</a:t>
                      </a:r>
                      <a:r>
                        <a:rPr lang="ru-RU" sz="1700" baseline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baseline="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сорттогу</a:t>
                      </a:r>
                      <a:r>
                        <a:rPr lang="ru-RU" sz="1700" baseline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baseline="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буудай</a:t>
                      </a:r>
                      <a:r>
                        <a:rPr lang="ru-RU" sz="1700" baseline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baseline="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уну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29,54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29,08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29,19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-1,4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71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Жогорку</a:t>
                      </a:r>
                      <a:r>
                        <a:rPr lang="ru-RU" sz="1700" baseline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baseline="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сорттогу</a:t>
                      </a:r>
                      <a:r>
                        <a:rPr lang="ru-RU" sz="1700" baseline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baseline="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буудай</a:t>
                      </a:r>
                      <a:r>
                        <a:rPr lang="ru-RU" sz="1700" baseline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baseline="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уну</a:t>
                      </a:r>
                      <a:endParaRPr lang="ru-RU" sz="1700" kern="12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38,80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37,33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37,67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-2,9</a:t>
                      </a:r>
                      <a:endParaRPr lang="ru-RU" sz="1800" b="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2574">
                <a:tc>
                  <a:txBody>
                    <a:bodyPr/>
                    <a:lstStyle/>
                    <a:p>
                      <a:pPr algn="l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kern="12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Орто</a:t>
                      </a:r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 </a:t>
                      </a:r>
                      <a:r>
                        <a:rPr lang="ru-RU" sz="1700" kern="12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дандуу</a:t>
                      </a:r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 </a:t>
                      </a:r>
                      <a:r>
                        <a:rPr lang="ru-RU" sz="1700" kern="12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кіріч</a:t>
                      </a:r>
                      <a:endParaRPr lang="ru-RU" sz="1700" kern="12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69,19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71,43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70,74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2,8</a:t>
                      </a:r>
                      <a:endParaRPr lang="ru-RU" sz="1800" b="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2574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Биринчи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сорттогу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буудай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унунан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жасалган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нан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44,59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44,21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43,94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-0,4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08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Пастеризацияланган</a:t>
                      </a:r>
                      <a:r>
                        <a:rPr lang="ru-RU" sz="1700" baseline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сіт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, л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61,38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61,85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62,18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1,1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0803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Куюп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сатылуучу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сіт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, л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35,97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31,65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36,47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0,7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0225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Уйдун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 эти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324,25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323,47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324,83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0,2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0225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Койдун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 эти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294,60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304,19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298,05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1,2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95536" y="6191219"/>
            <a:ext cx="485775" cy="485775"/>
          </a:xfrm>
          <a:prstGeom prst="rect">
            <a:avLst/>
          </a:prstGeom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881311" y="6191218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</a:rPr>
              <a:t>комитети</a:t>
            </a:r>
            <a:endParaRPr lang="ru-RU" sz="1200" i="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7956376" y="6381328"/>
            <a:ext cx="943744" cy="352127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5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245280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4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731208"/>
              </p:ext>
            </p:extLst>
          </p:nvPr>
        </p:nvGraphicFramePr>
        <p:xfrm>
          <a:off x="538889" y="1409415"/>
          <a:ext cx="8119427" cy="4564536"/>
        </p:xfrm>
        <a:graphic>
          <a:graphicData uri="http://schemas.openxmlformats.org/drawingml/2006/table">
            <a:tbl>
              <a:tblPr/>
              <a:tblGrid>
                <a:gridCol w="2809131"/>
                <a:gridCol w="1296144"/>
                <a:gridCol w="1296144"/>
                <a:gridCol w="1296144"/>
                <a:gridCol w="1421864"/>
              </a:tblGrid>
              <a:tr h="7912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2017-жылдын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декабры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2018-жылдын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сентябры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2018-жылдын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декабры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Четтјј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(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2018-жылдын </a:t>
                      </a: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декабры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b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</a:b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2017-жылдын </a:t>
                      </a: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декабрына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)</a:t>
                      </a:r>
                      <a:r>
                        <a:rPr lang="ru-RU" sz="800" b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,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пайыз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менен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547100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Кумшекер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47,90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46,32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47,87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0,4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0478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К</a:t>
                      </a:r>
                      <a:r>
                        <a:rPr lang="ru-RU" sz="1800" kern="12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і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нкарама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майы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97,27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94,68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94,75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-2,3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483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Ак (каймак) май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332,95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331,88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332,43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0,2</a:t>
                      </a:r>
                      <a:endParaRPr lang="ru-RU" sz="1800" kern="12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4832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Макарон 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азыктары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81,92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81,89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81,41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-0,8</a:t>
                      </a:r>
                      <a:endParaRPr lang="ru-RU" sz="1800" kern="12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54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А-92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бензини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, л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40,96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43,74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44,12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7,8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02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Дизель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майы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, л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39,25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44,97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46,52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18,5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02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Кјмір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, т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4692,08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3953,83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4511,33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-2,8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Заголовок 1"/>
          <p:cNvSpPr txBox="1">
            <a:spLocks/>
          </p:cNvSpPr>
          <p:nvPr/>
        </p:nvSpPr>
        <p:spPr>
          <a:xfrm>
            <a:off x="395536" y="548680"/>
            <a:ext cx="8406135" cy="818119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Социалдык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мааниліі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товарлардын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>
                <a:latin typeface="Kyrghyz Times" pitchFamily="2" charset="0"/>
                <a:cs typeface="Times New Roman" pitchFamily="18" charset="0"/>
              </a:rPr>
              <a:t>айрым</a:t>
            </a:r>
            <a:r>
              <a:rPr lang="ru-RU" sz="1700" b="1" i="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тірлјрінін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орточо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баалары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br>
              <a:rPr lang="ru-RU" sz="1700" b="1" i="0" dirty="0" smtClean="0">
                <a:latin typeface="Kyrghyz Times" pitchFamily="2" charset="0"/>
                <a:cs typeface="Times New Roman" pitchFamily="18" charset="0"/>
              </a:rPr>
            </a:b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жана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алардын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>
                <a:latin typeface="Kyrghyz Times" pitchFamily="2" charset="0"/>
                <a:cs typeface="Times New Roman" panose="02020603050405020304" pitchFamily="18" charset="0"/>
              </a:rPr>
              <a:t>јзгјріісі</a:t>
            </a:r>
            <a:r>
              <a:rPr lang="ru-RU" sz="1800" b="1" dirty="0">
                <a:latin typeface="Kyrghyz Times" pitchFamily="2" charset="0"/>
                <a:cs typeface="Times New Roman" pitchFamily="18" charset="0"/>
              </a:rPr>
              <a:t/>
            </a:r>
            <a:br>
              <a:rPr lang="ru-RU" sz="1800" b="1" dirty="0">
                <a:latin typeface="Kyrghyz Times" pitchFamily="2" charset="0"/>
                <a:cs typeface="Times New Roman" pitchFamily="18" charset="0"/>
              </a:rPr>
            </a:br>
            <a:r>
              <a:rPr lang="ru-RU" sz="1400" i="0" dirty="0">
                <a:latin typeface="Kyrghyz Times" pitchFamily="2" charset="0"/>
                <a:cs typeface="Times New Roman" pitchFamily="18" charset="0"/>
              </a:rPr>
              <a:t>(</a:t>
            </a:r>
            <a:r>
              <a:rPr lang="ru-RU" sz="1400" i="0" dirty="0">
                <a:latin typeface="Kyrghyz Times" pitchFamily="2" charset="0"/>
              </a:rPr>
              <a:t>сом 1 кг </a:t>
            </a:r>
            <a:r>
              <a:rPr lang="ru-RU" sz="1400" i="0" dirty="0" err="1" smtClean="0">
                <a:latin typeface="Kyrghyz Times" pitchFamily="2" charset="0"/>
              </a:rPr>
              <a:t>ічін</a:t>
            </a:r>
            <a:r>
              <a:rPr lang="ru-RU" sz="1400" i="0" dirty="0">
                <a:latin typeface="Kyrghyz Times" pitchFamily="2" charset="0"/>
              </a:rPr>
              <a:t>;</a:t>
            </a:r>
            <a:r>
              <a:rPr lang="ru-RU" sz="1400" i="0" dirty="0" smtClean="0">
                <a:latin typeface="Kyrghyz Times" pitchFamily="2" charset="0"/>
              </a:rPr>
              <a:t> </a:t>
            </a:r>
            <a:r>
              <a:rPr lang="ru-RU" sz="1400" i="0" dirty="0" err="1" smtClean="0">
                <a:latin typeface="Kyrghyz Times" pitchFamily="2" charset="0"/>
              </a:rPr>
              <a:t>јсіі</a:t>
            </a:r>
            <a:r>
              <a:rPr lang="ru-RU" sz="1400" i="0" dirty="0" smtClean="0">
                <a:latin typeface="Kyrghyz Times" pitchFamily="2" charset="0"/>
              </a:rPr>
              <a:t> </a:t>
            </a:r>
            <a:r>
              <a:rPr lang="ru-RU" sz="1400" i="0" dirty="0">
                <a:latin typeface="Kyrghyz Times" pitchFamily="2" charset="0"/>
              </a:rPr>
              <a:t>(+), </a:t>
            </a:r>
            <a:r>
              <a:rPr lang="ru-RU" sz="1400" i="0" dirty="0" err="1">
                <a:latin typeface="Kyrghyz Times" pitchFamily="2" charset="0"/>
              </a:rPr>
              <a:t>тјмјндјј</a:t>
            </a:r>
            <a:r>
              <a:rPr lang="ru-RU" sz="1400" i="0" dirty="0">
                <a:latin typeface="Kyrghyz Times" pitchFamily="2" charset="0"/>
              </a:rPr>
              <a:t> (-)</a:t>
            </a:r>
            <a:r>
              <a:rPr lang="ru-RU" sz="1400" i="0" dirty="0" smtClean="0">
                <a:latin typeface="Kyrghyz Times" pitchFamily="2" charset="0"/>
                <a:cs typeface="Times New Roman" pitchFamily="18" charset="0"/>
              </a:rPr>
              <a:t>)</a:t>
            </a:r>
            <a:r>
              <a:rPr lang="ru-RU" sz="14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endParaRPr lang="ru-RU" sz="1400" i="0" kern="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51520" y="6217596"/>
            <a:ext cx="485775" cy="485775"/>
          </a:xfrm>
          <a:prstGeom prst="rect">
            <a:avLst/>
          </a:prstGeom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827584" y="6216144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</a:rPr>
              <a:t>комитети</a:t>
            </a:r>
            <a:endParaRPr lang="ru-RU" sz="1200" i="0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7857927" y="6421800"/>
            <a:ext cx="943744" cy="280119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6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12780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99592" y="476672"/>
            <a:ext cx="7344816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y-KG" b="1" i="0" dirty="0">
                <a:latin typeface="Kyrghyz Times" pitchFamily="2" charset="0"/>
              </a:rPr>
              <a:t>2018-жылдын </a:t>
            </a:r>
            <a:r>
              <a:rPr lang="ky-KG" b="1" i="0" dirty="0" smtClean="0">
                <a:latin typeface="Kyrghyz Times" pitchFamily="2" charset="0"/>
              </a:rPr>
              <a:t>декабрында </a:t>
            </a:r>
            <a:r>
              <a:rPr lang="ky-KG" b="1" i="0" dirty="0">
                <a:latin typeface="Kyrghyz Times" pitchFamily="2" charset="0"/>
              </a:rPr>
              <a:t>Евразия экономикалык биримдигине (ЕЭАБ) міч¼-мамлекеттеринин борборлорундагы негизги тамак-аш азыктарынын </a:t>
            </a:r>
            <a:endParaRPr lang="ky-KG" b="1" i="0" dirty="0" smtClean="0">
              <a:latin typeface="Kyrghyz Times" pitchFamily="2" charset="0"/>
            </a:endParaRPr>
          </a:p>
          <a:p>
            <a:pPr algn="ctr"/>
            <a:r>
              <a:rPr lang="ky-KG" b="1" i="0" dirty="0" smtClean="0">
                <a:latin typeface="Kyrghyz Times" pitchFamily="2" charset="0"/>
              </a:rPr>
              <a:t>орточо </a:t>
            </a:r>
            <a:r>
              <a:rPr lang="ky-KG" b="1" i="0" dirty="0">
                <a:latin typeface="Kyrghyz Times" pitchFamily="2" charset="0"/>
              </a:rPr>
              <a:t>керектјј баалары </a:t>
            </a:r>
            <a:endParaRPr lang="ru-RU" i="0" dirty="0">
              <a:latin typeface="Kyrghyz Times" pitchFamily="2" charset="0"/>
            </a:endParaRPr>
          </a:p>
          <a:p>
            <a:pPr algn="ctr"/>
            <a:r>
              <a:rPr lang="ky-KG" sz="1400" i="0" dirty="0">
                <a:latin typeface="Kyrghyz Times" pitchFamily="2" charset="0"/>
              </a:rPr>
              <a:t>(килограмм </a:t>
            </a:r>
            <a:r>
              <a:rPr lang="ru-RU" sz="1400" i="0" dirty="0">
                <a:latin typeface="Kyrghyz Times" pitchFamily="2" charset="0"/>
              </a:rPr>
              <a:t>і</a:t>
            </a:r>
            <a:r>
              <a:rPr lang="ky-KG" sz="1400" i="0" dirty="0">
                <a:latin typeface="Kyrghyz Times" pitchFamily="2" charset="0"/>
              </a:rPr>
              <a:t>ч</a:t>
            </a:r>
            <a:r>
              <a:rPr lang="ru-RU" sz="1400" i="0" dirty="0">
                <a:latin typeface="Kyrghyz Times" pitchFamily="2" charset="0"/>
              </a:rPr>
              <a:t>і</a:t>
            </a:r>
            <a:r>
              <a:rPr lang="ky-KG" sz="1400" i="0" dirty="0">
                <a:latin typeface="Kyrghyz Times" pitchFamily="2" charset="0"/>
              </a:rPr>
              <a:t>н АКШ </a:t>
            </a:r>
            <a:r>
              <a:rPr lang="ky-KG" sz="1400" i="0" dirty="0" smtClean="0">
                <a:latin typeface="Kyrghyz Times" pitchFamily="2" charset="0"/>
              </a:rPr>
              <a:t>доллары)</a:t>
            </a:r>
            <a:endParaRPr lang="ru-RU" sz="1400" i="0" dirty="0">
              <a:latin typeface="Kyrghyz Times" pitchFamily="2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5733256"/>
            <a:ext cx="383791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i="0" dirty="0" err="1">
                <a:latin typeface="Kyrghyz Times" pitchFamily="2" charset="0"/>
              </a:rPr>
              <a:t>Мамлекеттердин</a:t>
            </a:r>
            <a:r>
              <a:rPr lang="ru-RU" sz="1100" i="0" dirty="0">
                <a:latin typeface="Kyrghyz Times" pitchFamily="2" charset="0"/>
              </a:rPr>
              <a:t> </a:t>
            </a:r>
            <a:r>
              <a:rPr lang="ru-RU" sz="1100" i="0" dirty="0" err="1">
                <a:latin typeface="Kyrghyz Times" pitchFamily="2" charset="0"/>
              </a:rPr>
              <a:t>Улуттук</a:t>
            </a:r>
            <a:r>
              <a:rPr lang="ru-RU" sz="1100" i="0" dirty="0">
                <a:latin typeface="Kyrghyz Times" pitchFamily="2" charset="0"/>
              </a:rPr>
              <a:t> </a:t>
            </a:r>
            <a:r>
              <a:rPr lang="ru-RU" sz="1100" i="0" dirty="0" err="1">
                <a:latin typeface="Kyrghyz Times" pitchFamily="2" charset="0"/>
              </a:rPr>
              <a:t>банктарынын</a:t>
            </a:r>
            <a:r>
              <a:rPr lang="ru-RU" sz="1100" i="0" dirty="0">
                <a:latin typeface="Kyrghyz Times" pitchFamily="2" charset="0"/>
              </a:rPr>
              <a:t> курсу </a:t>
            </a:r>
            <a:r>
              <a:rPr lang="ru-RU" sz="1100" i="0" dirty="0" err="1">
                <a:latin typeface="Kyrghyz Times" pitchFamily="2" charset="0"/>
              </a:rPr>
              <a:t>боюнча</a:t>
            </a:r>
            <a:r>
              <a:rPr lang="ru-RU" sz="1100" i="0" dirty="0" smtClean="0">
                <a:latin typeface="Kyrghyz Times" pitchFamily="2" charset="0"/>
                <a:ea typeface="Times New Roman" panose="02020603050405020304" pitchFamily="18" charset="0"/>
              </a:rPr>
              <a:t>.</a:t>
            </a:r>
            <a:endParaRPr lang="ru-RU" sz="1100" i="0" dirty="0">
              <a:latin typeface="Kyrghyz Times" pitchFamily="2" charset="0"/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7956376" y="6370295"/>
            <a:ext cx="943744" cy="280119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7</a:t>
            </a:r>
            <a:endParaRPr lang="ru-RU" sz="1200" dirty="0"/>
          </a:p>
        </p:txBody>
      </p:sp>
      <p:pic>
        <p:nvPicPr>
          <p:cNvPr id="10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23528" y="6164639"/>
            <a:ext cx="485775" cy="485775"/>
          </a:xfrm>
          <a:prstGeom prst="rect">
            <a:avLst/>
          </a:prstGeom>
        </p:spPr>
      </p:pic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899592" y="6163187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</a:rPr>
              <a:t>комитети</a:t>
            </a:r>
            <a:endParaRPr lang="ru-RU" sz="1200" i="0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5032790"/>
              </p:ext>
            </p:extLst>
          </p:nvPr>
        </p:nvGraphicFramePr>
        <p:xfrm>
          <a:off x="467544" y="1582715"/>
          <a:ext cx="8064897" cy="4152152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2841821"/>
                <a:gridCol w="1345338"/>
                <a:gridCol w="1266200"/>
                <a:gridCol w="1345338"/>
                <a:gridCol w="1266200"/>
              </a:tblGrid>
              <a:tr h="516981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Бишкек ш.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Астана ш.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Москва ш.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Минск </a:t>
                      </a:r>
                      <a:r>
                        <a:rPr lang="ru-RU" sz="1600" b="1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</a:t>
                      </a:r>
                      <a:r>
                        <a:rPr lang="ru-RU" sz="1600" b="1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</a:tr>
              <a:tr h="3932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 err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Уйдун</a:t>
                      </a:r>
                      <a:r>
                        <a:rPr lang="ru-RU" sz="1600" b="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эти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4,76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4,41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5,73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3,96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9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 err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Койдун</a:t>
                      </a:r>
                      <a:r>
                        <a:rPr lang="ru-RU" sz="1600" b="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эти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4,08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4,76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6,50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46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Ак (каймак) май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4,54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6,25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11,31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7,44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9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 err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Пастеризацияланган</a:t>
                      </a:r>
                      <a:r>
                        <a:rPr lang="ru-RU" sz="1600" b="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сі</a:t>
                      </a:r>
                      <a:r>
                        <a:rPr lang="ru-RU" sz="1600" b="0" dirty="0" err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Kyrghyz Times" pitchFamily="2" charset="0"/>
                        </a:rPr>
                        <a:t>т</a:t>
                      </a:r>
                      <a:r>
                        <a:rPr lang="ru-RU" sz="1600" b="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b="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Kyrghyz Times" pitchFamily="2" charset="0"/>
                        </a:rPr>
                        <a:t>литр</a:t>
                      </a:r>
                      <a:endParaRPr lang="ru-RU" sz="1600" b="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0,72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0,61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1,03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0,60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8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y-KG" sz="1600" b="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</a:t>
                      </a:r>
                      <a:r>
                        <a:rPr lang="ru-RU" sz="1600" b="0" dirty="0" err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умуртка</a:t>
                      </a:r>
                      <a:r>
                        <a:rPr lang="ru-RU" sz="1600" b="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b="0" dirty="0" err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ондук</a:t>
                      </a:r>
                      <a:r>
                        <a:rPr lang="ru-RU" sz="1600" b="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1,03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0,82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1,10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1,06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9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 err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Биринчи</a:t>
                      </a:r>
                      <a:r>
                        <a:rPr lang="ru-RU" sz="1600" b="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сорттогу</a:t>
                      </a:r>
                      <a:r>
                        <a:rPr lang="ru-RU" sz="1600" b="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буудай</a:t>
                      </a:r>
                      <a:r>
                        <a:rPr lang="ru-RU" sz="1600" b="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уну</a:t>
                      </a:r>
                      <a:r>
                        <a:rPr lang="ru-RU" sz="1600" b="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0,42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0,43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0,58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0,54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 err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Биринчи</a:t>
                      </a:r>
                      <a:r>
                        <a:rPr lang="ru-RU" sz="1600" b="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сорттогу</a:t>
                      </a:r>
                      <a:r>
                        <a:rPr lang="ru-RU" sz="1600" b="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ундан</a:t>
                      </a:r>
                      <a:r>
                        <a:rPr lang="ru-RU" sz="1600" b="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жасалган</a:t>
                      </a:r>
                      <a:r>
                        <a:rPr lang="ru-RU" sz="1600" b="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нан</a:t>
                      </a:r>
                      <a:endParaRPr lang="ru-RU" sz="1600" b="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0,60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0,37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0,83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0,90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14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Картошка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0,23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0,22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0,37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5021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29804" y="520610"/>
            <a:ext cx="732493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y-KG" b="1" i="0" dirty="0">
                <a:latin typeface="Kyrghyz Times" pitchFamily="2" charset="0"/>
              </a:rPr>
              <a:t>2018-жылдын </a:t>
            </a:r>
            <a:r>
              <a:rPr lang="ky-KG" b="1" i="0" dirty="0" smtClean="0">
                <a:latin typeface="Kyrghyz Times" pitchFamily="2" charset="0"/>
              </a:rPr>
              <a:t>декабрындагы </a:t>
            </a:r>
            <a:r>
              <a:rPr lang="ky-KG" b="1" i="0" dirty="0">
                <a:latin typeface="Kyrghyz Times" pitchFamily="2" charset="0"/>
              </a:rPr>
              <a:t>Евразия экономикалык биримдигине (ЕЭАБ) міч¼-мамлекеттеринин борборлорунда айрым тамак-аш азыктарынын максималдуу жана минималдуу орточо баалары</a:t>
            </a:r>
            <a:endParaRPr lang="ru-RU" i="0" dirty="0">
              <a:latin typeface="Kyrghyz Times" pitchFamily="2" charset="0"/>
            </a:endParaRPr>
          </a:p>
          <a:p>
            <a:pPr algn="ctr"/>
            <a:r>
              <a:rPr lang="ky-KG" sz="1400" i="0" dirty="0">
                <a:latin typeface="Kyrghyz Times" pitchFamily="2" charset="0"/>
              </a:rPr>
              <a:t>(килограмм </a:t>
            </a:r>
            <a:r>
              <a:rPr lang="ky-KG" sz="1400" i="0" dirty="0" smtClean="0">
                <a:latin typeface="Kyrghyz Times" pitchFamily="2" charset="0"/>
              </a:rPr>
              <a:t>іч</a:t>
            </a:r>
            <a:r>
              <a:rPr lang="ky-KG" sz="1400" i="0" dirty="0">
                <a:latin typeface="Kyrghyz Times" pitchFamily="2" charset="0"/>
              </a:rPr>
              <a:t>і</a:t>
            </a:r>
            <a:r>
              <a:rPr lang="ky-KG" sz="1400" i="0" dirty="0" smtClean="0">
                <a:latin typeface="Kyrghyz Times" pitchFamily="2" charset="0"/>
              </a:rPr>
              <a:t>н </a:t>
            </a:r>
            <a:r>
              <a:rPr lang="ky-KG" sz="1400" i="0" dirty="0">
                <a:latin typeface="Kyrghyz Times" pitchFamily="2" charset="0"/>
              </a:rPr>
              <a:t>АКШ доллары)</a:t>
            </a:r>
            <a:endParaRPr lang="ru-RU" sz="1400" i="0" dirty="0">
              <a:latin typeface="Kyrghyz Times" pitchFamily="2" charset="0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7952556" y="6381328"/>
            <a:ext cx="1015752" cy="280119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8</a:t>
            </a:r>
            <a:endParaRPr lang="ru-RU" sz="1200" dirty="0"/>
          </a:p>
        </p:txBody>
      </p:sp>
      <p:pic>
        <p:nvPicPr>
          <p:cNvPr id="8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55649" y="6175672"/>
            <a:ext cx="485775" cy="485775"/>
          </a:xfrm>
          <a:prstGeom prst="rect">
            <a:avLst/>
          </a:prstGeom>
        </p:spPr>
      </p:pic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1029804" y="6175672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</a:rPr>
              <a:t>комитети</a:t>
            </a:r>
            <a:endParaRPr lang="ru-RU" sz="1200" i="0" dirty="0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187624" y="1536188"/>
            <a:ext cx="107344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544" y="1567392"/>
            <a:ext cx="8352928" cy="457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70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pPr marL="0" indent="0">
              <a:buNone/>
            </a:pPr>
            <a:endParaRPr lang="ru-RU" sz="36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36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4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yrghyz Times" pitchFamily="2" charset="0"/>
                <a:cs typeface="Times New Roman" pitchFamily="18" charset="0"/>
              </a:rPr>
              <a:t>Кјѕіл</a:t>
            </a:r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4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yrghyz Times" pitchFamily="2" charset="0"/>
                <a:cs typeface="Times New Roman" pitchFamily="18" charset="0"/>
              </a:rPr>
              <a:t>бурганыѕыздарга</a:t>
            </a:r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yrghyz Times" pitchFamily="2" charset="0"/>
                <a:cs typeface="Times New Roman" pitchFamily="18" charset="0"/>
              </a:rPr>
              <a:t> </a:t>
            </a:r>
            <a:b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yrghyz Times" pitchFamily="2" charset="0"/>
                <a:cs typeface="Times New Roman" pitchFamily="18" charset="0"/>
              </a:rPr>
            </a:br>
            <a:r>
              <a:rPr lang="ru-RU" sz="4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yrghyz Times" pitchFamily="2" charset="0"/>
                <a:cs typeface="Times New Roman" pitchFamily="18" charset="0"/>
              </a:rPr>
              <a:t>рахмат</a:t>
            </a:r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yrghyz Times" pitchFamily="2" charset="0"/>
                <a:cs typeface="Times New Roman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735517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ru-RU" sz="16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ru-RU" sz="16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2846</TotalTime>
  <Words>523</Words>
  <Application>Microsoft Office PowerPoint</Application>
  <PresentationFormat>Экран (4:3)</PresentationFormat>
  <Paragraphs>280</Paragraphs>
  <Slides>11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Kyrghyz Times</vt:lpstr>
      <vt:lpstr>Times New Roman</vt:lpstr>
      <vt:lpstr>Оформление по умолчанию</vt:lpstr>
      <vt:lpstr>Презентация PowerPoint</vt:lpstr>
      <vt:lpstr>Презентация PowerPoint</vt:lpstr>
      <vt:lpstr>Презентация PowerPoint</vt:lpstr>
      <vt:lpstr>Товарлардын жана кызмат кјрсјтіілјрдін негизги топтору боюнча  баалардын жана тарифтердин јзгјріісі  (јсіі (+), тјмјндјј (-); мурунку жылдын декабрына пайыз менен)</vt:lpstr>
      <vt:lpstr>Аймактык бјліктј инфляциянын деѕгээлинин јзгјріісі  (јсіі (+), тјмјндјј (-); мурунку жылдын декабрына пайыз менен)</vt:lpstr>
      <vt:lpstr>ЕАЭБ јлкјлјрі боюнча керектјј секторундагы инфляциянын деѕгээли (пайыз менен)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Организация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nchuikov</dc:creator>
  <cp:lastModifiedBy>nchuikov</cp:lastModifiedBy>
  <cp:revision>311</cp:revision>
  <cp:lastPrinted>2019-01-15T09:13:44Z</cp:lastPrinted>
  <dcterms:created xsi:type="dcterms:W3CDTF">2014-06-07T05:17:30Z</dcterms:created>
  <dcterms:modified xsi:type="dcterms:W3CDTF">2019-01-16T03:02:07Z</dcterms:modified>
</cp:coreProperties>
</file>