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handoutMasterIdLst>
    <p:handoutMasterId r:id="rId16"/>
  </p:handoutMasterIdLst>
  <p:sldIdLst>
    <p:sldId id="301" r:id="rId3"/>
    <p:sldId id="492" r:id="rId4"/>
    <p:sldId id="493" r:id="rId5"/>
    <p:sldId id="491" r:id="rId6"/>
    <p:sldId id="494" r:id="rId7"/>
    <p:sldId id="502" r:id="rId8"/>
    <p:sldId id="489" r:id="rId9"/>
    <p:sldId id="490" r:id="rId10"/>
    <p:sldId id="503" r:id="rId11"/>
    <p:sldId id="504" r:id="rId12"/>
    <p:sldId id="505" r:id="rId13"/>
    <p:sldId id="295" r:id="rId14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ia Motolinia Carballo" initials="LM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A6D7"/>
    <a:srgbClr val="6198CF"/>
    <a:srgbClr val="000000"/>
    <a:srgbClr val="77A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4" autoAdjust="0"/>
    <p:restoredTop sz="94660"/>
  </p:normalViewPr>
  <p:slideViewPr>
    <p:cSldViewPr>
      <p:cViewPr>
        <p:scale>
          <a:sx n="100" d="100"/>
          <a:sy n="100" d="100"/>
        </p:scale>
        <p:origin x="-774" y="77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62" y="60"/>
      </p:cViewPr>
      <p:guideLst>
        <p:guide orient="horz" pos="312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83D3B-954F-4642-92A0-32E3938A84F0}" type="doc">
      <dgm:prSet loTypeId="urn:microsoft.com/office/officeart/2005/8/layout/cycle4#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33637CC-00EF-43D9-B560-53C372FD410C}">
      <dgm:prSet phldrT="[Text]" custT="1"/>
      <dgm:spPr>
        <a:solidFill>
          <a:srgbClr val="FF0000"/>
        </a:solidFill>
      </dgm:spPr>
      <dgm:t>
        <a:bodyPr/>
        <a:lstStyle/>
        <a:p>
          <a:r>
            <a:rPr lang="ru-RU" sz="1650" b="1" dirty="0" smtClean="0">
              <a:solidFill>
                <a:schemeClr val="tx2"/>
              </a:solidFill>
              <a:latin typeface="Calibri" pitchFamily="34" charset="0"/>
            </a:rPr>
            <a:t>Улучшение методологии</a:t>
          </a:r>
          <a:endParaRPr lang="en-GB" sz="1650" b="1" dirty="0">
            <a:solidFill>
              <a:schemeClr val="tx2"/>
            </a:solidFill>
            <a:latin typeface="Calibri" pitchFamily="34" charset="0"/>
          </a:endParaRPr>
        </a:p>
      </dgm:t>
    </dgm:pt>
    <dgm:pt modelId="{5E846EBE-0EDA-4E92-A84C-7F58F2FA5E79}" type="parTrans" cxnId="{B9F5DFAE-678B-4C7D-BC3B-6C0CDEA23305}">
      <dgm:prSet/>
      <dgm:spPr/>
      <dgm:t>
        <a:bodyPr/>
        <a:lstStyle/>
        <a:p>
          <a:endParaRPr lang="en-GB"/>
        </a:p>
      </dgm:t>
    </dgm:pt>
    <dgm:pt modelId="{8A48F8CC-E5AB-4DC2-A67A-CD59EE7B9805}" type="sibTrans" cxnId="{B9F5DFAE-678B-4C7D-BC3B-6C0CDEA23305}">
      <dgm:prSet/>
      <dgm:spPr/>
      <dgm:t>
        <a:bodyPr/>
        <a:lstStyle/>
        <a:p>
          <a:endParaRPr lang="en-GB"/>
        </a:p>
      </dgm:t>
    </dgm:pt>
    <dgm:pt modelId="{AA91048B-EF6E-4543-8BDE-D5421B52CC63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ru-RU" sz="1200" dirty="0" smtClean="0">
              <a:solidFill>
                <a:srgbClr val="FF0000"/>
              </a:solidFill>
            </a:rPr>
            <a:t>Разработка системы измерения комплексных преступлений</a:t>
          </a:r>
          <a:endParaRPr lang="en-GB" sz="1200" dirty="0">
            <a:solidFill>
              <a:srgbClr val="FF0000"/>
            </a:solidFill>
          </a:endParaRPr>
        </a:p>
      </dgm:t>
    </dgm:pt>
    <dgm:pt modelId="{5ED8AF2B-A4DD-4839-8372-9470AE52858E}" type="parTrans" cxnId="{B6B5EFD6-187D-4D43-ABD7-F9CAE62952E7}">
      <dgm:prSet/>
      <dgm:spPr/>
      <dgm:t>
        <a:bodyPr/>
        <a:lstStyle/>
        <a:p>
          <a:endParaRPr lang="en-GB"/>
        </a:p>
      </dgm:t>
    </dgm:pt>
    <dgm:pt modelId="{DB5C9CEE-2531-4979-8596-E82A51D716F8}" type="sibTrans" cxnId="{B6B5EFD6-187D-4D43-ABD7-F9CAE62952E7}">
      <dgm:prSet/>
      <dgm:spPr/>
      <dgm:t>
        <a:bodyPr/>
        <a:lstStyle/>
        <a:p>
          <a:endParaRPr lang="en-GB"/>
        </a:p>
      </dgm:t>
    </dgm:pt>
    <dgm:pt modelId="{756F3A48-023D-4B81-A113-C370D6A9C46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ru-RU" sz="1650" b="1" dirty="0" err="1" smtClean="0">
              <a:solidFill>
                <a:schemeClr val="accent4"/>
              </a:solidFill>
              <a:latin typeface="Calibri" pitchFamily="34" charset="0"/>
            </a:rPr>
            <a:t>Междунар</a:t>
          </a:r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.</a:t>
          </a:r>
        </a:p>
        <a:p>
          <a:r>
            <a:rPr lang="ru-RU" sz="1650" b="1" dirty="0" err="1" smtClean="0">
              <a:solidFill>
                <a:schemeClr val="accent4"/>
              </a:solidFill>
              <a:latin typeface="Calibri" pitchFamily="34" charset="0"/>
            </a:rPr>
            <a:t>классифик</a:t>
          </a:r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-я преступности</a:t>
          </a:r>
          <a:endParaRPr lang="en-GB" sz="1650" b="1" dirty="0">
            <a:solidFill>
              <a:schemeClr val="accent4"/>
            </a:solidFill>
            <a:latin typeface="Calibri" pitchFamily="34" charset="0"/>
          </a:endParaRPr>
        </a:p>
      </dgm:t>
    </dgm:pt>
    <dgm:pt modelId="{1145B860-2386-459E-A01E-CA459C16B602}" type="parTrans" cxnId="{8E4182C5-DA97-4756-B2D4-4AFC8268D3C1}">
      <dgm:prSet/>
      <dgm:spPr/>
      <dgm:t>
        <a:bodyPr/>
        <a:lstStyle/>
        <a:p>
          <a:endParaRPr lang="en-GB"/>
        </a:p>
      </dgm:t>
    </dgm:pt>
    <dgm:pt modelId="{215ADE2C-61D6-466A-A812-B7F40E2305AD}" type="sibTrans" cxnId="{8E4182C5-DA97-4756-B2D4-4AFC8268D3C1}">
      <dgm:prSet/>
      <dgm:spPr/>
      <dgm:t>
        <a:bodyPr/>
        <a:lstStyle/>
        <a:p>
          <a:endParaRPr lang="en-GB"/>
        </a:p>
      </dgm:t>
    </dgm:pt>
    <dgm:pt modelId="{89EE3209-779A-4A87-A367-342D060CA059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b="1" baseline="0" dirty="0" smtClean="0">
              <a:solidFill>
                <a:srgbClr val="002060"/>
              </a:solidFill>
            </a:rPr>
            <a:t>Руководство по имплементации</a:t>
          </a:r>
          <a:endParaRPr lang="en-GB" sz="1200" b="1" baseline="0" dirty="0">
            <a:solidFill>
              <a:srgbClr val="002060"/>
            </a:solidFill>
          </a:endParaRPr>
        </a:p>
      </dgm:t>
    </dgm:pt>
    <dgm:pt modelId="{4A194E45-F203-4215-A56B-9D38B728CD14}" type="parTrans" cxnId="{110ABA20-C206-4DFB-9A47-221813317895}">
      <dgm:prSet/>
      <dgm:spPr/>
      <dgm:t>
        <a:bodyPr/>
        <a:lstStyle/>
        <a:p>
          <a:endParaRPr lang="en-GB"/>
        </a:p>
      </dgm:t>
    </dgm:pt>
    <dgm:pt modelId="{D83CD52E-72A2-49CA-88A1-540406DD7802}" type="sibTrans" cxnId="{110ABA20-C206-4DFB-9A47-221813317895}">
      <dgm:prSet/>
      <dgm:spPr/>
      <dgm:t>
        <a:bodyPr/>
        <a:lstStyle/>
        <a:p>
          <a:endParaRPr lang="en-GB"/>
        </a:p>
      </dgm:t>
    </dgm:pt>
    <dgm:pt modelId="{76C396D1-B276-4BF8-B347-E4A3F480F294}">
      <dgm:prSet phldrT="[Text]" custT="1"/>
      <dgm:spPr>
        <a:solidFill>
          <a:srgbClr val="9900CC"/>
        </a:solidFill>
      </dgm:spPr>
      <dgm:t>
        <a:bodyPr/>
        <a:lstStyle/>
        <a:p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Техническое содействие странам</a:t>
          </a:r>
          <a:endParaRPr lang="en-GB" sz="1650" b="1" dirty="0">
            <a:solidFill>
              <a:schemeClr val="accent4"/>
            </a:solidFill>
            <a:latin typeface="Calibri" pitchFamily="34" charset="0"/>
          </a:endParaRPr>
        </a:p>
      </dgm:t>
    </dgm:pt>
    <dgm:pt modelId="{B28D4B89-FC76-4A23-9442-4D2EDC09B7CB}" type="parTrans" cxnId="{4CB73A94-0004-4F8D-A874-4CD3112CC034}">
      <dgm:prSet/>
      <dgm:spPr/>
      <dgm:t>
        <a:bodyPr/>
        <a:lstStyle/>
        <a:p>
          <a:endParaRPr lang="en-GB"/>
        </a:p>
      </dgm:t>
    </dgm:pt>
    <dgm:pt modelId="{43C1EF23-0E55-4DC2-A518-7BF9B8AEA96C}" type="sibTrans" cxnId="{4CB73A94-0004-4F8D-A874-4CD3112CC034}">
      <dgm:prSet/>
      <dgm:spPr/>
      <dgm:t>
        <a:bodyPr/>
        <a:lstStyle/>
        <a:p>
          <a:endParaRPr lang="en-GB"/>
        </a:p>
      </dgm:t>
    </dgm:pt>
    <dgm:pt modelId="{2456B8B7-0993-4CD4-A2EF-8EDC384445C1}">
      <dgm:prSet phldrT="[Text]" custT="1"/>
      <dgm:spPr>
        <a:solidFill>
          <a:srgbClr val="FFFFFF"/>
        </a:solidFill>
      </dgm:spPr>
      <dgm:t>
        <a:bodyPr/>
        <a:lstStyle/>
        <a:p>
          <a:r>
            <a:rPr lang="ru-RU" sz="1200" b="1" i="0" baseline="0" dirty="0" err="1" smtClean="0">
              <a:solidFill>
                <a:srgbClr val="9900CC"/>
              </a:solidFill>
            </a:rPr>
            <a:t>Исслед</a:t>
          </a:r>
          <a:r>
            <a:rPr lang="ru-RU" sz="1200" b="1" i="0" baseline="0" dirty="0" smtClean="0">
              <a:solidFill>
                <a:srgbClr val="9900CC"/>
              </a:solidFill>
            </a:rPr>
            <a:t>-я </a:t>
          </a:r>
          <a:r>
            <a:rPr lang="ru-RU" sz="1200" b="1" i="0" baseline="0" dirty="0" err="1" smtClean="0">
              <a:solidFill>
                <a:srgbClr val="9900CC"/>
              </a:solidFill>
            </a:rPr>
            <a:t>виктимизации</a:t>
          </a:r>
          <a:endParaRPr lang="en-GB" sz="1200" b="1" i="0" baseline="0" dirty="0">
            <a:solidFill>
              <a:srgbClr val="9900CC"/>
            </a:solidFill>
          </a:endParaRPr>
        </a:p>
      </dgm:t>
    </dgm:pt>
    <dgm:pt modelId="{32E0DD35-2D22-436B-91E1-C95CE5F8A37C}" type="parTrans" cxnId="{4649A3FF-26B3-4E87-8FAB-3BDC04731E82}">
      <dgm:prSet/>
      <dgm:spPr/>
      <dgm:t>
        <a:bodyPr/>
        <a:lstStyle/>
        <a:p>
          <a:endParaRPr lang="en-GB"/>
        </a:p>
      </dgm:t>
    </dgm:pt>
    <dgm:pt modelId="{C749E35E-2C32-418A-81EE-C245277B5324}" type="sibTrans" cxnId="{4649A3FF-26B3-4E87-8FAB-3BDC04731E82}">
      <dgm:prSet/>
      <dgm:spPr/>
      <dgm:t>
        <a:bodyPr/>
        <a:lstStyle/>
        <a:p>
          <a:endParaRPr lang="en-GB"/>
        </a:p>
      </dgm:t>
    </dgm:pt>
    <dgm:pt modelId="{80D1237C-423C-4AAB-BFD0-F6E836243AB1}">
      <dgm:prSet phldrT="[Text]" custT="1"/>
      <dgm:spPr>
        <a:solidFill>
          <a:srgbClr val="009900"/>
        </a:solidFill>
      </dgm:spPr>
      <dgm:t>
        <a:bodyPr/>
        <a:lstStyle/>
        <a:p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Анализ и </a:t>
          </a:r>
          <a:r>
            <a:rPr lang="ru-RU" sz="1650" b="1" dirty="0" err="1" smtClean="0">
              <a:solidFill>
                <a:schemeClr val="accent4"/>
              </a:solidFill>
              <a:latin typeface="Calibri" pitchFamily="34" charset="0"/>
            </a:rPr>
            <a:t>распростр</a:t>
          </a:r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-е </a:t>
          </a:r>
          <a:r>
            <a:rPr lang="ru-RU" sz="1650" b="1" dirty="0" err="1" smtClean="0">
              <a:solidFill>
                <a:schemeClr val="accent4"/>
              </a:solidFill>
              <a:latin typeface="Calibri" pitchFamily="34" charset="0"/>
            </a:rPr>
            <a:t>междунар</a:t>
          </a:r>
          <a:r>
            <a:rPr lang="ru-RU" sz="1650" b="1" dirty="0" smtClean="0">
              <a:solidFill>
                <a:schemeClr val="accent4"/>
              </a:solidFill>
              <a:latin typeface="Calibri" pitchFamily="34" charset="0"/>
            </a:rPr>
            <a:t>. данных</a:t>
          </a:r>
          <a:endParaRPr lang="en-GB" sz="1650" b="1" dirty="0">
            <a:solidFill>
              <a:schemeClr val="accent4"/>
            </a:solidFill>
            <a:latin typeface="Calibri" pitchFamily="34" charset="0"/>
          </a:endParaRPr>
        </a:p>
      </dgm:t>
    </dgm:pt>
    <dgm:pt modelId="{084DD7DB-DC5D-4D74-871B-D6C3565926D2}" type="parTrans" cxnId="{34D47A09-3C01-4550-920E-0293BA1634F5}">
      <dgm:prSet/>
      <dgm:spPr/>
      <dgm:t>
        <a:bodyPr/>
        <a:lstStyle/>
        <a:p>
          <a:endParaRPr lang="en-GB"/>
        </a:p>
      </dgm:t>
    </dgm:pt>
    <dgm:pt modelId="{B6960C03-808C-4BE4-B96C-3582C68978D1}" type="sibTrans" cxnId="{34D47A09-3C01-4550-920E-0293BA1634F5}">
      <dgm:prSet/>
      <dgm:spPr/>
      <dgm:t>
        <a:bodyPr/>
        <a:lstStyle/>
        <a:p>
          <a:endParaRPr lang="en-GB"/>
        </a:p>
      </dgm:t>
    </dgm:pt>
    <dgm:pt modelId="{696A39CD-6A31-4001-8069-16E6FE90E74B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b="1" dirty="0" smtClean="0">
              <a:solidFill>
                <a:srgbClr val="009900"/>
              </a:solidFill>
            </a:rPr>
            <a:t>Улучшение кол-ва и </a:t>
          </a:r>
          <a:r>
            <a:rPr lang="ru-RU" sz="1200" b="1" dirty="0" err="1" smtClean="0">
              <a:solidFill>
                <a:srgbClr val="009900"/>
              </a:solidFill>
            </a:rPr>
            <a:t>кач-ва</a:t>
          </a:r>
          <a:r>
            <a:rPr lang="ru-RU" sz="1200" b="1" dirty="0" smtClean="0">
              <a:solidFill>
                <a:srgbClr val="009900"/>
              </a:solidFill>
            </a:rPr>
            <a:t> данных</a:t>
          </a:r>
          <a:endParaRPr lang="en-GB" sz="1200" b="1" dirty="0">
            <a:solidFill>
              <a:srgbClr val="009900"/>
            </a:solidFill>
          </a:endParaRPr>
        </a:p>
      </dgm:t>
    </dgm:pt>
    <dgm:pt modelId="{71C53071-963C-4B80-B546-D82587525589}" type="parTrans" cxnId="{F14BDCA9-3B21-40DB-B503-34473387089F}">
      <dgm:prSet/>
      <dgm:spPr/>
      <dgm:t>
        <a:bodyPr/>
        <a:lstStyle/>
        <a:p>
          <a:endParaRPr lang="en-GB"/>
        </a:p>
      </dgm:t>
    </dgm:pt>
    <dgm:pt modelId="{6BC732C2-99BA-4205-B2A9-6F16AE51CD1C}" type="sibTrans" cxnId="{F14BDCA9-3B21-40DB-B503-34473387089F}">
      <dgm:prSet/>
      <dgm:spPr/>
      <dgm:t>
        <a:bodyPr/>
        <a:lstStyle/>
        <a:p>
          <a:endParaRPr lang="en-GB"/>
        </a:p>
      </dgm:t>
    </dgm:pt>
    <dgm:pt modelId="{65A861DD-43CD-4A05-AF59-5D2689333BA5}">
      <dgm:prSet phldrT="[Text]"/>
      <dgm:spPr>
        <a:solidFill>
          <a:srgbClr val="FFFFFF">
            <a:alpha val="90000"/>
          </a:srgbClr>
        </a:solidFill>
      </dgm:spPr>
      <dgm:t>
        <a:bodyPr/>
        <a:lstStyle/>
        <a:p>
          <a:endParaRPr lang="en-GB" sz="1100" dirty="0"/>
        </a:p>
      </dgm:t>
    </dgm:pt>
    <dgm:pt modelId="{5C7A43D6-2298-4EDF-BBC0-FA46BA001A8F}" type="parTrans" cxnId="{398E6426-BD65-4882-8B08-4F1C11A4D1CD}">
      <dgm:prSet/>
      <dgm:spPr/>
      <dgm:t>
        <a:bodyPr/>
        <a:lstStyle/>
        <a:p>
          <a:endParaRPr lang="en-GB"/>
        </a:p>
      </dgm:t>
    </dgm:pt>
    <dgm:pt modelId="{6E2CCA81-F7A0-4C05-8D73-E6D5E895264B}" type="sibTrans" cxnId="{398E6426-BD65-4882-8B08-4F1C11A4D1CD}">
      <dgm:prSet/>
      <dgm:spPr/>
      <dgm:t>
        <a:bodyPr/>
        <a:lstStyle/>
        <a:p>
          <a:endParaRPr lang="en-GB"/>
        </a:p>
      </dgm:t>
    </dgm:pt>
    <dgm:pt modelId="{CFA9DEA1-6D45-44AC-884D-450325E5DE71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b="1" dirty="0" smtClean="0">
              <a:solidFill>
                <a:srgbClr val="009900"/>
              </a:solidFill>
            </a:rPr>
            <a:t>Глобальные</a:t>
          </a:r>
          <a:r>
            <a:rPr lang="en-US" sz="1200" b="1" dirty="0" smtClean="0">
              <a:solidFill>
                <a:srgbClr val="009900"/>
              </a:solidFill>
            </a:rPr>
            <a:t>/</a:t>
          </a:r>
          <a:r>
            <a:rPr lang="ru-RU" sz="1200" b="1" dirty="0" smtClean="0">
              <a:solidFill>
                <a:srgbClr val="009900"/>
              </a:solidFill>
            </a:rPr>
            <a:t>Регион-е исследования</a:t>
          </a:r>
          <a:r>
            <a:rPr lang="en-US" sz="1200" b="1" dirty="0" smtClean="0">
              <a:solidFill>
                <a:srgbClr val="009900"/>
              </a:solidFill>
            </a:rPr>
            <a:t>: </a:t>
          </a:r>
          <a:r>
            <a:rPr lang="ru-RU" sz="1200" b="1" dirty="0" smtClean="0">
              <a:solidFill>
                <a:srgbClr val="009900"/>
              </a:solidFill>
            </a:rPr>
            <a:t>убийства</a:t>
          </a:r>
          <a:r>
            <a:rPr lang="en-US" sz="1200" b="1" dirty="0" smtClean="0">
              <a:solidFill>
                <a:srgbClr val="009900"/>
              </a:solidFill>
            </a:rPr>
            <a:t>, </a:t>
          </a:r>
          <a:r>
            <a:rPr lang="ru-RU" sz="1200" b="1" dirty="0" smtClean="0">
              <a:solidFill>
                <a:srgbClr val="009900"/>
              </a:solidFill>
            </a:rPr>
            <a:t>торговля людьми</a:t>
          </a:r>
          <a:r>
            <a:rPr lang="en-US" sz="1200" b="1" dirty="0" smtClean="0">
              <a:solidFill>
                <a:srgbClr val="009900"/>
              </a:solidFill>
            </a:rPr>
            <a:t>,</a:t>
          </a:r>
          <a:r>
            <a:rPr lang="ru-RU" sz="1200" b="1" dirty="0" smtClean="0">
              <a:solidFill>
                <a:srgbClr val="009900"/>
              </a:solidFill>
            </a:rPr>
            <a:t> др.</a:t>
          </a:r>
          <a:endParaRPr lang="en-GB" sz="1200" b="1" dirty="0">
            <a:solidFill>
              <a:srgbClr val="009900"/>
            </a:solidFill>
          </a:endParaRPr>
        </a:p>
      </dgm:t>
    </dgm:pt>
    <dgm:pt modelId="{28DD55D6-FA70-44A1-86BB-FF2FE799E2AE}" type="parTrans" cxnId="{18F901F7-D5F4-4104-BB00-B23C1F97F5A7}">
      <dgm:prSet/>
      <dgm:spPr/>
      <dgm:t>
        <a:bodyPr/>
        <a:lstStyle/>
        <a:p>
          <a:endParaRPr lang="en-GB"/>
        </a:p>
      </dgm:t>
    </dgm:pt>
    <dgm:pt modelId="{9657B5CD-E100-45A3-8108-D84B2A753874}" type="sibTrans" cxnId="{18F901F7-D5F4-4104-BB00-B23C1F97F5A7}">
      <dgm:prSet/>
      <dgm:spPr/>
      <dgm:t>
        <a:bodyPr/>
        <a:lstStyle/>
        <a:p>
          <a:endParaRPr lang="en-GB"/>
        </a:p>
      </dgm:t>
    </dgm:pt>
    <dgm:pt modelId="{8F932879-ACB5-4BBC-98BF-587B3A28E49C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dirty="0" smtClean="0">
              <a:solidFill>
                <a:srgbClr val="FF0000"/>
              </a:solidFill>
            </a:rPr>
            <a:t>Работа над исследованиями по коррупции и бизнеса</a:t>
          </a:r>
          <a:endParaRPr lang="en-GB" sz="1200" dirty="0">
            <a:solidFill>
              <a:srgbClr val="FF0000"/>
            </a:solidFill>
          </a:endParaRPr>
        </a:p>
      </dgm:t>
    </dgm:pt>
    <dgm:pt modelId="{5DD0F722-BFEA-47EF-8696-2FC7875A6CBE}" type="parTrans" cxnId="{A0D40263-2F42-4425-BA90-ED8251851A80}">
      <dgm:prSet/>
      <dgm:spPr/>
      <dgm:t>
        <a:bodyPr/>
        <a:lstStyle/>
        <a:p>
          <a:endParaRPr lang="en-GB"/>
        </a:p>
      </dgm:t>
    </dgm:pt>
    <dgm:pt modelId="{95168AC9-3DFB-4FE9-9BC6-FF0572D4B9AF}" type="sibTrans" cxnId="{A0D40263-2F42-4425-BA90-ED8251851A80}">
      <dgm:prSet/>
      <dgm:spPr/>
      <dgm:t>
        <a:bodyPr/>
        <a:lstStyle/>
        <a:p>
          <a:endParaRPr lang="en-GB"/>
        </a:p>
      </dgm:t>
    </dgm:pt>
    <dgm:pt modelId="{A1938734-40D2-43D2-8AAB-89554FB71A1F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dirty="0" smtClean="0">
              <a:solidFill>
                <a:srgbClr val="FF0000"/>
              </a:solidFill>
            </a:rPr>
            <a:t>Индикаторы ЦУР</a:t>
          </a:r>
          <a:endParaRPr lang="en-GB" sz="1200" dirty="0">
            <a:solidFill>
              <a:srgbClr val="FF0000"/>
            </a:solidFill>
          </a:endParaRPr>
        </a:p>
      </dgm:t>
    </dgm:pt>
    <dgm:pt modelId="{44CBE04D-0B7F-4CB9-8BF5-D682C839AFCA}" type="parTrans" cxnId="{F5248A67-67A4-4815-8853-831E12968B07}">
      <dgm:prSet/>
      <dgm:spPr/>
      <dgm:t>
        <a:bodyPr/>
        <a:lstStyle/>
        <a:p>
          <a:endParaRPr lang="en-GB"/>
        </a:p>
      </dgm:t>
    </dgm:pt>
    <dgm:pt modelId="{4C6178F8-AF2B-49FC-A692-0523D3792CE6}" type="sibTrans" cxnId="{F5248A67-67A4-4815-8853-831E12968B07}">
      <dgm:prSet/>
      <dgm:spPr/>
      <dgm:t>
        <a:bodyPr/>
        <a:lstStyle/>
        <a:p>
          <a:endParaRPr lang="en-GB"/>
        </a:p>
      </dgm:t>
    </dgm:pt>
    <dgm:pt modelId="{D972E07F-62A1-4D98-A4A8-FE9AE4221027}">
      <dgm:prSet phldrT="[Text]" custT="1"/>
      <dgm:spPr>
        <a:solidFill>
          <a:srgbClr val="FFFFFF"/>
        </a:solidFill>
      </dgm:spPr>
      <dgm:t>
        <a:bodyPr/>
        <a:lstStyle/>
        <a:p>
          <a:r>
            <a:rPr lang="ru-RU" sz="1200" b="1" i="0" baseline="0" dirty="0" smtClean="0">
              <a:solidFill>
                <a:srgbClr val="9900CC"/>
              </a:solidFill>
            </a:rPr>
            <a:t>Улучшение систем учета</a:t>
          </a:r>
          <a:endParaRPr lang="en-GB" sz="1200" b="1" i="0" baseline="0" dirty="0" smtClean="0">
            <a:solidFill>
              <a:srgbClr val="9900CC"/>
            </a:solidFill>
          </a:endParaRPr>
        </a:p>
      </dgm:t>
    </dgm:pt>
    <dgm:pt modelId="{8D27CBC5-44B2-4B5C-9192-836F7379A593}" type="parTrans" cxnId="{A7CEF8A9-86A4-46E1-AC7A-AAB5C14C5EF7}">
      <dgm:prSet/>
      <dgm:spPr/>
      <dgm:t>
        <a:bodyPr/>
        <a:lstStyle/>
        <a:p>
          <a:endParaRPr lang="en-GB"/>
        </a:p>
      </dgm:t>
    </dgm:pt>
    <dgm:pt modelId="{BF1585B4-8818-4A8A-8778-66E851530C9B}" type="sibTrans" cxnId="{A7CEF8A9-86A4-46E1-AC7A-AAB5C14C5EF7}">
      <dgm:prSet/>
      <dgm:spPr/>
      <dgm:t>
        <a:bodyPr/>
        <a:lstStyle/>
        <a:p>
          <a:endParaRPr lang="en-GB"/>
        </a:p>
      </dgm:t>
    </dgm:pt>
    <dgm:pt modelId="{1D3C0835-A38D-4585-B74A-2BB2697779A4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b="1" baseline="0" dirty="0" smtClean="0">
              <a:solidFill>
                <a:srgbClr val="002060"/>
              </a:solidFill>
            </a:rPr>
            <a:t>Виртуальная платформа</a:t>
          </a:r>
          <a:endParaRPr lang="en-GB" sz="1200" b="1" baseline="0" dirty="0">
            <a:solidFill>
              <a:srgbClr val="002060"/>
            </a:solidFill>
          </a:endParaRPr>
        </a:p>
      </dgm:t>
    </dgm:pt>
    <dgm:pt modelId="{D52F81EC-D1FD-4AC3-BEF3-040FDC420A22}" type="parTrans" cxnId="{9187043A-25D9-4CE1-9E87-01533AB3FB0C}">
      <dgm:prSet/>
      <dgm:spPr/>
      <dgm:t>
        <a:bodyPr/>
        <a:lstStyle/>
        <a:p>
          <a:endParaRPr lang="en-GB"/>
        </a:p>
      </dgm:t>
    </dgm:pt>
    <dgm:pt modelId="{B7C66589-4029-40FF-B7FB-4DEEB6C5CE30}" type="sibTrans" cxnId="{9187043A-25D9-4CE1-9E87-01533AB3FB0C}">
      <dgm:prSet/>
      <dgm:spPr/>
      <dgm:t>
        <a:bodyPr/>
        <a:lstStyle/>
        <a:p>
          <a:endParaRPr lang="en-GB"/>
        </a:p>
      </dgm:t>
    </dgm:pt>
    <dgm:pt modelId="{705F0236-B1A0-4C00-AD1C-753BE306AE8D}">
      <dgm:prSet phldrT="[Text]" custT="1"/>
      <dgm:spPr>
        <a:solidFill>
          <a:srgbClr val="FFFFFF"/>
        </a:solidFill>
      </dgm:spPr>
      <dgm:t>
        <a:bodyPr/>
        <a:lstStyle/>
        <a:p>
          <a:endParaRPr lang="en-GB" sz="1200" b="1" i="0" baseline="0" dirty="0">
            <a:solidFill>
              <a:srgbClr val="9900CC"/>
            </a:solidFill>
          </a:endParaRPr>
        </a:p>
      </dgm:t>
    </dgm:pt>
    <dgm:pt modelId="{223E1F8E-17FE-4EDE-AC2E-653F1116C37C}" type="parTrans" cxnId="{3C0F9C63-3010-4852-8948-0670865FC0F5}">
      <dgm:prSet/>
      <dgm:spPr/>
      <dgm:t>
        <a:bodyPr/>
        <a:lstStyle/>
        <a:p>
          <a:endParaRPr lang="en-GB"/>
        </a:p>
      </dgm:t>
    </dgm:pt>
    <dgm:pt modelId="{7276E1C8-2CED-4E0D-B613-0AA5F900B73C}" type="sibTrans" cxnId="{3C0F9C63-3010-4852-8948-0670865FC0F5}">
      <dgm:prSet/>
      <dgm:spPr/>
      <dgm:t>
        <a:bodyPr/>
        <a:lstStyle/>
        <a:p>
          <a:endParaRPr lang="en-GB"/>
        </a:p>
      </dgm:t>
    </dgm:pt>
    <dgm:pt modelId="{D074A348-186F-40A6-8521-922B66DA0E52}">
      <dgm:prSet phldrT="[Text]" custT="1"/>
      <dgm:spPr>
        <a:solidFill>
          <a:srgbClr val="FFFFFF"/>
        </a:solidFill>
      </dgm:spPr>
      <dgm:t>
        <a:bodyPr/>
        <a:lstStyle/>
        <a:p>
          <a:endParaRPr lang="en-GB" sz="1200" b="1" i="0" baseline="0" dirty="0">
            <a:solidFill>
              <a:srgbClr val="9900CC"/>
            </a:solidFill>
          </a:endParaRPr>
        </a:p>
      </dgm:t>
    </dgm:pt>
    <dgm:pt modelId="{A7D4936A-474B-4C8B-92BB-B0F342B2F165}" type="parTrans" cxnId="{C4E74245-7564-40C1-92C6-0777E7960103}">
      <dgm:prSet/>
      <dgm:spPr/>
      <dgm:t>
        <a:bodyPr/>
        <a:lstStyle/>
        <a:p>
          <a:endParaRPr lang="en-GB"/>
        </a:p>
      </dgm:t>
    </dgm:pt>
    <dgm:pt modelId="{2ED94DAF-04A9-438A-A8F1-290A6A2BEFA5}" type="sibTrans" cxnId="{C4E74245-7564-40C1-92C6-0777E7960103}">
      <dgm:prSet/>
      <dgm:spPr/>
      <dgm:t>
        <a:bodyPr/>
        <a:lstStyle/>
        <a:p>
          <a:endParaRPr lang="en-GB"/>
        </a:p>
      </dgm:t>
    </dgm:pt>
    <dgm:pt modelId="{FB9E61F2-8F2D-40FC-BA86-609B2A8E9B0F}">
      <dgm:prSet phldrT="[Text]"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1200" b="1" baseline="0" dirty="0" smtClean="0">
              <a:solidFill>
                <a:srgbClr val="002060"/>
              </a:solidFill>
            </a:rPr>
            <a:t>Техническая        консультативная </a:t>
          </a:r>
          <a:r>
            <a:rPr lang="ru-RU" sz="1200" b="1" baseline="0" dirty="0" err="1" smtClean="0">
              <a:solidFill>
                <a:srgbClr val="002060"/>
              </a:solidFill>
            </a:rPr>
            <a:t>гргруппа</a:t>
          </a:r>
          <a:endParaRPr lang="en-GB" sz="1200" b="1" baseline="0" dirty="0">
            <a:solidFill>
              <a:srgbClr val="002060"/>
            </a:solidFill>
          </a:endParaRPr>
        </a:p>
      </dgm:t>
    </dgm:pt>
    <dgm:pt modelId="{C1E3F14E-B09B-4665-A5BC-AA8CDD6306C1}" type="parTrans" cxnId="{6D7451BA-A57F-4E3E-9486-9879C81B41AB}">
      <dgm:prSet/>
      <dgm:spPr/>
      <dgm:t>
        <a:bodyPr/>
        <a:lstStyle/>
        <a:p>
          <a:endParaRPr lang="en-GB"/>
        </a:p>
      </dgm:t>
    </dgm:pt>
    <dgm:pt modelId="{A9B01042-38EE-45A6-9287-8D5C760A6262}" type="sibTrans" cxnId="{6D7451BA-A57F-4E3E-9486-9879C81B41AB}">
      <dgm:prSet/>
      <dgm:spPr/>
      <dgm:t>
        <a:bodyPr/>
        <a:lstStyle/>
        <a:p>
          <a:endParaRPr lang="en-GB"/>
        </a:p>
      </dgm:t>
    </dgm:pt>
    <dgm:pt modelId="{4A070308-6D07-46B8-9DB2-86F920422D9A}">
      <dgm:prSet phldrT="[Text]" custT="1"/>
      <dgm:spPr>
        <a:solidFill>
          <a:srgbClr val="FFFFFF"/>
        </a:solidFill>
      </dgm:spPr>
      <dgm:t>
        <a:bodyPr/>
        <a:lstStyle/>
        <a:p>
          <a:r>
            <a:rPr lang="ru-RU" sz="1200" b="1" i="0" baseline="0" dirty="0" smtClean="0">
              <a:solidFill>
                <a:srgbClr val="9900CC"/>
              </a:solidFill>
            </a:rPr>
            <a:t>Исследования коррупции</a:t>
          </a:r>
          <a:endParaRPr lang="en-GB" sz="1200" b="1" i="0" baseline="0" dirty="0">
            <a:solidFill>
              <a:srgbClr val="9900CC"/>
            </a:solidFill>
          </a:endParaRPr>
        </a:p>
      </dgm:t>
    </dgm:pt>
    <dgm:pt modelId="{C52600B6-2651-42B0-8820-AC7A0E2B75BA}" type="parTrans" cxnId="{7984A34C-064F-4377-A793-9138A677F87E}">
      <dgm:prSet/>
      <dgm:spPr/>
      <dgm:t>
        <a:bodyPr/>
        <a:lstStyle/>
        <a:p>
          <a:endParaRPr lang="en-GB"/>
        </a:p>
      </dgm:t>
    </dgm:pt>
    <dgm:pt modelId="{D546279B-E85F-44F9-B920-79C326ED3793}" type="sibTrans" cxnId="{7984A34C-064F-4377-A793-9138A677F87E}">
      <dgm:prSet/>
      <dgm:spPr/>
      <dgm:t>
        <a:bodyPr/>
        <a:lstStyle/>
        <a:p>
          <a:endParaRPr lang="en-GB"/>
        </a:p>
      </dgm:t>
    </dgm:pt>
    <dgm:pt modelId="{C37EB9E6-F77D-4E17-A286-D36CC92AA5E6}" type="pres">
      <dgm:prSet presAssocID="{EA583D3B-954F-4642-92A0-32E3938A84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D1CCC39-B7BD-476A-8E18-B25E0AE1E35F}" type="pres">
      <dgm:prSet presAssocID="{EA583D3B-954F-4642-92A0-32E3938A84F0}" presName="children" presStyleCnt="0"/>
      <dgm:spPr/>
    </dgm:pt>
    <dgm:pt modelId="{48BFEB5D-4C41-4AD1-B0A0-694D19B15B2C}" type="pres">
      <dgm:prSet presAssocID="{EA583D3B-954F-4642-92A0-32E3938A84F0}" presName="child1group" presStyleCnt="0"/>
      <dgm:spPr/>
    </dgm:pt>
    <dgm:pt modelId="{9C21D54B-21EE-4EDF-875B-06EFFE1BB378}" type="pres">
      <dgm:prSet presAssocID="{EA583D3B-954F-4642-92A0-32E3938A84F0}" presName="child1" presStyleLbl="bgAcc1" presStyleIdx="0" presStyleCnt="4" custScaleX="107402"/>
      <dgm:spPr/>
      <dgm:t>
        <a:bodyPr/>
        <a:lstStyle/>
        <a:p>
          <a:endParaRPr lang="en-GB"/>
        </a:p>
      </dgm:t>
    </dgm:pt>
    <dgm:pt modelId="{CC3C703D-A7BC-4BE9-A674-E8C2F69FCAD6}" type="pres">
      <dgm:prSet presAssocID="{EA583D3B-954F-4642-92A0-32E3938A84F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0F01E7-A821-4616-A335-522FCC12438B}" type="pres">
      <dgm:prSet presAssocID="{EA583D3B-954F-4642-92A0-32E3938A84F0}" presName="child2group" presStyleCnt="0"/>
      <dgm:spPr/>
    </dgm:pt>
    <dgm:pt modelId="{42260CC6-3132-4DE6-B83C-A1E78CF40D61}" type="pres">
      <dgm:prSet presAssocID="{EA583D3B-954F-4642-92A0-32E3938A84F0}" presName="child2" presStyleLbl="bgAcc1" presStyleIdx="1" presStyleCnt="4"/>
      <dgm:spPr/>
      <dgm:t>
        <a:bodyPr/>
        <a:lstStyle/>
        <a:p>
          <a:endParaRPr lang="en-GB"/>
        </a:p>
      </dgm:t>
    </dgm:pt>
    <dgm:pt modelId="{A7741C24-0E14-41D8-A117-A4C39555D944}" type="pres">
      <dgm:prSet presAssocID="{EA583D3B-954F-4642-92A0-32E3938A84F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BE9767-E237-4862-8325-141107FA4237}" type="pres">
      <dgm:prSet presAssocID="{EA583D3B-954F-4642-92A0-32E3938A84F0}" presName="child3group" presStyleCnt="0"/>
      <dgm:spPr/>
    </dgm:pt>
    <dgm:pt modelId="{A777F5F0-B7ED-4542-AE2E-B9FCCB3544DE}" type="pres">
      <dgm:prSet presAssocID="{EA583D3B-954F-4642-92A0-32E3938A84F0}" presName="child3" presStyleLbl="bgAcc1" presStyleIdx="2" presStyleCnt="4" custScaleX="114805"/>
      <dgm:spPr/>
      <dgm:t>
        <a:bodyPr/>
        <a:lstStyle/>
        <a:p>
          <a:endParaRPr lang="en-GB"/>
        </a:p>
      </dgm:t>
    </dgm:pt>
    <dgm:pt modelId="{BE8D2E01-BAA8-4423-A959-2E27D558E5F5}" type="pres">
      <dgm:prSet presAssocID="{EA583D3B-954F-4642-92A0-32E3938A84F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45A839-B22E-4303-83D9-D8C005B67506}" type="pres">
      <dgm:prSet presAssocID="{EA583D3B-954F-4642-92A0-32E3938A84F0}" presName="child4group" presStyleCnt="0"/>
      <dgm:spPr/>
    </dgm:pt>
    <dgm:pt modelId="{83DE2DE5-0B61-432E-82FB-380F40280766}" type="pres">
      <dgm:prSet presAssocID="{EA583D3B-954F-4642-92A0-32E3938A84F0}" presName="child4" presStyleLbl="bgAcc1" presStyleIdx="3" presStyleCnt="4"/>
      <dgm:spPr/>
      <dgm:t>
        <a:bodyPr/>
        <a:lstStyle/>
        <a:p>
          <a:endParaRPr lang="en-GB"/>
        </a:p>
      </dgm:t>
    </dgm:pt>
    <dgm:pt modelId="{2D2FEDCE-1FED-4C54-968C-C96401F1E9CC}" type="pres">
      <dgm:prSet presAssocID="{EA583D3B-954F-4642-92A0-32E3938A84F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3ED8D5-8656-4B8C-8311-5694484A5447}" type="pres">
      <dgm:prSet presAssocID="{EA583D3B-954F-4642-92A0-32E3938A84F0}" presName="childPlaceholder" presStyleCnt="0"/>
      <dgm:spPr/>
    </dgm:pt>
    <dgm:pt modelId="{EEC08CD0-5984-43E1-8DCA-98317930C811}" type="pres">
      <dgm:prSet presAssocID="{EA583D3B-954F-4642-92A0-32E3938A84F0}" presName="circle" presStyleCnt="0"/>
      <dgm:spPr/>
    </dgm:pt>
    <dgm:pt modelId="{3CB08C1E-5749-42B0-8BCC-68BCABC17092}" type="pres">
      <dgm:prSet presAssocID="{EA583D3B-954F-4642-92A0-32E3938A84F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0286E4-9A46-4090-B791-6EFAB32B0FA3}" type="pres">
      <dgm:prSet presAssocID="{EA583D3B-954F-4642-92A0-32E3938A84F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7CBF959-4015-4D4F-A65B-E608FF397ABA}" type="pres">
      <dgm:prSet presAssocID="{EA583D3B-954F-4642-92A0-32E3938A84F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9C7CD4-4CAA-4993-8D8C-419C47D1B639}" type="pres">
      <dgm:prSet presAssocID="{EA583D3B-954F-4642-92A0-32E3938A84F0}" presName="quadrant4" presStyleLbl="node1" presStyleIdx="3" presStyleCnt="4" custLinFactNeighborX="-1138" custLinFactNeighborY="-58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26BA72-14BD-4308-B25C-C0BFA009EF7B}" type="pres">
      <dgm:prSet presAssocID="{EA583D3B-954F-4642-92A0-32E3938A84F0}" presName="quadrantPlaceholder" presStyleCnt="0"/>
      <dgm:spPr/>
    </dgm:pt>
    <dgm:pt modelId="{4D92A43D-211C-4179-91DF-EDA6208A726A}" type="pres">
      <dgm:prSet presAssocID="{EA583D3B-954F-4642-92A0-32E3938A84F0}" presName="center1" presStyleLbl="fgShp" presStyleIdx="0" presStyleCnt="2"/>
      <dgm:spPr/>
    </dgm:pt>
    <dgm:pt modelId="{ACFF5067-958E-4EB5-BC2F-94B8EAEA8559}" type="pres">
      <dgm:prSet presAssocID="{EA583D3B-954F-4642-92A0-32E3938A84F0}" presName="center2" presStyleLbl="fgShp" presStyleIdx="1" presStyleCnt="2"/>
      <dgm:spPr/>
    </dgm:pt>
  </dgm:ptLst>
  <dgm:cxnLst>
    <dgm:cxn modelId="{418D4E79-E4D2-4336-A57B-9C5849656E67}" type="presOf" srcId="{FB9E61F2-8F2D-40FC-BA86-609B2A8E9B0F}" destId="{42260CC6-3132-4DE6-B83C-A1E78CF40D61}" srcOrd="0" destOrd="2" presId="urn:microsoft.com/office/officeart/2005/8/layout/cycle4#1"/>
    <dgm:cxn modelId="{97D92240-F6A2-463F-BEA6-04A513165CE3}" type="presOf" srcId="{76C396D1-B276-4BF8-B347-E4A3F480F294}" destId="{F7CBF959-4015-4D4F-A65B-E608FF397ABA}" srcOrd="0" destOrd="0" presId="urn:microsoft.com/office/officeart/2005/8/layout/cycle4#1"/>
    <dgm:cxn modelId="{4CB73A94-0004-4F8D-A874-4CD3112CC034}" srcId="{EA583D3B-954F-4642-92A0-32E3938A84F0}" destId="{76C396D1-B276-4BF8-B347-E4A3F480F294}" srcOrd="2" destOrd="0" parTransId="{B28D4B89-FC76-4A23-9442-4D2EDC09B7CB}" sibTransId="{43C1EF23-0E55-4DC2-A518-7BF9B8AEA96C}"/>
    <dgm:cxn modelId="{F329A3DB-A980-4D1E-B304-71D27992D888}" type="presOf" srcId="{CFA9DEA1-6D45-44AC-884D-450325E5DE71}" destId="{83DE2DE5-0B61-432E-82FB-380F40280766}" srcOrd="0" destOrd="1" presId="urn:microsoft.com/office/officeart/2005/8/layout/cycle4#1"/>
    <dgm:cxn modelId="{1E289F28-4545-4525-A3F8-8796C7A7A946}" type="presOf" srcId="{D074A348-186F-40A6-8521-922B66DA0E52}" destId="{BE8D2E01-BAA8-4423-A959-2E27D558E5F5}" srcOrd="1" destOrd="1" presId="urn:microsoft.com/office/officeart/2005/8/layout/cycle4#1"/>
    <dgm:cxn modelId="{B6B5EFD6-187D-4D43-ABD7-F9CAE62952E7}" srcId="{133637CC-00EF-43D9-B560-53C372FD410C}" destId="{AA91048B-EF6E-4543-8BDE-D5421B52CC63}" srcOrd="0" destOrd="0" parTransId="{5ED8AF2B-A4DD-4839-8372-9470AE52858E}" sibTransId="{DB5C9CEE-2531-4979-8596-E82A51D716F8}"/>
    <dgm:cxn modelId="{FD11E89E-0E54-49AC-8A2B-81894286812B}" type="presOf" srcId="{65A861DD-43CD-4A05-AF59-5D2689333BA5}" destId="{83DE2DE5-0B61-432E-82FB-380F40280766}" srcOrd="0" destOrd="2" presId="urn:microsoft.com/office/officeart/2005/8/layout/cycle4#1"/>
    <dgm:cxn modelId="{7B979EB8-D540-4967-805E-A86CA20F79B4}" type="presOf" srcId="{65A861DD-43CD-4A05-AF59-5D2689333BA5}" destId="{2D2FEDCE-1FED-4C54-968C-C96401F1E9CC}" srcOrd="1" destOrd="2" presId="urn:microsoft.com/office/officeart/2005/8/layout/cycle4#1"/>
    <dgm:cxn modelId="{18F901F7-D5F4-4104-BB00-B23C1F97F5A7}" srcId="{80D1237C-423C-4AAB-BFD0-F6E836243AB1}" destId="{CFA9DEA1-6D45-44AC-884D-450325E5DE71}" srcOrd="1" destOrd="0" parTransId="{28DD55D6-FA70-44A1-86BB-FF2FE799E2AE}" sibTransId="{9657B5CD-E100-45A3-8108-D84B2A753874}"/>
    <dgm:cxn modelId="{7984A34C-064F-4377-A793-9138A677F87E}" srcId="{76C396D1-B276-4BF8-B347-E4A3F480F294}" destId="{4A070308-6D07-46B8-9DB2-86F920422D9A}" srcOrd="3" destOrd="0" parTransId="{C52600B6-2651-42B0-8820-AC7A0E2B75BA}" sibTransId="{D546279B-E85F-44F9-B920-79C326ED3793}"/>
    <dgm:cxn modelId="{18B1E520-C849-452F-AAEE-43FC3D203A7C}" type="presOf" srcId="{CFA9DEA1-6D45-44AC-884D-450325E5DE71}" destId="{2D2FEDCE-1FED-4C54-968C-C96401F1E9CC}" srcOrd="1" destOrd="1" presId="urn:microsoft.com/office/officeart/2005/8/layout/cycle4#1"/>
    <dgm:cxn modelId="{7B42B7DF-6D76-4782-BFA6-95942379C505}" type="presOf" srcId="{8F932879-ACB5-4BBC-98BF-587B3A28E49C}" destId="{CC3C703D-A7BC-4BE9-A674-E8C2F69FCAD6}" srcOrd="1" destOrd="1" presId="urn:microsoft.com/office/officeart/2005/8/layout/cycle4#1"/>
    <dgm:cxn modelId="{8E4182C5-DA97-4756-B2D4-4AFC8268D3C1}" srcId="{EA583D3B-954F-4642-92A0-32E3938A84F0}" destId="{756F3A48-023D-4B81-A113-C370D6A9C468}" srcOrd="1" destOrd="0" parTransId="{1145B860-2386-459E-A01E-CA459C16B602}" sibTransId="{215ADE2C-61D6-466A-A812-B7F40E2305AD}"/>
    <dgm:cxn modelId="{A0D40263-2F42-4425-BA90-ED8251851A80}" srcId="{133637CC-00EF-43D9-B560-53C372FD410C}" destId="{8F932879-ACB5-4BBC-98BF-587B3A28E49C}" srcOrd="1" destOrd="0" parTransId="{5DD0F722-BFEA-47EF-8696-2FC7875A6CBE}" sibTransId="{95168AC9-3DFB-4FE9-9BC6-FF0572D4B9AF}"/>
    <dgm:cxn modelId="{43731D97-5E18-424B-8879-16EE621CFA7C}" type="presOf" srcId="{8F932879-ACB5-4BBC-98BF-587B3A28E49C}" destId="{9C21D54B-21EE-4EDF-875B-06EFFE1BB378}" srcOrd="0" destOrd="1" presId="urn:microsoft.com/office/officeart/2005/8/layout/cycle4#1"/>
    <dgm:cxn modelId="{42EDF58F-2FAD-4058-A889-9BA45E994F9D}" type="presOf" srcId="{133637CC-00EF-43D9-B560-53C372FD410C}" destId="{3CB08C1E-5749-42B0-8BCC-68BCABC17092}" srcOrd="0" destOrd="0" presId="urn:microsoft.com/office/officeart/2005/8/layout/cycle4#1"/>
    <dgm:cxn modelId="{8459D10D-13D0-44B3-BE1E-D49C6E789526}" type="presOf" srcId="{2456B8B7-0993-4CD4-A2EF-8EDC384445C1}" destId="{BE8D2E01-BAA8-4423-A959-2E27D558E5F5}" srcOrd="1" destOrd="2" presId="urn:microsoft.com/office/officeart/2005/8/layout/cycle4#1"/>
    <dgm:cxn modelId="{7027A868-6592-4200-838C-9B6350FEEF07}" type="presOf" srcId="{FB9E61F2-8F2D-40FC-BA86-609B2A8E9B0F}" destId="{A7741C24-0E14-41D8-A117-A4C39555D944}" srcOrd="1" destOrd="2" presId="urn:microsoft.com/office/officeart/2005/8/layout/cycle4#1"/>
    <dgm:cxn modelId="{15EDC396-FEA4-4F21-B5CB-7D9CEA50482B}" type="presOf" srcId="{1D3C0835-A38D-4585-B74A-2BB2697779A4}" destId="{A7741C24-0E14-41D8-A117-A4C39555D944}" srcOrd="1" destOrd="1" presId="urn:microsoft.com/office/officeart/2005/8/layout/cycle4#1"/>
    <dgm:cxn modelId="{9187043A-25D9-4CE1-9E87-01533AB3FB0C}" srcId="{756F3A48-023D-4B81-A113-C370D6A9C468}" destId="{1D3C0835-A38D-4585-B74A-2BB2697779A4}" srcOrd="1" destOrd="0" parTransId="{D52F81EC-D1FD-4AC3-BEF3-040FDC420A22}" sibTransId="{B7C66589-4029-40FF-B7FB-4DEEB6C5CE30}"/>
    <dgm:cxn modelId="{110ABA20-C206-4DFB-9A47-221813317895}" srcId="{756F3A48-023D-4B81-A113-C370D6A9C468}" destId="{89EE3209-779A-4A87-A367-342D060CA059}" srcOrd="0" destOrd="0" parTransId="{4A194E45-F203-4215-A56B-9D38B728CD14}" sibTransId="{D83CD52E-72A2-49CA-88A1-540406DD7802}"/>
    <dgm:cxn modelId="{404C29DD-27F1-4E05-8E12-3B167E72682E}" type="presOf" srcId="{AA91048B-EF6E-4543-8BDE-D5421B52CC63}" destId="{CC3C703D-A7BC-4BE9-A674-E8C2F69FCAD6}" srcOrd="1" destOrd="0" presId="urn:microsoft.com/office/officeart/2005/8/layout/cycle4#1"/>
    <dgm:cxn modelId="{34D47A09-3C01-4550-920E-0293BA1634F5}" srcId="{EA583D3B-954F-4642-92A0-32E3938A84F0}" destId="{80D1237C-423C-4AAB-BFD0-F6E836243AB1}" srcOrd="3" destOrd="0" parTransId="{084DD7DB-DC5D-4D74-871B-D6C3565926D2}" sibTransId="{B6960C03-808C-4BE4-B96C-3582C68978D1}"/>
    <dgm:cxn modelId="{601B6F77-46D0-4524-AAFA-5E6AED0BD3B6}" type="presOf" srcId="{80D1237C-423C-4AAB-BFD0-F6E836243AB1}" destId="{259C7CD4-4CAA-4993-8D8C-419C47D1B639}" srcOrd="0" destOrd="0" presId="urn:microsoft.com/office/officeart/2005/8/layout/cycle4#1"/>
    <dgm:cxn modelId="{010EF6DA-3222-44FA-9F70-7E4A4E387FB8}" type="presOf" srcId="{A1938734-40D2-43D2-8AAB-89554FB71A1F}" destId="{CC3C703D-A7BC-4BE9-A674-E8C2F69FCAD6}" srcOrd="1" destOrd="2" presId="urn:microsoft.com/office/officeart/2005/8/layout/cycle4#1"/>
    <dgm:cxn modelId="{66E40CA0-E340-4D2A-B912-93C21DFC0384}" type="presOf" srcId="{705F0236-B1A0-4C00-AD1C-753BE306AE8D}" destId="{BE8D2E01-BAA8-4423-A959-2E27D558E5F5}" srcOrd="1" destOrd="0" presId="urn:microsoft.com/office/officeart/2005/8/layout/cycle4#1"/>
    <dgm:cxn modelId="{464B21E1-9891-454C-9C72-99CF7E863958}" type="presOf" srcId="{AA91048B-EF6E-4543-8BDE-D5421B52CC63}" destId="{9C21D54B-21EE-4EDF-875B-06EFFE1BB378}" srcOrd="0" destOrd="0" presId="urn:microsoft.com/office/officeart/2005/8/layout/cycle4#1"/>
    <dgm:cxn modelId="{3C0F9C63-3010-4852-8948-0670865FC0F5}" srcId="{76C396D1-B276-4BF8-B347-E4A3F480F294}" destId="{705F0236-B1A0-4C00-AD1C-753BE306AE8D}" srcOrd="0" destOrd="0" parTransId="{223E1F8E-17FE-4EDE-AC2E-653F1116C37C}" sibTransId="{7276E1C8-2CED-4E0D-B613-0AA5F900B73C}"/>
    <dgm:cxn modelId="{98D8EAB4-D2C8-4799-B25C-A7DB3EB98211}" type="presOf" srcId="{2456B8B7-0993-4CD4-A2EF-8EDC384445C1}" destId="{A777F5F0-B7ED-4542-AE2E-B9FCCB3544DE}" srcOrd="0" destOrd="2" presId="urn:microsoft.com/office/officeart/2005/8/layout/cycle4#1"/>
    <dgm:cxn modelId="{0EC66264-FC70-4295-86E7-B8B11C6CE518}" type="presOf" srcId="{696A39CD-6A31-4001-8069-16E6FE90E74B}" destId="{83DE2DE5-0B61-432E-82FB-380F40280766}" srcOrd="0" destOrd="0" presId="urn:microsoft.com/office/officeart/2005/8/layout/cycle4#1"/>
    <dgm:cxn modelId="{4649A3FF-26B3-4E87-8FAB-3BDC04731E82}" srcId="{76C396D1-B276-4BF8-B347-E4A3F480F294}" destId="{2456B8B7-0993-4CD4-A2EF-8EDC384445C1}" srcOrd="2" destOrd="0" parTransId="{32E0DD35-2D22-436B-91E1-C95CE5F8A37C}" sibTransId="{C749E35E-2C32-418A-81EE-C245277B5324}"/>
    <dgm:cxn modelId="{E601B620-1A5F-4D45-A684-6E87CBBA06AA}" type="presOf" srcId="{4A070308-6D07-46B8-9DB2-86F920422D9A}" destId="{BE8D2E01-BAA8-4423-A959-2E27D558E5F5}" srcOrd="1" destOrd="3" presId="urn:microsoft.com/office/officeart/2005/8/layout/cycle4#1"/>
    <dgm:cxn modelId="{6D7451BA-A57F-4E3E-9486-9879C81B41AB}" srcId="{756F3A48-023D-4B81-A113-C370D6A9C468}" destId="{FB9E61F2-8F2D-40FC-BA86-609B2A8E9B0F}" srcOrd="2" destOrd="0" parTransId="{C1E3F14E-B09B-4665-A5BC-AA8CDD6306C1}" sibTransId="{A9B01042-38EE-45A6-9287-8D5C760A6262}"/>
    <dgm:cxn modelId="{2EFDB07E-8A99-45DF-BD93-93A08D517A64}" type="presOf" srcId="{89EE3209-779A-4A87-A367-342D060CA059}" destId="{42260CC6-3132-4DE6-B83C-A1E78CF40D61}" srcOrd="0" destOrd="0" presId="urn:microsoft.com/office/officeart/2005/8/layout/cycle4#1"/>
    <dgm:cxn modelId="{DB5F1BF0-84DC-49F5-A9A2-684BDD26CC89}" type="presOf" srcId="{D972E07F-62A1-4D98-A4A8-FE9AE4221027}" destId="{A777F5F0-B7ED-4542-AE2E-B9FCCB3544DE}" srcOrd="0" destOrd="4" presId="urn:microsoft.com/office/officeart/2005/8/layout/cycle4#1"/>
    <dgm:cxn modelId="{61477951-7ED1-467B-81F4-3A4C60198087}" type="presOf" srcId="{D074A348-186F-40A6-8521-922B66DA0E52}" destId="{A777F5F0-B7ED-4542-AE2E-B9FCCB3544DE}" srcOrd="0" destOrd="1" presId="urn:microsoft.com/office/officeart/2005/8/layout/cycle4#1"/>
    <dgm:cxn modelId="{F14BDCA9-3B21-40DB-B503-34473387089F}" srcId="{80D1237C-423C-4AAB-BFD0-F6E836243AB1}" destId="{696A39CD-6A31-4001-8069-16E6FE90E74B}" srcOrd="0" destOrd="0" parTransId="{71C53071-963C-4B80-B546-D82587525589}" sibTransId="{6BC732C2-99BA-4205-B2A9-6F16AE51CD1C}"/>
    <dgm:cxn modelId="{398E6426-BD65-4882-8B08-4F1C11A4D1CD}" srcId="{80D1237C-423C-4AAB-BFD0-F6E836243AB1}" destId="{65A861DD-43CD-4A05-AF59-5D2689333BA5}" srcOrd="2" destOrd="0" parTransId="{5C7A43D6-2298-4EDF-BBC0-FA46BA001A8F}" sibTransId="{6E2CCA81-F7A0-4C05-8D73-E6D5E895264B}"/>
    <dgm:cxn modelId="{58DEDF19-1579-4E38-B78F-139B68BE118A}" type="presOf" srcId="{D972E07F-62A1-4D98-A4A8-FE9AE4221027}" destId="{BE8D2E01-BAA8-4423-A959-2E27D558E5F5}" srcOrd="1" destOrd="4" presId="urn:microsoft.com/office/officeart/2005/8/layout/cycle4#1"/>
    <dgm:cxn modelId="{5CB070E8-9964-4BD5-A0B8-73C5103A1399}" type="presOf" srcId="{1D3C0835-A38D-4585-B74A-2BB2697779A4}" destId="{42260CC6-3132-4DE6-B83C-A1E78CF40D61}" srcOrd="0" destOrd="1" presId="urn:microsoft.com/office/officeart/2005/8/layout/cycle4#1"/>
    <dgm:cxn modelId="{F5248A67-67A4-4815-8853-831E12968B07}" srcId="{133637CC-00EF-43D9-B560-53C372FD410C}" destId="{A1938734-40D2-43D2-8AAB-89554FB71A1F}" srcOrd="2" destOrd="0" parTransId="{44CBE04D-0B7F-4CB9-8BF5-D682C839AFCA}" sibTransId="{4C6178F8-AF2B-49FC-A692-0523D3792CE6}"/>
    <dgm:cxn modelId="{A7CEF8A9-86A4-46E1-AC7A-AAB5C14C5EF7}" srcId="{76C396D1-B276-4BF8-B347-E4A3F480F294}" destId="{D972E07F-62A1-4D98-A4A8-FE9AE4221027}" srcOrd="4" destOrd="0" parTransId="{8D27CBC5-44B2-4B5C-9192-836F7379A593}" sibTransId="{BF1585B4-8818-4A8A-8778-66E851530C9B}"/>
    <dgm:cxn modelId="{20430198-AFAA-4CFB-A5E0-E2291DF13966}" type="presOf" srcId="{89EE3209-779A-4A87-A367-342D060CA059}" destId="{A7741C24-0E14-41D8-A117-A4C39555D944}" srcOrd="1" destOrd="0" presId="urn:microsoft.com/office/officeart/2005/8/layout/cycle4#1"/>
    <dgm:cxn modelId="{44532D65-2CEA-477B-A853-B5BAA0E7D8DF}" type="presOf" srcId="{4A070308-6D07-46B8-9DB2-86F920422D9A}" destId="{A777F5F0-B7ED-4542-AE2E-B9FCCB3544DE}" srcOrd="0" destOrd="3" presId="urn:microsoft.com/office/officeart/2005/8/layout/cycle4#1"/>
    <dgm:cxn modelId="{158593D0-F7DA-416C-B8E4-6C81441411B7}" type="presOf" srcId="{705F0236-B1A0-4C00-AD1C-753BE306AE8D}" destId="{A777F5F0-B7ED-4542-AE2E-B9FCCB3544DE}" srcOrd="0" destOrd="0" presId="urn:microsoft.com/office/officeart/2005/8/layout/cycle4#1"/>
    <dgm:cxn modelId="{C4E74245-7564-40C1-92C6-0777E7960103}" srcId="{76C396D1-B276-4BF8-B347-E4A3F480F294}" destId="{D074A348-186F-40A6-8521-922B66DA0E52}" srcOrd="1" destOrd="0" parTransId="{A7D4936A-474B-4C8B-92BB-B0F342B2F165}" sibTransId="{2ED94DAF-04A9-438A-A8F1-290A6A2BEFA5}"/>
    <dgm:cxn modelId="{E5A86378-2A6A-483D-9CEA-FCD30C6CE9E3}" type="presOf" srcId="{EA583D3B-954F-4642-92A0-32E3938A84F0}" destId="{C37EB9E6-F77D-4E17-A286-D36CC92AA5E6}" srcOrd="0" destOrd="0" presId="urn:microsoft.com/office/officeart/2005/8/layout/cycle4#1"/>
    <dgm:cxn modelId="{051BCA17-C377-48F1-8281-7CF4237EC151}" type="presOf" srcId="{696A39CD-6A31-4001-8069-16E6FE90E74B}" destId="{2D2FEDCE-1FED-4C54-968C-C96401F1E9CC}" srcOrd="1" destOrd="0" presId="urn:microsoft.com/office/officeart/2005/8/layout/cycle4#1"/>
    <dgm:cxn modelId="{E94BD6C8-C1C0-4FF5-B850-293C861A2AAF}" type="presOf" srcId="{A1938734-40D2-43D2-8AAB-89554FB71A1F}" destId="{9C21D54B-21EE-4EDF-875B-06EFFE1BB378}" srcOrd="0" destOrd="2" presId="urn:microsoft.com/office/officeart/2005/8/layout/cycle4#1"/>
    <dgm:cxn modelId="{81DABA7B-F362-4ECA-9E95-8E57FE983CFF}" type="presOf" srcId="{756F3A48-023D-4B81-A113-C370D6A9C468}" destId="{E10286E4-9A46-4090-B791-6EFAB32B0FA3}" srcOrd="0" destOrd="0" presId="urn:microsoft.com/office/officeart/2005/8/layout/cycle4#1"/>
    <dgm:cxn modelId="{B9F5DFAE-678B-4C7D-BC3B-6C0CDEA23305}" srcId="{EA583D3B-954F-4642-92A0-32E3938A84F0}" destId="{133637CC-00EF-43D9-B560-53C372FD410C}" srcOrd="0" destOrd="0" parTransId="{5E846EBE-0EDA-4E92-A84C-7F58F2FA5E79}" sibTransId="{8A48F8CC-E5AB-4DC2-A67A-CD59EE7B9805}"/>
    <dgm:cxn modelId="{53909F71-C6D2-4A36-B5D7-4659611322E8}" type="presParOf" srcId="{C37EB9E6-F77D-4E17-A286-D36CC92AA5E6}" destId="{CD1CCC39-B7BD-476A-8E18-B25E0AE1E35F}" srcOrd="0" destOrd="0" presId="urn:microsoft.com/office/officeart/2005/8/layout/cycle4#1"/>
    <dgm:cxn modelId="{10A9AEEF-489F-466D-953A-C6E24FEFEE88}" type="presParOf" srcId="{CD1CCC39-B7BD-476A-8E18-B25E0AE1E35F}" destId="{48BFEB5D-4C41-4AD1-B0A0-694D19B15B2C}" srcOrd="0" destOrd="0" presId="urn:microsoft.com/office/officeart/2005/8/layout/cycle4#1"/>
    <dgm:cxn modelId="{21A673D0-D673-4F6C-B626-5AADD88040B1}" type="presParOf" srcId="{48BFEB5D-4C41-4AD1-B0A0-694D19B15B2C}" destId="{9C21D54B-21EE-4EDF-875B-06EFFE1BB378}" srcOrd="0" destOrd="0" presId="urn:microsoft.com/office/officeart/2005/8/layout/cycle4#1"/>
    <dgm:cxn modelId="{FEEFB6D8-53B9-430E-8A0E-E5F5BD976AB6}" type="presParOf" srcId="{48BFEB5D-4C41-4AD1-B0A0-694D19B15B2C}" destId="{CC3C703D-A7BC-4BE9-A674-E8C2F69FCAD6}" srcOrd="1" destOrd="0" presId="urn:microsoft.com/office/officeart/2005/8/layout/cycle4#1"/>
    <dgm:cxn modelId="{9BC8FCB0-965D-4ADB-89DD-5566A7701D80}" type="presParOf" srcId="{CD1CCC39-B7BD-476A-8E18-B25E0AE1E35F}" destId="{490F01E7-A821-4616-A335-522FCC12438B}" srcOrd="1" destOrd="0" presId="urn:microsoft.com/office/officeart/2005/8/layout/cycle4#1"/>
    <dgm:cxn modelId="{07F0B493-9FCE-4C53-99FB-951BEAA0400A}" type="presParOf" srcId="{490F01E7-A821-4616-A335-522FCC12438B}" destId="{42260CC6-3132-4DE6-B83C-A1E78CF40D61}" srcOrd="0" destOrd="0" presId="urn:microsoft.com/office/officeart/2005/8/layout/cycle4#1"/>
    <dgm:cxn modelId="{B8983F7F-8103-4906-930D-2D771A12958F}" type="presParOf" srcId="{490F01E7-A821-4616-A335-522FCC12438B}" destId="{A7741C24-0E14-41D8-A117-A4C39555D944}" srcOrd="1" destOrd="0" presId="urn:microsoft.com/office/officeart/2005/8/layout/cycle4#1"/>
    <dgm:cxn modelId="{3B4F7E47-8430-4B77-9B01-4A7FD12DF90A}" type="presParOf" srcId="{CD1CCC39-B7BD-476A-8E18-B25E0AE1E35F}" destId="{48BE9767-E237-4862-8325-141107FA4237}" srcOrd="2" destOrd="0" presId="urn:microsoft.com/office/officeart/2005/8/layout/cycle4#1"/>
    <dgm:cxn modelId="{C638CFE7-4CD0-4A75-AA0E-9BE1AA111B62}" type="presParOf" srcId="{48BE9767-E237-4862-8325-141107FA4237}" destId="{A777F5F0-B7ED-4542-AE2E-B9FCCB3544DE}" srcOrd="0" destOrd="0" presId="urn:microsoft.com/office/officeart/2005/8/layout/cycle4#1"/>
    <dgm:cxn modelId="{8D938E0E-93B0-42A7-92A5-201C4097E8F4}" type="presParOf" srcId="{48BE9767-E237-4862-8325-141107FA4237}" destId="{BE8D2E01-BAA8-4423-A959-2E27D558E5F5}" srcOrd="1" destOrd="0" presId="urn:microsoft.com/office/officeart/2005/8/layout/cycle4#1"/>
    <dgm:cxn modelId="{DC1DF89E-D40C-416F-BC15-3DC7F1243921}" type="presParOf" srcId="{CD1CCC39-B7BD-476A-8E18-B25E0AE1E35F}" destId="{6145A839-B22E-4303-83D9-D8C005B67506}" srcOrd="3" destOrd="0" presId="urn:microsoft.com/office/officeart/2005/8/layout/cycle4#1"/>
    <dgm:cxn modelId="{E3D324F4-287D-4ACD-8BA3-1CAD90BAE357}" type="presParOf" srcId="{6145A839-B22E-4303-83D9-D8C005B67506}" destId="{83DE2DE5-0B61-432E-82FB-380F40280766}" srcOrd="0" destOrd="0" presId="urn:microsoft.com/office/officeart/2005/8/layout/cycle4#1"/>
    <dgm:cxn modelId="{D3353A28-CE57-4E97-96AA-E582E23BDE38}" type="presParOf" srcId="{6145A839-B22E-4303-83D9-D8C005B67506}" destId="{2D2FEDCE-1FED-4C54-968C-C96401F1E9CC}" srcOrd="1" destOrd="0" presId="urn:microsoft.com/office/officeart/2005/8/layout/cycle4#1"/>
    <dgm:cxn modelId="{E457D4B4-90C8-4750-A918-1D9E96DD7DCD}" type="presParOf" srcId="{CD1CCC39-B7BD-476A-8E18-B25E0AE1E35F}" destId="{163ED8D5-8656-4B8C-8311-5694484A5447}" srcOrd="4" destOrd="0" presId="urn:microsoft.com/office/officeart/2005/8/layout/cycle4#1"/>
    <dgm:cxn modelId="{9516C9D1-47C5-4F01-8F68-78D267141D5B}" type="presParOf" srcId="{C37EB9E6-F77D-4E17-A286-D36CC92AA5E6}" destId="{EEC08CD0-5984-43E1-8DCA-98317930C811}" srcOrd="1" destOrd="0" presId="urn:microsoft.com/office/officeart/2005/8/layout/cycle4#1"/>
    <dgm:cxn modelId="{03B111A8-C5C1-4806-927D-DB30EF1A11B0}" type="presParOf" srcId="{EEC08CD0-5984-43E1-8DCA-98317930C811}" destId="{3CB08C1E-5749-42B0-8BCC-68BCABC17092}" srcOrd="0" destOrd="0" presId="urn:microsoft.com/office/officeart/2005/8/layout/cycle4#1"/>
    <dgm:cxn modelId="{7A65E993-D255-4E00-9488-82251981D8B9}" type="presParOf" srcId="{EEC08CD0-5984-43E1-8DCA-98317930C811}" destId="{E10286E4-9A46-4090-B791-6EFAB32B0FA3}" srcOrd="1" destOrd="0" presId="urn:microsoft.com/office/officeart/2005/8/layout/cycle4#1"/>
    <dgm:cxn modelId="{3DA32A45-71F4-4815-8A43-2A7B1367FBFE}" type="presParOf" srcId="{EEC08CD0-5984-43E1-8DCA-98317930C811}" destId="{F7CBF959-4015-4D4F-A65B-E608FF397ABA}" srcOrd="2" destOrd="0" presId="urn:microsoft.com/office/officeart/2005/8/layout/cycle4#1"/>
    <dgm:cxn modelId="{7E191CB7-FC0E-41EC-B8F2-78E37A476F10}" type="presParOf" srcId="{EEC08CD0-5984-43E1-8DCA-98317930C811}" destId="{259C7CD4-4CAA-4993-8D8C-419C47D1B639}" srcOrd="3" destOrd="0" presId="urn:microsoft.com/office/officeart/2005/8/layout/cycle4#1"/>
    <dgm:cxn modelId="{6A6BBB85-D6FF-44E3-BCF6-EE130292FB82}" type="presParOf" srcId="{EEC08CD0-5984-43E1-8DCA-98317930C811}" destId="{4926BA72-14BD-4308-B25C-C0BFA009EF7B}" srcOrd="4" destOrd="0" presId="urn:microsoft.com/office/officeart/2005/8/layout/cycle4#1"/>
    <dgm:cxn modelId="{F7FBA8A1-227D-4646-B4F6-D3DE7DE2C95F}" type="presParOf" srcId="{C37EB9E6-F77D-4E17-A286-D36CC92AA5E6}" destId="{4D92A43D-211C-4179-91DF-EDA6208A726A}" srcOrd="2" destOrd="0" presId="urn:microsoft.com/office/officeart/2005/8/layout/cycle4#1"/>
    <dgm:cxn modelId="{8549C19B-7F66-4280-8A49-AE00E6817D71}" type="presParOf" srcId="{C37EB9E6-F77D-4E17-A286-D36CC92AA5E6}" destId="{ACFF5067-958E-4EB5-BC2F-94B8EAEA8559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7F5F0-B7ED-4542-AE2E-B9FCCB3544DE}">
      <dsp:nvSpPr>
        <dsp:cNvPr id="0" name=""/>
        <dsp:cNvSpPr/>
      </dsp:nvSpPr>
      <dsp:spPr>
        <a:xfrm>
          <a:off x="4780564" y="3280684"/>
          <a:ext cx="2736171" cy="1543851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200" b="1" i="0" kern="1200" baseline="0" dirty="0">
            <a:solidFill>
              <a:srgbClr val="9900CC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200" b="1" i="0" kern="1200" baseline="0" dirty="0">
            <a:solidFill>
              <a:srgbClr val="9900CC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baseline="0" dirty="0" err="1" smtClean="0">
              <a:solidFill>
                <a:srgbClr val="9900CC"/>
              </a:solidFill>
            </a:rPr>
            <a:t>Исслед</a:t>
          </a:r>
          <a:r>
            <a:rPr lang="ru-RU" sz="1200" b="1" i="0" kern="1200" baseline="0" dirty="0" smtClean="0">
              <a:solidFill>
                <a:srgbClr val="9900CC"/>
              </a:solidFill>
            </a:rPr>
            <a:t>-я </a:t>
          </a:r>
          <a:r>
            <a:rPr lang="ru-RU" sz="1200" b="1" i="0" kern="1200" baseline="0" dirty="0" err="1" smtClean="0">
              <a:solidFill>
                <a:srgbClr val="9900CC"/>
              </a:solidFill>
            </a:rPr>
            <a:t>виктимизации</a:t>
          </a:r>
          <a:endParaRPr lang="en-GB" sz="1200" b="1" i="0" kern="1200" baseline="0" dirty="0">
            <a:solidFill>
              <a:srgbClr val="9900CC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baseline="0" dirty="0" smtClean="0">
              <a:solidFill>
                <a:srgbClr val="9900CC"/>
              </a:solidFill>
            </a:rPr>
            <a:t>Исследования коррупции</a:t>
          </a:r>
          <a:endParaRPr lang="en-GB" sz="1200" b="1" i="0" kern="1200" baseline="0" dirty="0">
            <a:solidFill>
              <a:srgbClr val="9900CC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baseline="0" dirty="0" smtClean="0">
              <a:solidFill>
                <a:srgbClr val="9900CC"/>
              </a:solidFill>
            </a:rPr>
            <a:t>Улучшение систем учета</a:t>
          </a:r>
          <a:endParaRPr lang="en-GB" sz="1200" b="1" i="0" kern="1200" baseline="0" dirty="0" smtClean="0">
            <a:solidFill>
              <a:srgbClr val="9900CC"/>
            </a:solidFill>
          </a:endParaRPr>
        </a:p>
      </dsp:txBody>
      <dsp:txXfrm>
        <a:off x="5635329" y="3700560"/>
        <a:ext cx="1847493" cy="1090062"/>
      </dsp:txXfrm>
    </dsp:sp>
    <dsp:sp modelId="{83DE2DE5-0B61-432E-82FB-380F40280766}">
      <dsp:nvSpPr>
        <dsp:cNvPr id="0" name=""/>
        <dsp:cNvSpPr/>
      </dsp:nvSpPr>
      <dsp:spPr>
        <a:xfrm>
          <a:off x="1068414" y="3280684"/>
          <a:ext cx="2383320" cy="1543851"/>
        </a:xfrm>
        <a:prstGeom prst="roundRect">
          <a:avLst>
            <a:gd name="adj" fmla="val 10000"/>
          </a:avLst>
        </a:prstGeom>
        <a:solidFill>
          <a:srgbClr val="FFFFFF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9900"/>
              </a:solidFill>
            </a:rPr>
            <a:t>Улучшение кол-ва и </a:t>
          </a:r>
          <a:r>
            <a:rPr lang="ru-RU" sz="1200" b="1" kern="1200" dirty="0" err="1" smtClean="0">
              <a:solidFill>
                <a:srgbClr val="009900"/>
              </a:solidFill>
            </a:rPr>
            <a:t>кач-ва</a:t>
          </a:r>
          <a:r>
            <a:rPr lang="ru-RU" sz="1200" b="1" kern="1200" dirty="0" smtClean="0">
              <a:solidFill>
                <a:srgbClr val="009900"/>
              </a:solidFill>
            </a:rPr>
            <a:t> данных</a:t>
          </a:r>
          <a:endParaRPr lang="en-GB" sz="1200" b="1" kern="1200" dirty="0">
            <a:solidFill>
              <a:srgbClr val="0099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9900"/>
              </a:solidFill>
            </a:rPr>
            <a:t>Глобальные</a:t>
          </a:r>
          <a:r>
            <a:rPr lang="en-US" sz="1200" b="1" kern="1200" dirty="0" smtClean="0">
              <a:solidFill>
                <a:srgbClr val="009900"/>
              </a:solidFill>
            </a:rPr>
            <a:t>/</a:t>
          </a:r>
          <a:r>
            <a:rPr lang="ru-RU" sz="1200" b="1" kern="1200" dirty="0" smtClean="0">
              <a:solidFill>
                <a:srgbClr val="009900"/>
              </a:solidFill>
            </a:rPr>
            <a:t>Регион-е исследования</a:t>
          </a:r>
          <a:r>
            <a:rPr lang="en-US" sz="1200" b="1" kern="1200" dirty="0" smtClean="0">
              <a:solidFill>
                <a:srgbClr val="009900"/>
              </a:solidFill>
            </a:rPr>
            <a:t>: </a:t>
          </a:r>
          <a:r>
            <a:rPr lang="ru-RU" sz="1200" b="1" kern="1200" dirty="0" smtClean="0">
              <a:solidFill>
                <a:srgbClr val="009900"/>
              </a:solidFill>
            </a:rPr>
            <a:t>убийства</a:t>
          </a:r>
          <a:r>
            <a:rPr lang="en-US" sz="1200" b="1" kern="1200" dirty="0" smtClean="0">
              <a:solidFill>
                <a:srgbClr val="009900"/>
              </a:solidFill>
            </a:rPr>
            <a:t>, </a:t>
          </a:r>
          <a:r>
            <a:rPr lang="ru-RU" sz="1200" b="1" kern="1200" dirty="0" smtClean="0">
              <a:solidFill>
                <a:srgbClr val="009900"/>
              </a:solidFill>
            </a:rPr>
            <a:t>торговля людьми</a:t>
          </a:r>
          <a:r>
            <a:rPr lang="en-US" sz="1200" b="1" kern="1200" dirty="0" smtClean="0">
              <a:solidFill>
                <a:srgbClr val="009900"/>
              </a:solidFill>
            </a:rPr>
            <a:t>,</a:t>
          </a:r>
          <a:r>
            <a:rPr lang="ru-RU" sz="1200" b="1" kern="1200" dirty="0" smtClean="0">
              <a:solidFill>
                <a:srgbClr val="009900"/>
              </a:solidFill>
            </a:rPr>
            <a:t> др.</a:t>
          </a:r>
          <a:endParaRPr lang="en-GB" sz="1200" b="1" kern="1200" dirty="0">
            <a:solidFill>
              <a:srgbClr val="009900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100" kern="1200" dirty="0"/>
        </a:p>
      </dsp:txBody>
      <dsp:txXfrm>
        <a:off x="1102327" y="3700560"/>
        <a:ext cx="1600498" cy="1090062"/>
      </dsp:txXfrm>
    </dsp:sp>
    <dsp:sp modelId="{42260CC6-3132-4DE6-B83C-A1E78CF40D61}">
      <dsp:nvSpPr>
        <dsp:cNvPr id="0" name=""/>
        <dsp:cNvSpPr/>
      </dsp:nvSpPr>
      <dsp:spPr>
        <a:xfrm>
          <a:off x="4956990" y="0"/>
          <a:ext cx="2383320" cy="1543851"/>
        </a:xfrm>
        <a:prstGeom prst="roundRect">
          <a:avLst>
            <a:gd name="adj" fmla="val 10000"/>
          </a:avLst>
        </a:prstGeom>
        <a:solidFill>
          <a:srgbClr val="FFFFFF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baseline="0" dirty="0" smtClean="0">
              <a:solidFill>
                <a:srgbClr val="002060"/>
              </a:solidFill>
            </a:rPr>
            <a:t>Руководство по имплементации</a:t>
          </a:r>
          <a:endParaRPr lang="en-GB" sz="1200" b="1" kern="1200" baseline="0" dirty="0">
            <a:solidFill>
              <a:srgbClr val="00206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baseline="0" dirty="0" smtClean="0">
              <a:solidFill>
                <a:srgbClr val="002060"/>
              </a:solidFill>
            </a:rPr>
            <a:t>Виртуальная платформа</a:t>
          </a:r>
          <a:endParaRPr lang="en-GB" sz="1200" b="1" kern="1200" baseline="0" dirty="0">
            <a:solidFill>
              <a:srgbClr val="00206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baseline="0" dirty="0" smtClean="0">
              <a:solidFill>
                <a:srgbClr val="002060"/>
              </a:solidFill>
            </a:rPr>
            <a:t>Техническая        консультативная </a:t>
          </a:r>
          <a:r>
            <a:rPr lang="ru-RU" sz="1200" b="1" kern="1200" baseline="0" dirty="0" err="1" smtClean="0">
              <a:solidFill>
                <a:srgbClr val="002060"/>
              </a:solidFill>
            </a:rPr>
            <a:t>гргруппа</a:t>
          </a:r>
          <a:endParaRPr lang="en-GB" sz="1200" b="1" kern="1200" baseline="0" dirty="0">
            <a:solidFill>
              <a:srgbClr val="002060"/>
            </a:solidFill>
          </a:endParaRPr>
        </a:p>
      </dsp:txBody>
      <dsp:txXfrm>
        <a:off x="5705899" y="33913"/>
        <a:ext cx="1600498" cy="1090062"/>
      </dsp:txXfrm>
    </dsp:sp>
    <dsp:sp modelId="{9C21D54B-21EE-4EDF-875B-06EFFE1BB378}">
      <dsp:nvSpPr>
        <dsp:cNvPr id="0" name=""/>
        <dsp:cNvSpPr/>
      </dsp:nvSpPr>
      <dsp:spPr>
        <a:xfrm>
          <a:off x="980207" y="0"/>
          <a:ext cx="2559734" cy="1543851"/>
        </a:xfrm>
        <a:prstGeom prst="roundRect">
          <a:avLst>
            <a:gd name="adj" fmla="val 10000"/>
          </a:avLst>
        </a:prstGeom>
        <a:solidFill>
          <a:srgbClr val="FFFFFF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 </a:t>
          </a:r>
          <a:r>
            <a:rPr lang="ru-RU" sz="1200" kern="1200" dirty="0" smtClean="0">
              <a:solidFill>
                <a:srgbClr val="FF0000"/>
              </a:solidFill>
            </a:rPr>
            <a:t>Разработка системы измерения комплексных преступлений</a:t>
          </a:r>
          <a:endParaRPr lang="en-GB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FF0000"/>
              </a:solidFill>
            </a:rPr>
            <a:t>Работа над исследованиями по коррупции и бизнеса</a:t>
          </a:r>
          <a:endParaRPr lang="en-GB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FF0000"/>
              </a:solidFill>
            </a:rPr>
            <a:t>Индикаторы ЦУР</a:t>
          </a:r>
          <a:endParaRPr lang="en-GB" sz="1200" kern="1200" dirty="0">
            <a:solidFill>
              <a:srgbClr val="FF0000"/>
            </a:solidFill>
          </a:endParaRPr>
        </a:p>
      </dsp:txBody>
      <dsp:txXfrm>
        <a:off x="1014120" y="33913"/>
        <a:ext cx="1723987" cy="1090062"/>
      </dsp:txXfrm>
    </dsp:sp>
    <dsp:sp modelId="{3CB08C1E-5749-42B0-8BCC-68BCABC17092}">
      <dsp:nvSpPr>
        <dsp:cNvPr id="0" name=""/>
        <dsp:cNvSpPr/>
      </dsp:nvSpPr>
      <dsp:spPr>
        <a:xfrm>
          <a:off x="2111202" y="274998"/>
          <a:ext cx="2089024" cy="2089024"/>
        </a:xfrm>
        <a:prstGeom prst="pieWedg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smtClean="0">
              <a:solidFill>
                <a:schemeClr val="tx2"/>
              </a:solidFill>
              <a:latin typeface="Calibri" pitchFamily="34" charset="0"/>
            </a:rPr>
            <a:t>Улучшение методологии</a:t>
          </a:r>
          <a:endParaRPr lang="en-GB" sz="1650" b="1" kern="1200" dirty="0">
            <a:solidFill>
              <a:schemeClr val="tx2"/>
            </a:solidFill>
            <a:latin typeface="Calibri" pitchFamily="34" charset="0"/>
          </a:endParaRPr>
        </a:p>
      </dsp:txBody>
      <dsp:txXfrm>
        <a:off x="2723063" y="886859"/>
        <a:ext cx="1477163" cy="1477163"/>
      </dsp:txXfrm>
    </dsp:sp>
    <dsp:sp modelId="{E10286E4-9A46-4090-B791-6EFAB32B0FA3}">
      <dsp:nvSpPr>
        <dsp:cNvPr id="0" name=""/>
        <dsp:cNvSpPr/>
      </dsp:nvSpPr>
      <dsp:spPr>
        <a:xfrm rot="5400000">
          <a:off x="4296717" y="274998"/>
          <a:ext cx="2089024" cy="2089024"/>
        </a:xfrm>
        <a:prstGeom prst="pieWedg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err="1" smtClean="0">
              <a:solidFill>
                <a:schemeClr val="accent4"/>
              </a:solidFill>
              <a:latin typeface="Calibri" pitchFamily="34" charset="0"/>
            </a:rPr>
            <a:t>Междунар</a:t>
          </a: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.</a:t>
          </a:r>
        </a:p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err="1" smtClean="0">
              <a:solidFill>
                <a:schemeClr val="accent4"/>
              </a:solidFill>
              <a:latin typeface="Calibri" pitchFamily="34" charset="0"/>
            </a:rPr>
            <a:t>классифик</a:t>
          </a: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-я преступности</a:t>
          </a:r>
          <a:endParaRPr lang="en-GB" sz="1650" b="1" kern="1200" dirty="0">
            <a:solidFill>
              <a:schemeClr val="accent4"/>
            </a:solidFill>
            <a:latin typeface="Calibri" pitchFamily="34" charset="0"/>
          </a:endParaRPr>
        </a:p>
      </dsp:txBody>
      <dsp:txXfrm rot="-5400000">
        <a:off x="4296717" y="886859"/>
        <a:ext cx="1477163" cy="1477163"/>
      </dsp:txXfrm>
    </dsp:sp>
    <dsp:sp modelId="{F7CBF959-4015-4D4F-A65B-E608FF397ABA}">
      <dsp:nvSpPr>
        <dsp:cNvPr id="0" name=""/>
        <dsp:cNvSpPr/>
      </dsp:nvSpPr>
      <dsp:spPr>
        <a:xfrm rot="10800000">
          <a:off x="4296717" y="2460513"/>
          <a:ext cx="2089024" cy="2089024"/>
        </a:xfrm>
        <a:prstGeom prst="pieWedge">
          <a:avLst/>
        </a:prstGeom>
        <a:solidFill>
          <a:srgbClr val="99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Техническое содействие странам</a:t>
          </a:r>
          <a:endParaRPr lang="en-GB" sz="1650" b="1" kern="1200" dirty="0">
            <a:solidFill>
              <a:schemeClr val="accent4"/>
            </a:solidFill>
            <a:latin typeface="Calibri" pitchFamily="34" charset="0"/>
          </a:endParaRPr>
        </a:p>
      </dsp:txBody>
      <dsp:txXfrm rot="10800000">
        <a:off x="4296717" y="2460513"/>
        <a:ext cx="1477163" cy="1477163"/>
      </dsp:txXfrm>
    </dsp:sp>
    <dsp:sp modelId="{259C7CD4-4CAA-4993-8D8C-419C47D1B639}">
      <dsp:nvSpPr>
        <dsp:cNvPr id="0" name=""/>
        <dsp:cNvSpPr/>
      </dsp:nvSpPr>
      <dsp:spPr>
        <a:xfrm rot="16200000">
          <a:off x="2087429" y="2448271"/>
          <a:ext cx="2089024" cy="2089024"/>
        </a:xfrm>
        <a:prstGeom prst="pieWedge">
          <a:avLst/>
        </a:prstGeom>
        <a:solidFill>
          <a:srgbClr val="00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Анализ и </a:t>
          </a:r>
          <a:r>
            <a:rPr lang="ru-RU" sz="1650" b="1" kern="1200" dirty="0" err="1" smtClean="0">
              <a:solidFill>
                <a:schemeClr val="accent4"/>
              </a:solidFill>
              <a:latin typeface="Calibri" pitchFamily="34" charset="0"/>
            </a:rPr>
            <a:t>распростр</a:t>
          </a: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-е </a:t>
          </a:r>
          <a:r>
            <a:rPr lang="ru-RU" sz="1650" b="1" kern="1200" dirty="0" err="1" smtClean="0">
              <a:solidFill>
                <a:schemeClr val="accent4"/>
              </a:solidFill>
              <a:latin typeface="Calibri" pitchFamily="34" charset="0"/>
            </a:rPr>
            <a:t>междунар</a:t>
          </a:r>
          <a:r>
            <a:rPr lang="ru-RU" sz="1650" b="1" kern="1200" dirty="0" smtClean="0">
              <a:solidFill>
                <a:schemeClr val="accent4"/>
              </a:solidFill>
              <a:latin typeface="Calibri" pitchFamily="34" charset="0"/>
            </a:rPr>
            <a:t>. данных</a:t>
          </a:r>
          <a:endParaRPr lang="en-GB" sz="1650" b="1" kern="1200" dirty="0">
            <a:solidFill>
              <a:schemeClr val="accent4"/>
            </a:solidFill>
            <a:latin typeface="Calibri" pitchFamily="34" charset="0"/>
          </a:endParaRPr>
        </a:p>
      </dsp:txBody>
      <dsp:txXfrm rot="5400000">
        <a:off x="2699290" y="2448271"/>
        <a:ext cx="1477163" cy="1477163"/>
      </dsp:txXfrm>
    </dsp:sp>
    <dsp:sp modelId="{4D92A43D-211C-4179-91DF-EDA6208A726A}">
      <dsp:nvSpPr>
        <dsp:cNvPr id="0" name=""/>
        <dsp:cNvSpPr/>
      </dsp:nvSpPr>
      <dsp:spPr>
        <a:xfrm>
          <a:off x="3887837" y="1978059"/>
          <a:ext cx="721268" cy="62718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F5067-958E-4EB5-BC2F-94B8EAEA8559}">
      <dsp:nvSpPr>
        <dsp:cNvPr id="0" name=""/>
        <dsp:cNvSpPr/>
      </dsp:nvSpPr>
      <dsp:spPr>
        <a:xfrm rot="10800000">
          <a:off x="3887837" y="2219286"/>
          <a:ext cx="721268" cy="62718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3749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52" y="1"/>
            <a:ext cx="2943748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09743"/>
            <a:ext cx="2943749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52" y="9409743"/>
            <a:ext cx="2943748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946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1550" y="766763"/>
            <a:ext cx="4902200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027" y="4672160"/>
            <a:ext cx="4999725" cy="451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946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34DB1B-C68E-4D8C-8165-1D786813F745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94F7C-0C19-4A58-A82B-97F75D97FB54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68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94F7C-0C19-4A58-A82B-97F75D97FB54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680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94F7C-0C19-4A58-A82B-97F75D97FB54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680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94F7C-0C19-4A58-A82B-97F75D97FB54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576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94F7C-0C19-4A58-A82B-97F75D97FB54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9554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344" indent="-28397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913" indent="-22718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279" indent="-22718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4644" indent="-22718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009" indent="-2271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375" indent="-2271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7740" indent="-2271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106" indent="-2271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EC44C8-AAD0-4FCA-8E58-8D220BE8CF70}" type="slidenum">
              <a:rPr lang="en-US" altLang="it-IT" smtClean="0"/>
              <a:pPr eaLnBrk="1" hangingPunct="1"/>
              <a:t>11</a:t>
            </a:fld>
            <a:endParaRPr lang="en-US" alt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isonstudies.org/world-prison-brief" TargetMode="External"/><Relationship Id="rId3" Type="http://schemas.openxmlformats.org/officeDocument/2006/relationships/notesSlide" Target="../notesSlides/notesSlide3.xml"/><Relationship Id="rId7" Type="http://schemas.openxmlformats.org/officeDocument/2006/relationships/hyperlink" Target="http://www.oas.org/dsp/english/cpo_observatorio.asp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hyperlink" Target="http://wp.unil.ch/europeansourcebook/printed-editions-2/5th-edition" TargetMode="External"/><Relationship Id="rId5" Type="http://schemas.openxmlformats.org/officeDocument/2006/relationships/hyperlink" Target="http://ec.europa.eu/eurostat/web/crime" TargetMode="External"/><Relationship Id="rId4" Type="http://schemas.openxmlformats.org/officeDocument/2006/relationships/hyperlink" Target="https://www.unodc.org/unodc/en/data-and-analysis/index.html?ref=menuside" TargetMode="External"/><Relationship Id="rId9" Type="http://schemas.openxmlformats.org/officeDocument/2006/relationships/hyperlink" Target="http://wp.unil.ch/space/space-i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atssa.gov.za/?cat=26" TargetMode="External"/><Relationship Id="rId3" Type="http://schemas.openxmlformats.org/officeDocument/2006/relationships/hyperlink" Target="https://www.gov.uk/government/collections/crime-statistics" TargetMode="External"/><Relationship Id="rId7" Type="http://schemas.openxmlformats.org/officeDocument/2006/relationships/hyperlink" Target="http://www.aic.gov.au/statistics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english.wodc.nl/" TargetMode="External"/><Relationship Id="rId5" Type="http://schemas.openxmlformats.org/officeDocument/2006/relationships/hyperlink" Target="http://www.fbi.gov/about-us/cjis/ucr/ucr-program-data-collections" TargetMode="External"/><Relationship Id="rId4" Type="http://schemas.openxmlformats.org/officeDocument/2006/relationships/hyperlink" Target="http://www5.statcan.gc.ca/subject-sujet/result-resultat.action?pid=2693&amp;id=2693&amp;lang=eng&amp;type=DAILYAR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CCS@unodc.org" TargetMode="External"/><Relationship Id="rId2" Type="http://schemas.openxmlformats.org/officeDocument/2006/relationships/hyperlink" Target="https://www.unodc.org/unodc/en/data-and-analysis/statistics/crime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107504" y="3356992"/>
            <a:ext cx="8928991" cy="1384995"/>
          </a:xfrm>
          <a:noFill/>
        </p:spPr>
        <p:txBody>
          <a:bodyPr/>
          <a:lstStyle/>
          <a:p>
            <a:pPr algn="ctr" eaLnBrk="1" hangingPunct="1"/>
            <a:r>
              <a:rPr lang="ru-RU" altLang="en-US" sz="2800" b="0" dirty="0" smtClean="0"/>
              <a:t>Введение в международную систему сбора данных по преступности </a:t>
            </a:r>
            <a:r>
              <a:rPr lang="ru-RU" altLang="en-US" sz="2800" b="0" dirty="0" smtClean="0"/>
              <a:t>и уголовному правосудию </a:t>
            </a:r>
            <a:r>
              <a:rPr lang="en-GB" altLang="en-US" sz="2800" b="0" dirty="0" smtClean="0"/>
              <a:t>(CCJ</a:t>
            </a:r>
            <a:r>
              <a:rPr lang="en-GB" altLang="en-US" sz="2800" b="0" dirty="0" smtClean="0"/>
              <a:t>)</a:t>
            </a:r>
            <a:br>
              <a:rPr lang="en-GB" altLang="en-US" sz="2800" b="0" dirty="0" smtClean="0"/>
            </a:br>
            <a:endParaRPr lang="en-US" altLang="en-US" sz="2800" b="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5" name="Rectangle 41"/>
          <p:cNvSpPr txBox="1">
            <a:spLocks noChangeArrowheads="1"/>
          </p:cNvSpPr>
          <p:nvPr/>
        </p:nvSpPr>
        <p:spPr bwMode="auto">
          <a:xfrm>
            <a:off x="2268538" y="5129213"/>
            <a:ext cx="46323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Майкл </a:t>
            </a:r>
            <a:r>
              <a:rPr lang="ru-RU" sz="2000" i="1" kern="0" dirty="0" err="1"/>
              <a:t>Яндл</a:t>
            </a:r>
            <a:endParaRPr lang="ru-RU" sz="2000" i="1" kern="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Сотрудник по исследованиям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ru-RU" sz="2000" i="1" kern="0" dirty="0"/>
              <a:t>Отдел подготовки и распространения данных УНП ООН</a:t>
            </a:r>
            <a:endParaRPr lang="en-US" altLang="en-US" sz="2000" i="1" kern="0" dirty="0"/>
          </a:p>
        </p:txBody>
      </p:sp>
      <p:sp>
        <p:nvSpPr>
          <p:cNvPr id="14341" name="Line 49"/>
          <p:cNvSpPr>
            <a:spLocks noChangeShapeType="1"/>
          </p:cNvSpPr>
          <p:nvPr/>
        </p:nvSpPr>
        <p:spPr bwMode="auto">
          <a:xfrm flipH="1">
            <a:off x="827088" y="4868863"/>
            <a:ext cx="7416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691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it-IT" sz="2400" dirty="0" smtClean="0">
                <a:latin typeface="+mn-lt"/>
              </a:rPr>
              <a:t>Важность сопоставимых данных по преступности </a:t>
            </a:r>
            <a:br>
              <a:rPr lang="ru-RU" altLang="it-IT" sz="2400" dirty="0" smtClean="0">
                <a:latin typeface="+mn-lt"/>
              </a:rPr>
            </a:br>
            <a:r>
              <a:rPr lang="ru-RU" altLang="it-IT" sz="2400" dirty="0" smtClean="0">
                <a:latin typeface="+mn-lt"/>
              </a:rPr>
              <a:t>и уголовному правосудию</a:t>
            </a:r>
            <a:endParaRPr lang="en-GB" altLang="it-IT" sz="2400" dirty="0">
              <a:latin typeface="+mn-lt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739080" y="1844824"/>
            <a:ext cx="8153400" cy="4495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Обратить внимание правительств на области, где необходимо сосредоточить усилия</a:t>
            </a:r>
            <a:endParaRPr lang="en-GB" altLang="it-IT" sz="2400" kern="1200" dirty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Дать идеи для осуществления правовых реформ</a:t>
            </a:r>
            <a:endParaRPr lang="en-GB" altLang="it-IT" sz="2400" kern="1200" dirty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Обратить внимание общества на недостатки в системе уголовного правосудия страны </a:t>
            </a:r>
            <a:endParaRPr lang="en-GB" altLang="it-IT" sz="2400" kern="1200" dirty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/>
              <a:t>Обратить внимание </a:t>
            </a:r>
            <a:r>
              <a:rPr lang="ru-RU" altLang="it-IT" sz="2400" kern="1200" dirty="0" smtClean="0"/>
              <a:t>на </a:t>
            </a:r>
            <a:r>
              <a:rPr lang="ru-RU" altLang="it-IT" sz="2400" kern="1200" dirty="0"/>
              <a:t>области, где </a:t>
            </a:r>
            <a:r>
              <a:rPr lang="ru-RU" altLang="it-IT" sz="2400" kern="1200" dirty="0" smtClean="0"/>
              <a:t>инфраструктура статистики нуждается в развитии</a:t>
            </a:r>
            <a:r>
              <a:rPr lang="en-GB" altLang="it-IT" sz="2400" kern="1200" dirty="0" smtClean="0"/>
              <a:t> (</a:t>
            </a:r>
            <a:r>
              <a:rPr lang="ru-RU" altLang="it-IT" sz="2400" kern="1200" dirty="0" smtClean="0"/>
              <a:t>включая публикации</a:t>
            </a:r>
            <a:r>
              <a:rPr lang="en-GB" altLang="it-IT" sz="2400" kern="1200" dirty="0" smtClean="0"/>
              <a:t>)</a:t>
            </a:r>
            <a:endParaRPr lang="en-GB" altLang="it-IT" sz="2400" kern="1200" dirty="0"/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Предоставить сравнительный анализ ресурсов, вкладываемых в систему уголовного правосудия</a:t>
            </a:r>
            <a:endParaRPr lang="en-GB" altLang="it-IT" sz="2400" kern="12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GB" altLang="it-IT" sz="2400" kern="12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GB" altLang="it-IT" sz="2400" kern="1200" dirty="0"/>
          </a:p>
        </p:txBody>
      </p:sp>
    </p:spTree>
    <p:extLst>
      <p:ext uri="{BB962C8B-B14F-4D97-AF65-F5344CB8AC3E}">
        <p14:creationId xmlns:p14="http://schemas.microsoft.com/office/powerpoint/2010/main" val="644999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it-IT" sz="2800" dirty="0" smtClean="0"/>
              <a:t>Существующие сложности</a:t>
            </a:r>
            <a:endParaRPr lang="en-GB" altLang="it-IT" sz="280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153400" cy="44958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Различие правовых систем и определений преступлений в разных странах</a:t>
            </a:r>
            <a:endParaRPr lang="en-GB" altLang="it-IT" sz="2400" kern="12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Различие систем статистического учета</a:t>
            </a:r>
            <a:r>
              <a:rPr lang="en-GB" altLang="it-IT" sz="2400" kern="1200" dirty="0" smtClean="0"/>
              <a:t>, </a:t>
            </a:r>
            <a:r>
              <a:rPr lang="ru-RU" altLang="it-IT" sz="2400" kern="1200" dirty="0" smtClean="0"/>
              <a:t>включая различные приоритеты и ресурсы </a:t>
            </a:r>
            <a:endParaRPr lang="en-GB" altLang="it-IT" sz="2400" kern="12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ru-RU" altLang="it-IT" sz="2400" kern="1200" dirty="0" smtClean="0"/>
              <a:t>Детальные правила учета и, как следствие, различия в базом учете преступлений</a:t>
            </a:r>
            <a:r>
              <a:rPr lang="en-GB" altLang="it-IT" sz="2400" kern="1200" dirty="0" smtClean="0"/>
              <a:t>, </a:t>
            </a:r>
            <a:r>
              <a:rPr lang="ru-RU" altLang="it-IT" sz="2400" kern="1200" dirty="0" smtClean="0"/>
              <a:t>дел</a:t>
            </a:r>
            <a:r>
              <a:rPr lang="en-GB" altLang="it-IT" sz="2400" kern="1200" dirty="0" smtClean="0"/>
              <a:t>, </a:t>
            </a:r>
            <a:r>
              <a:rPr lang="ru-RU" altLang="it-IT" sz="2400" kern="1200" dirty="0" smtClean="0"/>
              <a:t>правонарушителей</a:t>
            </a:r>
            <a:endParaRPr lang="en-GB" altLang="it-IT" sz="2400" kern="1200" dirty="0"/>
          </a:p>
          <a:p>
            <a:pPr lvl="1"/>
            <a:r>
              <a:rPr lang="ru-RU" altLang="it-IT" sz="2000" dirty="0" smtClean="0"/>
              <a:t>Различная политика и практика уголовного преследования</a:t>
            </a:r>
            <a:r>
              <a:rPr lang="it-IT" altLang="it-IT" sz="2000" dirty="0" smtClean="0"/>
              <a:t>,</a:t>
            </a:r>
            <a:endParaRPr lang="it-IT" altLang="it-IT" sz="2000" dirty="0"/>
          </a:p>
          <a:p>
            <a:pPr lvl="1"/>
            <a:r>
              <a:rPr lang="ru-RU" altLang="it-IT" sz="2000" dirty="0" smtClean="0"/>
              <a:t>Различный потенциал институтов уголовного правосудия</a:t>
            </a:r>
            <a:r>
              <a:rPr lang="it-IT" altLang="it-IT" sz="2000" dirty="0" smtClean="0"/>
              <a:t>.</a:t>
            </a:r>
            <a:endParaRPr lang="it-IT" altLang="it-IT" sz="20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GB" altLang="it-IT" sz="2400" kern="1200" dirty="0"/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GB" altLang="it-IT" sz="2400" kern="1200" dirty="0"/>
          </a:p>
        </p:txBody>
      </p:sp>
    </p:spTree>
    <p:extLst>
      <p:ext uri="{BB962C8B-B14F-4D97-AF65-F5344CB8AC3E}">
        <p14:creationId xmlns:p14="http://schemas.microsoft.com/office/powerpoint/2010/main" val="14014728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756097" y="1628800"/>
            <a:ext cx="7776343" cy="64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200"/>
              </a:spcBef>
              <a:buFont typeface="Arial Narrow" pitchFamily="34" charset="0"/>
              <a:buAutoNum type="arabicPeriod"/>
              <a:tabLst>
                <a:tab pos="355600" algn="l"/>
              </a:tabLst>
            </a:pPr>
            <a:r>
              <a:rPr lang="ru-RU" sz="2400" dirty="0" smtClean="0">
                <a:latin typeface="+mn-lt"/>
              </a:rPr>
              <a:t>Предоставить </a:t>
            </a:r>
            <a:r>
              <a:rPr lang="ru-RU" sz="2400" dirty="0">
                <a:latin typeface="+mn-lt"/>
              </a:rPr>
              <a:t>национальным институтам руководство для сбора сопоставимых статданных по преступности и уголовному правосудию</a:t>
            </a:r>
            <a:endParaRPr lang="en-US" sz="2400" dirty="0">
              <a:latin typeface="+mn-lt"/>
            </a:endParaRPr>
          </a:p>
          <a:p>
            <a:pPr>
              <a:spcBef>
                <a:spcPts val="1200"/>
              </a:spcBef>
              <a:buFont typeface="Arial Narrow" pitchFamily="34" charset="0"/>
              <a:buAutoNum type="arabicPeriod"/>
              <a:tabLst>
                <a:tab pos="355600" algn="l"/>
              </a:tabLst>
            </a:pPr>
            <a:r>
              <a:rPr lang="ru-RU" sz="2400" dirty="0" smtClean="0">
                <a:latin typeface="+mn-lt"/>
              </a:rPr>
              <a:t>Обучить национальные институты использованию и</a:t>
            </a:r>
            <a:r>
              <a:rPr lang="en-US" sz="2400" dirty="0" smtClean="0"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презентации таких статданных</a:t>
            </a:r>
            <a:endParaRPr lang="en-US" sz="2400" dirty="0">
              <a:latin typeface="+mn-lt"/>
            </a:endParaRPr>
          </a:p>
          <a:p>
            <a:pPr>
              <a:spcBef>
                <a:spcPts val="1200"/>
              </a:spcBef>
              <a:buFont typeface="Arial Narrow" pitchFamily="34" charset="0"/>
              <a:buAutoNum type="arabicPeriod"/>
              <a:tabLst>
                <a:tab pos="355600" algn="l"/>
              </a:tabLst>
            </a:pPr>
            <a:r>
              <a:rPr lang="ru-RU" altLang="it-IT" sz="2400" dirty="0" smtClean="0">
                <a:latin typeface="+mn-lt"/>
              </a:rPr>
              <a:t>Организовать сбор данных по </a:t>
            </a:r>
            <a:r>
              <a:rPr lang="ru-RU" altLang="it-IT" sz="2400" dirty="0" smtClean="0">
                <a:latin typeface="+mn-lt"/>
              </a:rPr>
              <a:t>преступности </a:t>
            </a:r>
            <a:r>
              <a:rPr lang="ru-RU" altLang="it-IT" sz="2400" dirty="0">
                <a:latin typeface="+mn-lt"/>
              </a:rPr>
              <a:t>и уголовному правосудию </a:t>
            </a:r>
            <a:r>
              <a:rPr lang="ru-RU" altLang="it-IT" sz="2400" dirty="0" smtClean="0">
                <a:latin typeface="+mn-lt"/>
              </a:rPr>
              <a:t>на международном уровне</a:t>
            </a:r>
            <a:r>
              <a:rPr lang="en-GB" altLang="it-IT" sz="2400" dirty="0" smtClean="0">
                <a:latin typeface="+mn-lt"/>
              </a:rPr>
              <a:t>: </a:t>
            </a:r>
            <a:endParaRPr lang="en-GB" altLang="it-IT" sz="2400" dirty="0">
              <a:latin typeface="+mn-lt"/>
            </a:endParaRPr>
          </a:p>
          <a:p>
            <a:pPr marL="914400" lvl="1" indent="-514350" eaLnBrk="0" hangingPunct="0">
              <a:spcBef>
                <a:spcPts val="1200"/>
              </a:spcBef>
              <a:buChar char="–"/>
            </a:pPr>
            <a:r>
              <a:rPr lang="ru-RU" altLang="it-IT" sz="1600" i="1" dirty="0" smtClean="0">
                <a:latin typeface="+mn-lt"/>
              </a:rPr>
              <a:t>от назначенных координаторов в различных странах</a:t>
            </a:r>
            <a:endParaRPr lang="en-GB" altLang="it-IT" sz="1600" i="1" dirty="0">
              <a:latin typeface="+mn-lt"/>
            </a:endParaRPr>
          </a:p>
          <a:p>
            <a:pPr marL="914400" lvl="1" indent="-514350" eaLnBrk="0" hangingPunct="0">
              <a:spcBef>
                <a:spcPts val="1200"/>
              </a:spcBef>
              <a:buChar char="–"/>
            </a:pPr>
            <a:r>
              <a:rPr lang="ru-RU" altLang="it-IT" sz="1600" i="1" dirty="0" smtClean="0">
                <a:latin typeface="+mn-lt"/>
              </a:rPr>
              <a:t>собираемых на более позднем этапе центральным органом</a:t>
            </a:r>
            <a:endParaRPr lang="en-GB" altLang="it-IT" sz="1600" i="1" dirty="0">
              <a:latin typeface="+mn-lt"/>
            </a:endParaRPr>
          </a:p>
          <a:p>
            <a:pPr>
              <a:spcBef>
                <a:spcPts val="1200"/>
              </a:spcBef>
              <a:buFont typeface="Arial Narrow" pitchFamily="34" charset="0"/>
              <a:buAutoNum type="arabicPeriod"/>
              <a:tabLst>
                <a:tab pos="355600" algn="l"/>
              </a:tabLst>
            </a:pPr>
            <a:r>
              <a:rPr lang="ru-RU" sz="2400" dirty="0" smtClean="0">
                <a:latin typeface="+mn-lt"/>
              </a:rPr>
              <a:t>Провести сравнительный анализ и опубликовать статданные</a:t>
            </a:r>
            <a:endParaRPr lang="en-US" sz="2400" dirty="0">
              <a:latin typeface="+mn-lt"/>
            </a:endParaRP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323528" y="758241"/>
            <a:ext cx="8729464" cy="8699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altLang="it-IT" sz="2800" dirty="0" smtClean="0"/>
              <a:t>Роль международной системы сбора данных </a:t>
            </a:r>
            <a:br>
              <a:rPr lang="ru-RU" altLang="it-IT" sz="2800" dirty="0" smtClean="0"/>
            </a:br>
            <a:r>
              <a:rPr lang="ru-RU" altLang="it-IT" sz="2800" dirty="0" smtClean="0"/>
              <a:t>по </a:t>
            </a:r>
            <a:r>
              <a:rPr lang="ru-RU" altLang="it-IT" sz="2800" dirty="0"/>
              <a:t>преступности </a:t>
            </a:r>
            <a:r>
              <a:rPr lang="ru-RU" altLang="it-IT" sz="2800" dirty="0" smtClean="0"/>
              <a:t>и </a:t>
            </a:r>
            <a:r>
              <a:rPr lang="ru-RU" altLang="it-IT" sz="2800" dirty="0"/>
              <a:t>уголовному правосудию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8978625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729464" cy="72593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2800" dirty="0" smtClean="0"/>
              <a:t>Международные агентства</a:t>
            </a:r>
            <a:r>
              <a:rPr lang="en-GB" sz="2800" dirty="0" smtClean="0"/>
              <a:t>/</a:t>
            </a:r>
            <a:r>
              <a:rPr lang="ru-RU" sz="2800" dirty="0" smtClean="0"/>
              <a:t>инициативы, осуществляющие сбор данных по преступности и уголовному правосудию</a:t>
            </a:r>
            <a:endParaRPr lang="en-GB" sz="2800" dirty="0"/>
          </a:p>
        </p:txBody>
      </p:sp>
      <p:sp>
        <p:nvSpPr>
          <p:cNvPr id="6" name="Rectangle 3"/>
          <p:cNvSpPr>
            <a:spLocks noGrp="1" noChangeArrowheads="1"/>
          </p:cNvSpPr>
          <p:nvPr/>
        </p:nvSpPr>
        <p:spPr bwMode="auto">
          <a:xfrm>
            <a:off x="756097" y="1484784"/>
            <a:ext cx="7776343" cy="64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</a:rPr>
              <a:t>UNITED NATIONS OFFICE ON DRUGS AND CRIME (UNODC</a:t>
            </a:r>
            <a:r>
              <a:rPr lang="en-US" sz="1800" dirty="0" smtClean="0">
                <a:latin typeface="+mn-lt"/>
              </a:rPr>
              <a:t>)</a:t>
            </a:r>
            <a:r>
              <a:rPr lang="ru-RU" sz="1800" dirty="0" smtClean="0">
                <a:latin typeface="+mn-lt"/>
              </a:rPr>
              <a:t>/УПРАВЛЕНИЕ ООН ПО НАРКОТИКАМИ И ПРЕСТУПНОСТИ (УНП ООН)</a:t>
            </a:r>
            <a:endParaRPr lang="en-US" sz="18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4"/>
              </a:rPr>
              <a:t>https://</a:t>
            </a:r>
            <a:r>
              <a:rPr lang="en-US" sz="1800" dirty="0" smtClean="0">
                <a:latin typeface="+mn-lt"/>
                <a:hlinkClick r:id="rId4"/>
              </a:rPr>
              <a:t>www.unodc.org/unodc/en/data-and-analysis/index.html?ref=menuside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 smtClean="0">
                <a:latin typeface="+mn-lt"/>
              </a:rPr>
              <a:t>EUROSTAT</a:t>
            </a:r>
            <a:endParaRPr lang="en-US" sz="18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5"/>
              </a:rPr>
              <a:t>http://</a:t>
            </a:r>
            <a:r>
              <a:rPr lang="en-US" sz="1800" dirty="0" smtClean="0">
                <a:latin typeface="+mn-lt"/>
                <a:hlinkClick r:id="rId5"/>
              </a:rPr>
              <a:t>ec.europa.eu/eurostat/web/crime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GB" altLang="it-IT" sz="1800" dirty="0" smtClean="0">
                <a:latin typeface="+mn-lt"/>
              </a:rPr>
              <a:t>EUROPEAN </a:t>
            </a:r>
            <a:r>
              <a:rPr lang="en-GB" altLang="it-IT" sz="1800" dirty="0">
                <a:latin typeface="+mn-lt"/>
              </a:rPr>
              <a:t>SOURCEBOOK OF CRIME AND CRIMINAL JUSTICE STATISTICS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GB" altLang="it-IT" sz="1800" dirty="0">
                <a:latin typeface="+mn-lt"/>
                <a:hlinkClick r:id="rId6"/>
              </a:rPr>
              <a:t>http://</a:t>
            </a:r>
            <a:r>
              <a:rPr lang="en-GB" altLang="it-IT" sz="1800" dirty="0" smtClean="0">
                <a:latin typeface="+mn-lt"/>
                <a:hlinkClick r:id="rId6"/>
              </a:rPr>
              <a:t>wp.unil.ch/europeansourcebook/printed-editions-2/5th-edition</a:t>
            </a:r>
            <a:endParaRPr lang="en-GB" altLang="it-IT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 smtClean="0">
                <a:latin typeface="+mn-lt"/>
              </a:rPr>
              <a:t>ORGANIZATION </a:t>
            </a:r>
            <a:r>
              <a:rPr lang="en-US" sz="2000" dirty="0">
                <a:latin typeface="+mn-lt"/>
              </a:rPr>
              <a:t>OF AMERICAN STATES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>
                <a:latin typeface="+mn-lt"/>
                <a:hlinkClick r:id="rId7"/>
              </a:rPr>
              <a:t>http://www.oas.org/dsp/english/cpo_observatorio.asp</a:t>
            </a:r>
            <a:endParaRPr lang="en-US" sz="20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>
                <a:latin typeface="+mn-lt"/>
              </a:rPr>
              <a:t>WORLD PRISON BRIEF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>
                <a:latin typeface="+mn-lt"/>
                <a:hlinkClick r:id="rId8"/>
              </a:rPr>
              <a:t>http://www.prisonstudies.org/world-prison-brief</a:t>
            </a:r>
            <a:endParaRPr lang="en-US" sz="20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>
                <a:latin typeface="+mn-lt"/>
              </a:rPr>
              <a:t>SPACE </a:t>
            </a:r>
            <a:r>
              <a:rPr lang="en-US" sz="2000" dirty="0" smtClean="0">
                <a:latin typeface="+mn-lt"/>
              </a:rPr>
              <a:t>(</a:t>
            </a:r>
            <a:r>
              <a:rPr lang="ru-RU" sz="2000" dirty="0" smtClean="0">
                <a:latin typeface="+mn-lt"/>
              </a:rPr>
              <a:t>Совет Европы</a:t>
            </a:r>
            <a:r>
              <a:rPr lang="en-US" sz="2000" dirty="0" smtClean="0">
                <a:latin typeface="+mn-lt"/>
              </a:rPr>
              <a:t>)</a:t>
            </a:r>
            <a:endParaRPr lang="en-US" sz="20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2000" dirty="0">
                <a:latin typeface="+mn-lt"/>
                <a:hlinkClick r:id="rId9"/>
              </a:rPr>
              <a:t>http://wp.unil.ch/space/space-i</a:t>
            </a:r>
            <a:r>
              <a:rPr lang="en-US" sz="2000" dirty="0" smtClean="0">
                <a:latin typeface="+mn-lt"/>
                <a:hlinkClick r:id="rId9"/>
              </a:rPr>
              <a:t>/</a:t>
            </a:r>
            <a:endParaRPr lang="en-US" sz="2400" dirty="0">
              <a:latin typeface="+mn-lt"/>
            </a:endParaRPr>
          </a:p>
          <a:p>
            <a:pPr marL="342900" indent="-342900" eaLnBrk="0" hangingPunct="0">
              <a:spcBef>
                <a:spcPts val="30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1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79512" y="758850"/>
            <a:ext cx="8829488" cy="72593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200" dirty="0" smtClean="0"/>
              <a:t>Отдельные национальные институты</a:t>
            </a:r>
            <a:r>
              <a:rPr lang="en-GB" sz="2200" dirty="0" smtClean="0"/>
              <a:t>/</a:t>
            </a:r>
            <a:r>
              <a:rPr lang="ru-RU" sz="2200" dirty="0" smtClean="0"/>
              <a:t>инициативы</a:t>
            </a:r>
            <a:r>
              <a:rPr lang="ru-RU" sz="2200" dirty="0"/>
              <a:t>, осуществляющие сбор данных по </a:t>
            </a:r>
            <a:r>
              <a:rPr lang="ru-RU" sz="2200" dirty="0" smtClean="0"/>
              <a:t>преступности и уголовному </a:t>
            </a:r>
            <a:r>
              <a:rPr lang="ru-RU" sz="2200" dirty="0"/>
              <a:t>правосудию</a:t>
            </a:r>
            <a:endParaRPr lang="en-GB" sz="2200" dirty="0"/>
          </a:p>
        </p:txBody>
      </p:sp>
      <p:sp>
        <p:nvSpPr>
          <p:cNvPr id="6" name="Rectangle 3"/>
          <p:cNvSpPr>
            <a:spLocks noGrp="1" noChangeArrowheads="1"/>
          </p:cNvSpPr>
          <p:nvPr/>
        </p:nvSpPr>
        <p:spPr bwMode="auto">
          <a:xfrm>
            <a:off x="756097" y="1484784"/>
            <a:ext cx="777634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 smtClean="0">
                <a:latin typeface="+mn-lt"/>
              </a:rPr>
              <a:t>UK - Home </a:t>
            </a:r>
            <a:r>
              <a:rPr lang="en-US" sz="1800" dirty="0">
                <a:latin typeface="+mn-lt"/>
              </a:rPr>
              <a:t>Office Crime </a:t>
            </a:r>
            <a:r>
              <a:rPr lang="en-US" sz="1800" dirty="0" smtClean="0">
                <a:latin typeface="+mn-lt"/>
              </a:rPr>
              <a:t>Statistics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3"/>
              </a:rPr>
              <a:t>https://</a:t>
            </a:r>
            <a:r>
              <a:rPr lang="en-US" sz="1800" dirty="0" smtClean="0">
                <a:latin typeface="+mn-lt"/>
                <a:hlinkClick r:id="rId3"/>
              </a:rPr>
              <a:t>www.gov.uk/government/collections/crime-statistics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GB" sz="1800" dirty="0" smtClean="0">
                <a:latin typeface="+mn-lt"/>
              </a:rPr>
              <a:t>Government </a:t>
            </a:r>
            <a:r>
              <a:rPr lang="en-GB" sz="1800" dirty="0">
                <a:latin typeface="+mn-lt"/>
              </a:rPr>
              <a:t>of Canada - Crime and Justice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4"/>
              </a:rPr>
              <a:t>http://</a:t>
            </a:r>
            <a:r>
              <a:rPr lang="en-US" sz="1800" dirty="0" smtClean="0">
                <a:latin typeface="+mn-lt"/>
                <a:hlinkClick r:id="rId4"/>
              </a:rPr>
              <a:t>www5.statcan.gc.ca/subject-sujet/result-resultat.action?pid=2693&amp;id=2693&amp;lang=eng&amp;type=DAILYART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 smtClean="0">
                <a:latin typeface="+mn-lt"/>
              </a:rPr>
              <a:t>USA - FBI </a:t>
            </a:r>
            <a:r>
              <a:rPr lang="en-US" sz="1800" dirty="0">
                <a:latin typeface="+mn-lt"/>
              </a:rPr>
              <a:t>Uniform Crime Reports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5"/>
              </a:rPr>
              <a:t>http://</a:t>
            </a:r>
            <a:r>
              <a:rPr lang="en-US" sz="1800" dirty="0" smtClean="0">
                <a:latin typeface="+mn-lt"/>
                <a:hlinkClick r:id="rId5"/>
              </a:rPr>
              <a:t>www.fbi.gov/about-us/cjis/ucr/ucr-program-data-collections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GB" sz="1800" dirty="0">
                <a:latin typeface="+mn-lt"/>
              </a:rPr>
              <a:t>Research and Documentation Centre, Ministry of Justice (WODC)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6"/>
              </a:rPr>
              <a:t>https://english.wodc.nl</a:t>
            </a:r>
            <a:r>
              <a:rPr lang="en-US" sz="1800" dirty="0" smtClean="0">
                <a:latin typeface="+mn-lt"/>
                <a:hlinkClick r:id="rId6"/>
              </a:rPr>
              <a:t>/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 smtClean="0">
                <a:latin typeface="+mn-lt"/>
              </a:rPr>
              <a:t>Australian Government/ Australian Institute of Criminology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7"/>
              </a:rPr>
              <a:t>http://</a:t>
            </a:r>
            <a:r>
              <a:rPr lang="en-US" sz="1800" dirty="0" smtClean="0">
                <a:latin typeface="+mn-lt"/>
                <a:hlinkClick r:id="rId7"/>
              </a:rPr>
              <a:t>www.aic.gov.au/statistics.htm</a:t>
            </a:r>
            <a:endParaRPr lang="en-US" sz="1800" dirty="0" smtClean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 smtClean="0">
                <a:latin typeface="+mn-lt"/>
              </a:rPr>
              <a:t>Statistics South Africa</a:t>
            </a: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en-US" sz="1800" dirty="0">
                <a:latin typeface="+mn-lt"/>
                <a:hlinkClick r:id="rId8"/>
              </a:rPr>
              <a:t>http://www.statssa.gov.za/?</a:t>
            </a:r>
            <a:r>
              <a:rPr lang="en-US" sz="1800" dirty="0" smtClean="0">
                <a:latin typeface="+mn-lt"/>
                <a:hlinkClick r:id="rId8"/>
              </a:rPr>
              <a:t>cat=26</a:t>
            </a:r>
            <a:endParaRPr lang="en-US" sz="1800" dirty="0">
              <a:latin typeface="+mn-lt"/>
            </a:endParaRPr>
          </a:p>
          <a:p>
            <a:pPr eaLnBrk="0" hangingPunct="0">
              <a:spcBef>
                <a:spcPts val="600"/>
              </a:spcBef>
              <a:tabLst>
                <a:tab pos="355600" algn="l"/>
              </a:tabLst>
            </a:pPr>
            <a:r>
              <a:rPr lang="ru-RU" sz="1800" dirty="0" smtClean="0">
                <a:latin typeface="+mn-lt"/>
              </a:rPr>
              <a:t>А также многие национальные статистические институты</a:t>
            </a:r>
            <a:r>
              <a:rPr lang="en-US" sz="1800" dirty="0" smtClean="0">
                <a:latin typeface="+mn-lt"/>
              </a:rPr>
              <a:t>, </a:t>
            </a:r>
            <a:r>
              <a:rPr lang="ru-RU" sz="1800" dirty="0" smtClean="0">
                <a:latin typeface="+mn-lt"/>
              </a:rPr>
              <a:t>министерства юстиции</a:t>
            </a:r>
            <a:r>
              <a:rPr lang="en-US" sz="1800" dirty="0" smtClean="0">
                <a:latin typeface="+mn-lt"/>
              </a:rPr>
              <a:t>, </a:t>
            </a:r>
            <a:r>
              <a:rPr lang="ru-RU" sz="1800" dirty="0" smtClean="0">
                <a:latin typeface="+mn-lt"/>
              </a:rPr>
              <a:t>внутренних дел, </a:t>
            </a:r>
            <a:r>
              <a:rPr lang="ru-RU" sz="1800" dirty="0" err="1" smtClean="0">
                <a:latin typeface="+mn-lt"/>
              </a:rPr>
              <a:t>др</a:t>
            </a:r>
            <a:r>
              <a:rPr lang="en-US" sz="1800" dirty="0" smtClean="0">
                <a:latin typeface="Calibri" pitchFamily="34" charset="0"/>
              </a:rPr>
              <a:t>.</a:t>
            </a:r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5190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714375"/>
            <a:ext cx="7772400" cy="92868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2800" dirty="0" smtClean="0"/>
              <a:t>Основные функции УНП ООН в отношении статистики по преступности и уголовному правосудию</a:t>
            </a:r>
            <a:endParaRPr lang="en-GB" sz="2800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39552" y="1714500"/>
            <a:ext cx="8208912" cy="4857750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Font typeface="Arial Narrow" pitchFamily="34" charset="0"/>
              <a:buAutoNum type="arabicPeriod"/>
              <a:tabLst>
                <a:tab pos="355600" algn="l"/>
              </a:tabLst>
              <a:defRPr/>
            </a:pPr>
            <a:r>
              <a:rPr lang="ru-RU" sz="2000" kern="1200" dirty="0" smtClean="0"/>
              <a:t>Сбор, анализ и распространение </a:t>
            </a:r>
            <a:r>
              <a:rPr lang="ru-RU" sz="2000" kern="1200" dirty="0" err="1" smtClean="0"/>
              <a:t>страновой</a:t>
            </a:r>
            <a:r>
              <a:rPr lang="ru-RU" sz="2000" kern="1200" dirty="0" smtClean="0"/>
              <a:t> статистики </a:t>
            </a:r>
            <a:r>
              <a:rPr lang="en-GB" sz="2000" kern="1200" dirty="0" smtClean="0"/>
              <a:t> </a:t>
            </a:r>
            <a:endParaRPr lang="en-GB" sz="2000" kern="1200" dirty="0" smtClean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Исследование ООН по тенденциям преступности</a:t>
            </a:r>
            <a:endParaRPr lang="en-GB" sz="1400" i="1" dirty="0" smtClean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Сбор специальных данных </a:t>
            </a:r>
            <a:r>
              <a:rPr lang="en-GB" sz="1400" i="1" dirty="0" smtClean="0"/>
              <a:t>(</a:t>
            </a:r>
            <a:r>
              <a:rPr lang="ru-RU" sz="1400" i="1" dirty="0" smtClean="0"/>
              <a:t>статистика по таким видам преступлений как убийства</a:t>
            </a:r>
            <a:r>
              <a:rPr lang="en-GB" sz="1400" i="1" dirty="0" smtClean="0"/>
              <a:t>, </a:t>
            </a:r>
            <a:r>
              <a:rPr lang="ru-RU" sz="1400" i="1" dirty="0" smtClean="0"/>
              <a:t>торговля людьми</a:t>
            </a:r>
            <a:r>
              <a:rPr lang="en-GB" sz="1400" i="1" dirty="0" smtClean="0"/>
              <a:t>, </a:t>
            </a:r>
            <a:r>
              <a:rPr lang="ru-RU" sz="1400" i="1" dirty="0" smtClean="0"/>
              <a:t>оружием</a:t>
            </a:r>
            <a:r>
              <a:rPr lang="en-GB" sz="1400" i="1" dirty="0" smtClean="0"/>
              <a:t>,</a:t>
            </a:r>
            <a:r>
              <a:rPr lang="ru-RU" sz="1400" i="1" dirty="0" smtClean="0"/>
              <a:t> и </a:t>
            </a:r>
            <a:r>
              <a:rPr lang="ru-RU" sz="1400" i="1" dirty="0" err="1" smtClean="0"/>
              <a:t>т.</a:t>
            </a:r>
            <a:r>
              <a:rPr lang="ru-RU" sz="1400" i="1" dirty="0" err="1" smtClean="0"/>
              <a:t>д</a:t>
            </a:r>
            <a:r>
              <a:rPr lang="en-GB" sz="1400" i="1" dirty="0" smtClean="0"/>
              <a:t>.)</a:t>
            </a:r>
            <a:endParaRPr lang="en-GB" sz="1400" i="1" dirty="0"/>
          </a:p>
          <a:p>
            <a:pPr marL="0" indent="0" eaLnBrk="1" hangingPunct="1">
              <a:spcBef>
                <a:spcPts val="600"/>
              </a:spcBef>
              <a:buFont typeface="Arial Narrow" pitchFamily="34" charset="0"/>
              <a:buAutoNum type="arabicPeriod"/>
              <a:tabLst>
                <a:tab pos="355600" algn="l"/>
              </a:tabLst>
              <a:defRPr/>
            </a:pPr>
            <a:r>
              <a:rPr lang="ru-RU" sz="2000" kern="1200" dirty="0" smtClean="0"/>
              <a:t>Разработка и продвижение методов</a:t>
            </a:r>
            <a:r>
              <a:rPr lang="en-GB" sz="2000" kern="1200" dirty="0" smtClean="0"/>
              <a:t>/</a:t>
            </a:r>
            <a:r>
              <a:rPr lang="ru-RU" sz="2000" kern="1200" dirty="0" smtClean="0"/>
              <a:t>стандартов данных по преступности</a:t>
            </a:r>
            <a:endParaRPr lang="en-GB" sz="2000" kern="1200" dirty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Руководство по развитию системы статистики по уголовному правосудию</a:t>
            </a:r>
            <a:r>
              <a:rPr lang="en-GB" sz="1400" i="1" dirty="0" smtClean="0"/>
              <a:t> </a:t>
            </a:r>
            <a:endParaRPr lang="en-GB" sz="1400" i="1" dirty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Руководство по подготовке исследований по </a:t>
            </a:r>
            <a:r>
              <a:rPr lang="ru-RU" sz="1400" i="1" dirty="0" err="1" smtClean="0"/>
              <a:t>виктимизации</a:t>
            </a:r>
            <a:endParaRPr lang="en-GB" sz="1400" i="1" dirty="0" smtClean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Международная классификация  по преступности  в статистических целях </a:t>
            </a:r>
            <a:r>
              <a:rPr lang="en-GB" sz="1400" i="1" dirty="0" smtClean="0"/>
              <a:t>(ICCS</a:t>
            </a:r>
            <a:r>
              <a:rPr lang="ru-RU" sz="1400" i="1" dirty="0" smtClean="0"/>
              <a:t>/МКПС</a:t>
            </a:r>
            <a:r>
              <a:rPr lang="en-GB" sz="1400" i="1" dirty="0" smtClean="0"/>
              <a:t>) </a:t>
            </a:r>
            <a:endParaRPr lang="en-GB" sz="1400" i="1" dirty="0" smtClean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Методы измерения коррупции</a:t>
            </a:r>
            <a:r>
              <a:rPr lang="en-GB" sz="1400" i="1" dirty="0" smtClean="0"/>
              <a:t>, </a:t>
            </a:r>
            <a:r>
              <a:rPr lang="ru-RU" sz="1400" i="1" dirty="0" smtClean="0"/>
              <a:t>насилия в отношении женщин</a:t>
            </a:r>
            <a:r>
              <a:rPr lang="en-GB" sz="1400" i="1" dirty="0" smtClean="0"/>
              <a:t>, </a:t>
            </a:r>
            <a:r>
              <a:rPr lang="ru-RU" sz="1400" i="1" dirty="0" smtClean="0"/>
              <a:t>организованной преступности и т.д.</a:t>
            </a:r>
            <a:endParaRPr lang="en-GB" sz="1400" i="1" dirty="0" smtClean="0"/>
          </a:p>
          <a:p>
            <a:pPr marL="0" indent="0" eaLnBrk="1" hangingPunct="1">
              <a:spcBef>
                <a:spcPts val="600"/>
              </a:spcBef>
              <a:buFont typeface="Arial Narrow" pitchFamily="34" charset="0"/>
              <a:buAutoNum type="arabicPeriod"/>
              <a:tabLst>
                <a:tab pos="355600" algn="l"/>
              </a:tabLst>
              <a:defRPr/>
            </a:pPr>
            <a:r>
              <a:rPr lang="ru-RU" sz="2000" kern="1200" dirty="0" smtClean="0"/>
              <a:t>Содействие странам в повышении качества и доступа к данным по преступности</a:t>
            </a:r>
            <a:endParaRPr lang="en-GB" sz="2000" kern="1200" dirty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Проекты по повышению потенциала </a:t>
            </a:r>
            <a:r>
              <a:rPr lang="en-GB" sz="1400" i="1" dirty="0" smtClean="0"/>
              <a:t>(</a:t>
            </a:r>
            <a:r>
              <a:rPr lang="ru-RU" sz="1400" i="1" dirty="0" smtClean="0"/>
              <a:t>исследования по </a:t>
            </a:r>
            <a:r>
              <a:rPr lang="ru-RU" sz="1400" i="1" dirty="0" err="1" smtClean="0"/>
              <a:t>виктимизации</a:t>
            </a:r>
            <a:r>
              <a:rPr lang="en-GB" sz="1400" i="1" dirty="0" smtClean="0"/>
              <a:t>, </a:t>
            </a:r>
            <a:r>
              <a:rPr lang="ru-RU" sz="1400" i="1" dirty="0" smtClean="0"/>
              <a:t>по коррупции</a:t>
            </a:r>
            <a:r>
              <a:rPr lang="en-GB" sz="1400" i="1" dirty="0" smtClean="0"/>
              <a:t>, </a:t>
            </a:r>
            <a:r>
              <a:rPr lang="ru-RU" sz="1400" i="1" dirty="0" smtClean="0"/>
              <a:t>и </a:t>
            </a:r>
            <a:r>
              <a:rPr lang="ru-RU" sz="1400" i="1" dirty="0" err="1" smtClean="0"/>
              <a:t>т.д</a:t>
            </a:r>
            <a:r>
              <a:rPr lang="en-GB" sz="1400" i="1" dirty="0" smtClean="0"/>
              <a:t>.) </a:t>
            </a:r>
            <a:r>
              <a:rPr lang="ru-RU" sz="1400" i="1" dirty="0" smtClean="0"/>
              <a:t>в различных регионах мира</a:t>
            </a:r>
            <a:r>
              <a:rPr lang="en-GB" sz="1400" i="1" dirty="0" smtClean="0"/>
              <a:t> (</a:t>
            </a:r>
            <a:r>
              <a:rPr lang="ru-RU" sz="1400" i="1" dirty="0" smtClean="0"/>
              <a:t>текущие проекты в Центральной Америке</a:t>
            </a:r>
            <a:r>
              <a:rPr lang="en-GB" sz="1400" i="1" dirty="0" smtClean="0"/>
              <a:t>, </a:t>
            </a:r>
            <a:r>
              <a:rPr lang="ru-RU" sz="1400" i="1" dirty="0" smtClean="0"/>
              <a:t>Ираке</a:t>
            </a:r>
            <a:r>
              <a:rPr lang="en-GB" sz="1400" i="1" dirty="0" smtClean="0"/>
              <a:t>, </a:t>
            </a:r>
            <a:r>
              <a:rPr lang="ru-RU" sz="1400" i="1" dirty="0" smtClean="0"/>
              <a:t>Филиппинах</a:t>
            </a:r>
            <a:r>
              <a:rPr lang="en-GB" sz="1400" i="1" dirty="0" smtClean="0"/>
              <a:t>, </a:t>
            </a:r>
            <a:r>
              <a:rPr lang="ru-RU" sz="1400" i="1" dirty="0" smtClean="0"/>
              <a:t>Нигерии</a:t>
            </a:r>
            <a:r>
              <a:rPr lang="en-GB" sz="1400" i="1" dirty="0" smtClean="0"/>
              <a:t>)</a:t>
            </a:r>
            <a:endParaRPr lang="en-GB" sz="1400" i="1" dirty="0" smtClean="0"/>
          </a:p>
          <a:p>
            <a:pPr marL="914400" lvl="1" indent="-514350">
              <a:spcBef>
                <a:spcPts val="600"/>
              </a:spcBef>
              <a:defRPr/>
            </a:pPr>
            <a:r>
              <a:rPr lang="ru-RU" sz="1400" i="1" dirty="0" smtClean="0"/>
              <a:t>Региональное обучение и проекты по оказанию технической помощи</a:t>
            </a:r>
            <a:endParaRPr lang="en-GB" sz="1400" i="1" dirty="0"/>
          </a:p>
          <a:p>
            <a:pPr marL="0" indent="0" eaLnBrk="1" hangingPunct="1">
              <a:spcBef>
                <a:spcPts val="600"/>
              </a:spcBef>
              <a:buSzPct val="100000"/>
              <a:buFont typeface="Arial Narrow" pitchFamily="34" charset="0"/>
              <a:buAutoNum type="arabicPeriod"/>
              <a:tabLst>
                <a:tab pos="355600" algn="l"/>
              </a:tabLst>
              <a:defRPr/>
            </a:pPr>
            <a:r>
              <a:rPr lang="ru-RU" sz="2000" kern="1200" dirty="0" smtClean="0"/>
              <a:t>Координация международной работы по статистике преступлений</a:t>
            </a:r>
            <a:endParaRPr lang="en-GB" sz="2000" kern="1200" dirty="0"/>
          </a:p>
        </p:txBody>
      </p:sp>
    </p:spTree>
    <p:extLst>
      <p:ext uri="{BB962C8B-B14F-4D97-AF65-F5344CB8AC3E}">
        <p14:creationId xmlns:p14="http://schemas.microsoft.com/office/powerpoint/2010/main" val="21061499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428625"/>
            <a:ext cx="8064895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en-US" sz="2400" dirty="0" smtClean="0"/>
              <a:t>Дорожная карта по улучшению статистики преступности</a:t>
            </a:r>
            <a:endParaRPr lang="en-US" altLang="en-US" sz="24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003405"/>
              </p:ext>
            </p:extLst>
          </p:nvPr>
        </p:nvGraphicFramePr>
        <p:xfrm>
          <a:off x="395536" y="1556792"/>
          <a:ext cx="849694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796949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684089" y="1484784"/>
            <a:ext cx="7776343" cy="5256583"/>
          </a:xfrm>
          <a:prstGeom prst="rect">
            <a:avLst/>
          </a:prstGeom>
          <a:extLst/>
        </p:spPr>
        <p:txBody>
          <a:bodyPr vert="horz" anchor="ctr">
            <a:noAutofit/>
          </a:bodyPr>
          <a:lstStyle/>
          <a:p>
            <a:pPr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</a:pPr>
            <a:r>
              <a:rPr lang="ru-RU" altLang="it-IT" sz="2000" i="1" dirty="0" smtClean="0">
                <a:latin typeface="+mn-lt"/>
              </a:rPr>
              <a:t>Сбор статистики – процесс дорогостоящий</a:t>
            </a:r>
            <a:r>
              <a:rPr lang="en-GB" altLang="it-IT" sz="2000" i="1" dirty="0" smtClean="0">
                <a:latin typeface="+mn-lt"/>
              </a:rPr>
              <a:t>. </a:t>
            </a:r>
            <a:r>
              <a:rPr lang="ru-RU" altLang="it-IT" sz="2000" i="1" dirty="0" smtClean="0">
                <a:latin typeface="+mn-lt"/>
              </a:rPr>
              <a:t>Средства будут потрачены напрасно, если полученные данные не используются и не интерпретируются должным образом</a:t>
            </a:r>
            <a:r>
              <a:rPr lang="en-GB" altLang="it-IT" sz="2000" i="1" dirty="0" smtClean="0">
                <a:latin typeface="+mn-lt"/>
              </a:rPr>
              <a:t>. </a:t>
            </a:r>
            <a:endParaRPr lang="en-GB" altLang="it-IT" sz="2000" i="1" dirty="0">
              <a:latin typeface="+mn-lt"/>
            </a:endParaRPr>
          </a:p>
          <a:p>
            <a:pPr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</a:pPr>
            <a:endParaRPr lang="en-US" altLang="it-IT" sz="2000" i="1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Важность достоверных, надежных и</a:t>
            </a:r>
            <a:r>
              <a:rPr lang="en-US" altLang="it-IT" sz="2000" dirty="0" smtClean="0">
                <a:latin typeface="+mn-lt"/>
              </a:rPr>
              <a:t> </a:t>
            </a:r>
            <a:r>
              <a:rPr lang="ru-RU" altLang="it-IT" sz="2000" b="1" dirty="0" smtClean="0">
                <a:latin typeface="+mn-lt"/>
              </a:rPr>
              <a:t>информативных данных, </a:t>
            </a:r>
            <a:r>
              <a:rPr lang="ru-RU" altLang="it-IT" sz="2000" dirty="0">
                <a:latin typeface="+mn-lt"/>
              </a:rPr>
              <a:t>а не просто данных</a:t>
            </a:r>
            <a:r>
              <a:rPr lang="en-US" altLang="it-IT" sz="2000" dirty="0">
                <a:latin typeface="+mn-lt"/>
              </a:rPr>
              <a:t>.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Важность понимания какие собираются данные для правильной их интерпретации</a:t>
            </a:r>
            <a:r>
              <a:rPr lang="en-US" altLang="it-IT" sz="2000" dirty="0" smtClean="0">
                <a:latin typeface="+mn-lt"/>
              </a:rPr>
              <a:t>.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  <a:buFont typeface="+mj-lt"/>
              <a:buAutoNum type="arabicPeriod"/>
            </a:pPr>
            <a:endParaRPr lang="en-US" altLang="it-IT" sz="2000" dirty="0">
              <a:latin typeface="+mn-lt"/>
            </a:endParaRPr>
          </a:p>
          <a:p>
            <a:pPr algn="ctr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</a:pPr>
            <a:r>
              <a:rPr lang="ru-RU" altLang="it-IT" sz="2000" b="1" i="1" dirty="0" smtClean="0">
                <a:latin typeface="+mn-lt"/>
              </a:rPr>
              <a:t>Как создать хорошую систему учета данных</a:t>
            </a:r>
            <a:r>
              <a:rPr lang="en-US" altLang="it-IT" sz="2000" b="1" i="1" dirty="0" smtClean="0">
                <a:latin typeface="+mn-lt"/>
              </a:rPr>
              <a:t>?</a:t>
            </a:r>
            <a:endParaRPr lang="en-US" sz="2400" dirty="0"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0" y="764704"/>
            <a:ext cx="9125000" cy="86995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sz="2800" dirty="0" smtClean="0"/>
              <a:t>Система учета и ХОРОШАЯ система учета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45155280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684089" y="1556793"/>
            <a:ext cx="7776343" cy="5040560"/>
          </a:xfrm>
          <a:prstGeom prst="rect">
            <a:avLst/>
          </a:prstGeom>
          <a:extLst/>
        </p:spPr>
        <p:txBody>
          <a:bodyPr vert="horz" anchor="ctr">
            <a:noAutofit/>
          </a:bodyPr>
          <a:lstStyle/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Определение четких стандартов и письменно закрепленных правил учета различных аспектов преступления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Улучшение взаимодействия между различными институтами уголовного правосудия</a:t>
            </a:r>
            <a:r>
              <a:rPr lang="en-US" altLang="it-IT" sz="2000" dirty="0" smtClean="0">
                <a:latin typeface="+mn-lt"/>
              </a:rPr>
              <a:t> </a:t>
            </a:r>
            <a:r>
              <a:rPr lang="ru-RU" altLang="it-IT" sz="2000" dirty="0" smtClean="0">
                <a:latin typeface="+mn-lt"/>
              </a:rPr>
              <a:t>и национальными статистическими бюро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Создание </a:t>
            </a:r>
            <a:r>
              <a:rPr lang="ru-RU" altLang="it-IT" sz="2000" dirty="0" smtClean="0">
                <a:latin typeface="+mn-lt"/>
              </a:rPr>
              <a:t>автомати</a:t>
            </a:r>
            <a:r>
              <a:rPr lang="ru-RU" altLang="it-IT" sz="2000" dirty="0" smtClean="0">
                <a:latin typeface="+mn-lt"/>
              </a:rPr>
              <a:t>зированных систем учета данных </a:t>
            </a:r>
            <a:r>
              <a:rPr lang="en-US" altLang="it-IT" sz="2000" dirty="0" smtClean="0">
                <a:latin typeface="+mn-lt"/>
              </a:rPr>
              <a:t> 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Улучшение качества статистического анализа данных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Обучение всех сотрудников, ответственных за выполнение вышеуказанных задач </a:t>
            </a:r>
            <a:r>
              <a:rPr lang="en-US" altLang="it-IT" sz="2000" dirty="0" smtClean="0">
                <a:latin typeface="+mn-lt"/>
              </a:rPr>
              <a:t> </a:t>
            </a:r>
            <a:endParaRPr lang="en-US" altLang="it-IT" sz="2000" dirty="0">
              <a:latin typeface="+mn-lt"/>
            </a:endParaRPr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dirty="0" smtClean="0">
                <a:latin typeface="+mn-lt"/>
              </a:rPr>
              <a:t>Улучшение системы распространения данных для населения</a:t>
            </a:r>
            <a:endParaRPr lang="en-US" sz="2400" dirty="0">
              <a:latin typeface="Palatino Linotype" panose="02040502050505030304" pitchFamily="18" charset="0"/>
              <a:ea typeface="+mj-ea"/>
              <a:cs typeface="+mj-cs"/>
            </a:endParaRPr>
          </a:p>
          <a:p>
            <a:pPr marL="514350" indent="-514350" algn="ctr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  <a:buFont typeface="+mj-lt"/>
              <a:buAutoNum type="arabicPeriod"/>
            </a:pPr>
            <a:endParaRPr lang="en-US" sz="3200" dirty="0">
              <a:solidFill>
                <a:srgbClr val="316549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rgbClr val="316549"/>
              </a:buClr>
              <a:buFont typeface="+mj-lt"/>
              <a:buAutoNum type="arabicPeriod"/>
            </a:pPr>
            <a:endParaRPr lang="en-US" sz="2400" dirty="0"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0" y="686842"/>
            <a:ext cx="9125000" cy="8699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dirty="0" smtClean="0"/>
              <a:t>Вызовы для создания хорошей системы статданных </a:t>
            </a:r>
            <a:br>
              <a:rPr lang="ru-RU" sz="2400" dirty="0" smtClean="0"/>
            </a:br>
            <a:r>
              <a:rPr lang="ru-RU" sz="2400" dirty="0" smtClean="0"/>
              <a:t>по преступности и уголовному правосудию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34273201"/>
      </p:ext>
    </p:extLst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908720"/>
            <a:ext cx="8229600" cy="72008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it-IT" sz="2400" dirty="0" smtClean="0"/>
              <a:t>Управление статистикой по преступности и </a:t>
            </a:r>
            <a:br>
              <a:rPr lang="ru-RU" altLang="it-IT" sz="2400" dirty="0" smtClean="0"/>
            </a:br>
            <a:r>
              <a:rPr lang="ru-RU" altLang="it-IT" sz="2400" dirty="0" smtClean="0"/>
              <a:t>уголовному правосудию</a:t>
            </a:r>
            <a:endParaRPr lang="en-US" altLang="it-IT" sz="24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9208" y="1783357"/>
            <a:ext cx="8507288" cy="4525963"/>
          </a:xfrm>
        </p:spPr>
        <p:txBody>
          <a:bodyPr vert="horz" anchor="ctr">
            <a:noAutofit/>
          </a:bodyPr>
          <a:lstStyle/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 smtClean="0"/>
              <a:t>В целях повышения ценности статданных по преступности и уголовному правосудию для операционных целей и формирования политики</a:t>
            </a:r>
            <a:r>
              <a:rPr lang="en-GB" altLang="it-IT" sz="2000" kern="1200" dirty="0" smtClean="0"/>
              <a:t>, </a:t>
            </a:r>
            <a:r>
              <a:rPr lang="ru-RU" altLang="it-IT" sz="2000" kern="1200" dirty="0" smtClean="0"/>
              <a:t>необходима координация деятельности всех институтов по сбору, анализу и публикации таких данных</a:t>
            </a:r>
            <a:r>
              <a:rPr lang="en-GB" altLang="it-IT" sz="2000" kern="1200" dirty="0" smtClean="0"/>
              <a:t>.</a:t>
            </a:r>
            <a:endParaRPr lang="en-GB" altLang="it-IT" sz="2000" kern="1200" dirty="0"/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 smtClean="0"/>
              <a:t>Использование единых процедур классификации и сбора данных </a:t>
            </a:r>
            <a:r>
              <a:rPr lang="en-GB" altLang="it-IT" sz="2000" kern="1200" dirty="0" smtClean="0"/>
              <a:t>(</a:t>
            </a:r>
            <a:r>
              <a:rPr lang="ru-RU" altLang="it-IT" sz="2000" kern="1200" dirty="0" smtClean="0"/>
              <a:t>правил учета</a:t>
            </a:r>
            <a:r>
              <a:rPr lang="en-GB" altLang="it-IT" sz="2000" kern="1200" dirty="0" smtClean="0"/>
              <a:t>) </a:t>
            </a:r>
            <a:r>
              <a:rPr lang="ru-RU" altLang="it-IT" sz="2000" kern="1200" dirty="0" smtClean="0"/>
              <a:t>и систем ИТ</a:t>
            </a:r>
            <a:endParaRPr lang="en-GB" altLang="it-IT" sz="2000" kern="1200" dirty="0"/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 smtClean="0"/>
              <a:t>Обмен хорошими статистическими практиками</a:t>
            </a:r>
            <a:endParaRPr lang="en-GB" altLang="it-IT" sz="2000" kern="1200" dirty="0"/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/>
              <a:t>О</a:t>
            </a:r>
            <a:r>
              <a:rPr lang="ru-RU" altLang="it-IT" sz="2000" kern="1200" dirty="0" smtClean="0"/>
              <a:t>бмен статистической информацией между ведомствами</a:t>
            </a:r>
            <a:endParaRPr lang="en-GB" altLang="it-IT" sz="2000" kern="1200" dirty="0"/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 smtClean="0"/>
              <a:t>Принятие единого подхода к проведению анализа</a:t>
            </a:r>
            <a:endParaRPr lang="en-GB" altLang="it-IT" sz="2000" kern="1200" dirty="0"/>
          </a:p>
          <a:p>
            <a:pPr marL="457200" indent="-457200" algn="just">
              <a:lnSpc>
                <a:spcPts val="27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Font typeface="+mj-lt"/>
              <a:buAutoNum type="arabicPeriod"/>
            </a:pPr>
            <a:r>
              <a:rPr lang="ru-RU" altLang="it-IT" sz="2000" kern="1200" dirty="0" smtClean="0"/>
              <a:t>Принятие единого подхода к опубликованию данных.</a:t>
            </a:r>
            <a:endParaRPr lang="en-GB" altLang="it-IT" sz="2000" kern="1200" dirty="0"/>
          </a:p>
        </p:txBody>
      </p:sp>
    </p:spTree>
    <p:extLst>
      <p:ext uri="{BB962C8B-B14F-4D97-AF65-F5344CB8AC3E}">
        <p14:creationId xmlns:p14="http://schemas.microsoft.com/office/powerpoint/2010/main" val="54131611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0" kern="1200" dirty="0" smtClean="0"/>
              <a:t>Спасибо за внимание</a:t>
            </a:r>
            <a:endParaRPr lang="en-US" sz="2400" b="0" kern="1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140968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de-DE" sz="2400" kern="0" dirty="0">
              <a:latin typeface="+mj-lt"/>
              <a:ea typeface="+mj-ea"/>
              <a:cs typeface="+mj-cs"/>
              <a:hlinkClick r:id="rId2"/>
            </a:endParaRPr>
          </a:p>
          <a:p>
            <a:pPr eaLnBrk="0" hangingPunct="0">
              <a:defRPr/>
            </a:pPr>
            <a:r>
              <a:rPr lang="de-DE" sz="2400" u="sng" kern="0" dirty="0">
                <a:latin typeface="+mj-lt"/>
                <a:ea typeface="+mj-ea"/>
                <a:cs typeface="+mj-cs"/>
              </a:rPr>
              <a:t>https://www.unodc.org/unodc/en/data-and-analysis/crime-and-criminal-justice.html</a:t>
            </a:r>
          </a:p>
          <a:p>
            <a:pPr eaLnBrk="0" hangingPunct="0">
              <a:defRPr/>
            </a:pPr>
            <a:endParaRPr lang="de-DE" sz="2400" u="sng" kern="0" dirty="0" smtClean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u="sng" kern="0" dirty="0" smtClean="0">
                <a:latin typeface="+mj-lt"/>
                <a:ea typeface="+mj-ea"/>
                <a:cs typeface="+mj-cs"/>
              </a:rPr>
              <a:t>Контакты</a:t>
            </a:r>
            <a:r>
              <a:rPr lang="de-DE" sz="2400" u="sng" kern="0" dirty="0" smtClean="0">
                <a:latin typeface="+mj-lt"/>
                <a:ea typeface="+mj-ea"/>
                <a:cs typeface="+mj-cs"/>
              </a:rPr>
              <a:t>:</a:t>
            </a:r>
            <a:endParaRPr lang="de-DE" sz="2400" u="sng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3"/>
              </a:rPr>
              <a:t>CTS@unodc.org</a:t>
            </a:r>
            <a:endParaRPr lang="de-DE" sz="2400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75449"/>
            <a:ext cx="1656680" cy="102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975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77A5D5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BDCFE7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77A5D5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BDCFE7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770</Words>
  <Application>Microsoft Office PowerPoint</Application>
  <PresentationFormat>Экран (4:3)</PresentationFormat>
  <Paragraphs>114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Default Design</vt:lpstr>
      <vt:lpstr>Custom Design</vt:lpstr>
      <vt:lpstr>Введение в международную систему сбора данных по преступности и уголовному правосудию (CCJ) </vt:lpstr>
      <vt:lpstr>Важность сопоставимых данных по преступности  и уголовному правосудию</vt:lpstr>
      <vt:lpstr>Существующие сложности</vt:lpstr>
      <vt:lpstr>Роль международной системы сбора данных  по преступности и уголовному правосудию</vt:lpstr>
      <vt:lpstr>Международные агентства/инициативы, осуществляющие сбор данных по преступности и уголовному правосудию</vt:lpstr>
      <vt:lpstr>Отдельные национальные институты/инициативы, осуществляющие сбор данных по преступности и уголовному правосудию</vt:lpstr>
      <vt:lpstr>Основные функции УНП ООН в отношении статистики по преступности и уголовному правосудию</vt:lpstr>
      <vt:lpstr>Дорожная карта по улучшению статистики преступности</vt:lpstr>
      <vt:lpstr>Система учета и ХОРОШАЯ система учета</vt:lpstr>
      <vt:lpstr>Вызовы для создания хорошей системы статданных  по преступности и уголовному правосудию</vt:lpstr>
      <vt:lpstr>Управление статистикой по преступности и  уголовному правосудию</vt:lpstr>
      <vt:lpstr>Спасибо за внимание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Olga</cp:lastModifiedBy>
  <cp:revision>466</cp:revision>
  <cp:lastPrinted>2016-05-11T12:54:20Z</cp:lastPrinted>
  <dcterms:created xsi:type="dcterms:W3CDTF">2003-04-01T06:49:12Z</dcterms:created>
  <dcterms:modified xsi:type="dcterms:W3CDTF">2017-06-16T11:03:03Z</dcterms:modified>
</cp:coreProperties>
</file>