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74" r:id="rId1"/>
  </p:sldMasterIdLst>
  <p:notesMasterIdLst>
    <p:notesMasterId r:id="rId11"/>
  </p:notesMasterIdLst>
  <p:handoutMasterIdLst>
    <p:handoutMasterId r:id="rId12"/>
  </p:handoutMasterIdLst>
  <p:sldIdLst>
    <p:sldId id="379" r:id="rId2"/>
    <p:sldId id="388" r:id="rId3"/>
    <p:sldId id="387" r:id="rId4"/>
    <p:sldId id="406" r:id="rId5"/>
    <p:sldId id="391" r:id="rId6"/>
    <p:sldId id="392" r:id="rId7"/>
    <p:sldId id="394" r:id="rId8"/>
    <p:sldId id="409" r:id="rId9"/>
    <p:sldId id="378" r:id="rId10"/>
  </p:sldIdLst>
  <p:sldSz cx="9144000" cy="6858000" type="screen4x3"/>
  <p:notesSz cx="6797675" cy="9926638"/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 userDrawn="1">
          <p15:clr>
            <a:srgbClr val="A4A3A4"/>
          </p15:clr>
        </p15:guide>
        <p15:guide id="2" pos="2142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C35C8"/>
    <a:srgbClr val="03177D"/>
    <a:srgbClr val="B9CD76"/>
    <a:srgbClr val="006600"/>
    <a:srgbClr val="69BFFF"/>
    <a:srgbClr val="003300"/>
    <a:srgbClr val="4D9505"/>
    <a:srgbClr val="DD23AC"/>
    <a:srgbClr val="FF0000"/>
    <a:srgbClr val="008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9617" autoAdjust="0"/>
    <p:restoredTop sz="95157" autoAdjust="0"/>
  </p:normalViewPr>
  <p:slideViewPr>
    <p:cSldViewPr>
      <p:cViewPr>
        <p:scale>
          <a:sx n="100" d="100"/>
          <a:sy n="100" d="100"/>
        </p:scale>
        <p:origin x="1512" y="19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86" d="100"/>
          <a:sy n="86" d="100"/>
        </p:scale>
        <p:origin x="-1968" y="-96"/>
      </p:cViewPr>
      <p:guideLst>
        <p:guide orient="horz" pos="3127"/>
        <p:guide pos="2142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svaluyskaya\Desktop\GRAFIK2022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Svaluyskaya\Desktop\&#1075;&#1088;&#1072;&#1092;&#1080;&#1082;&#1080;2016.xls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svaluyskaya\Desktop\GRAFIK2022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5555551181102363"/>
          <c:y val="3.3270816587776489E-2"/>
          <c:w val="0.60444448818897634"/>
          <c:h val="0.93345836682444705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rgbClr val="00B050"/>
            </a:solidFill>
            <a:ln>
              <a:noFill/>
            </a:ln>
            <a:effectLst/>
          </c:spPr>
          <c:invertIfNegative val="0"/>
          <c:dLbls>
            <c:dLbl>
              <c:idx val="7"/>
              <c:layout>
                <c:manualLayout>
                  <c:x val="0"/>
                  <c:y val="-6.0492393795957321E-3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 </a:t>
                    </a:r>
                    <a:fld id="{5269E46B-73C3-4154-92DE-F4E7681E16C3}" type="VALUE">
                      <a:rPr lang="en-US" smtClean="0"/>
                      <a:pPr/>
                      <a:t>[ЗНАЧЕНИЕ]</a:t>
                    </a:fld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9CDB-46EC-A5F3-850485EFCA7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+mn-cs"/>
                  </a:defRPr>
                </a:pPr>
                <a:endParaRPr lang="ru-KG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кредитыБ!$A$24:$A$31</c:f>
              <c:strCache>
                <c:ptCount val="8"/>
                <c:pt idx="0">
                  <c:v>Транспорт и связь</c:v>
                </c:pt>
                <c:pt idx="1">
                  <c:v>Строительство</c:v>
                </c:pt>
                <c:pt idx="2">
                  <c:v>Промышленность</c:v>
                </c:pt>
                <c:pt idx="3">
                  <c:v>Прочие</c:v>
                </c:pt>
                <c:pt idx="4">
                  <c:v>Ипотека</c:v>
                </c:pt>
                <c:pt idx="5">
                  <c:v>Сельское хозяйство</c:v>
                </c:pt>
                <c:pt idx="6">
                  <c:v>Потребительские кредиты</c:v>
                </c:pt>
                <c:pt idx="7">
                  <c:v>Торговля</c:v>
                </c:pt>
              </c:strCache>
            </c:strRef>
          </c:cat>
          <c:val>
            <c:numRef>
              <c:f>кредитыБ!$B$24:$B$31</c:f>
              <c:numCache>
                <c:formatCode>General</c:formatCode>
                <c:ptCount val="8"/>
                <c:pt idx="0">
                  <c:v>3.3</c:v>
                </c:pt>
                <c:pt idx="1">
                  <c:v>4.5999999999999996</c:v>
                </c:pt>
                <c:pt idx="2">
                  <c:v>5.2</c:v>
                </c:pt>
                <c:pt idx="3">
                  <c:v>8.9</c:v>
                </c:pt>
                <c:pt idx="4">
                  <c:v>11.6</c:v>
                </c:pt>
                <c:pt idx="5">
                  <c:v>16.600000000000001</c:v>
                </c:pt>
                <c:pt idx="6">
                  <c:v>21.4</c:v>
                </c:pt>
                <c:pt idx="7">
                  <c:v>28.4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CDB-46EC-A5F3-850485EFCA7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909100448"/>
        <c:axId val="909100928"/>
      </c:barChart>
      <c:catAx>
        <c:axId val="90910044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KG"/>
          </a:p>
        </c:txPr>
        <c:crossAx val="909100928"/>
        <c:crosses val="autoZero"/>
        <c:auto val="1"/>
        <c:lblAlgn val="ctr"/>
        <c:lblOffset val="100"/>
        <c:noMultiLvlLbl val="0"/>
      </c:catAx>
      <c:valAx>
        <c:axId val="909100928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90910044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KG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31"/>
        <c:overlap val="4"/>
        <c:axId val="133283440"/>
        <c:axId val="133283832"/>
      </c:barChart>
      <c:catAx>
        <c:axId val="13328344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KG"/>
          </a:p>
        </c:txPr>
        <c:crossAx val="133283832"/>
        <c:crosses val="autoZero"/>
        <c:auto val="1"/>
        <c:lblAlgn val="ctr"/>
        <c:lblOffset val="100"/>
        <c:noMultiLvlLbl val="0"/>
      </c:catAx>
      <c:valAx>
        <c:axId val="133283832"/>
        <c:scaling>
          <c:orientation val="minMax"/>
        </c:scaling>
        <c:delete val="1"/>
        <c:axPos val="b"/>
        <c:numFmt formatCode="0.0" sourceLinked="1"/>
        <c:majorTickMark val="none"/>
        <c:minorTickMark val="none"/>
        <c:tickLblPos val="nextTo"/>
        <c:crossAx val="13328344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KG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rgbClr val="00B05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KG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кредитыБ!$A$46:$A$53</c:f>
              <c:strCache>
                <c:ptCount val="8"/>
                <c:pt idx="0">
                  <c:v>Промышленность</c:v>
                </c:pt>
                <c:pt idx="1">
                  <c:v>Ипотека</c:v>
                </c:pt>
                <c:pt idx="2">
                  <c:v>Транспорт и связь</c:v>
                </c:pt>
                <c:pt idx="3">
                  <c:v>Строительство</c:v>
                </c:pt>
                <c:pt idx="4">
                  <c:v>Прочие</c:v>
                </c:pt>
                <c:pt idx="5">
                  <c:v>Торговля</c:v>
                </c:pt>
                <c:pt idx="6">
                  <c:v>Сельское хозяйство</c:v>
                </c:pt>
                <c:pt idx="7">
                  <c:v>Потребительские кредиты</c:v>
                </c:pt>
              </c:strCache>
            </c:strRef>
          </c:cat>
          <c:val>
            <c:numRef>
              <c:f>кредитыБ!$B$46:$B$53</c:f>
              <c:numCache>
                <c:formatCode>General</c:formatCode>
                <c:ptCount val="8"/>
                <c:pt idx="0">
                  <c:v>1.6</c:v>
                </c:pt>
                <c:pt idx="1">
                  <c:v>3.4</c:v>
                </c:pt>
                <c:pt idx="2">
                  <c:v>3.9</c:v>
                </c:pt>
                <c:pt idx="3">
                  <c:v>6.4</c:v>
                </c:pt>
                <c:pt idx="4">
                  <c:v>7.2</c:v>
                </c:pt>
                <c:pt idx="5">
                  <c:v>13.2</c:v>
                </c:pt>
                <c:pt idx="6">
                  <c:v>19.8</c:v>
                </c:pt>
                <c:pt idx="7">
                  <c:v>44.5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8D0-4252-8CDA-41EB7D2F857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909100448"/>
        <c:axId val="909100928"/>
      </c:barChart>
      <c:catAx>
        <c:axId val="90910044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KG"/>
          </a:p>
        </c:txPr>
        <c:crossAx val="909100928"/>
        <c:crosses val="autoZero"/>
        <c:auto val="1"/>
        <c:lblAlgn val="ctr"/>
        <c:lblOffset val="100"/>
        <c:noMultiLvlLbl val="0"/>
      </c:catAx>
      <c:valAx>
        <c:axId val="909100928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90910044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KG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247" cy="495134"/>
          </a:xfrm>
          <a:prstGeom prst="rect">
            <a:avLst/>
          </a:prstGeom>
        </p:spPr>
        <p:txBody>
          <a:bodyPr vert="horz" lIns="91536" tIns="45769" rIns="91536" bIns="45769" rtlCol="0"/>
          <a:lstStyle>
            <a:lvl1pPr algn="l"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49826" y="0"/>
            <a:ext cx="2946246" cy="495134"/>
          </a:xfrm>
          <a:prstGeom prst="rect">
            <a:avLst/>
          </a:prstGeom>
        </p:spPr>
        <p:txBody>
          <a:bodyPr vert="horz" lIns="91536" tIns="45769" rIns="91536" bIns="45769" rtlCol="0"/>
          <a:lstStyle>
            <a:lvl1pPr algn="r"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08BAE4D1-B24E-407F-A436-C036A7E2E030}" type="datetimeFigureOut">
              <a:rPr lang="ru-RU"/>
              <a:pPr>
                <a:defRPr/>
              </a:pPr>
              <a:t>10.05.2024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29907"/>
            <a:ext cx="2946247" cy="495134"/>
          </a:xfrm>
          <a:prstGeom prst="rect">
            <a:avLst/>
          </a:prstGeom>
        </p:spPr>
        <p:txBody>
          <a:bodyPr vert="horz" lIns="91536" tIns="45769" rIns="91536" bIns="45769" rtlCol="0" anchor="b"/>
          <a:lstStyle>
            <a:lvl1pPr algn="l"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49826" y="9429907"/>
            <a:ext cx="2946246" cy="495134"/>
          </a:xfrm>
          <a:prstGeom prst="rect">
            <a:avLst/>
          </a:prstGeom>
        </p:spPr>
        <p:txBody>
          <a:bodyPr vert="horz" wrap="square" lIns="91536" tIns="45769" rIns="91536" bIns="45769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62466E51-D5E8-46F3-9CF8-A4E89344EAB8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3163341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247" cy="4951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536" tIns="45769" rIns="91536" bIns="45769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49826" y="0"/>
            <a:ext cx="2946246" cy="4951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536" tIns="45769" rIns="91536" bIns="45769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19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9163" y="746125"/>
            <a:ext cx="4960937" cy="37211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0890" y="4714953"/>
            <a:ext cx="5435896" cy="44657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536" tIns="45769" rIns="91536" bIns="4576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/>
              <a:t>Click to edit Master text styles</a:t>
            </a:r>
          </a:p>
          <a:p>
            <a:pPr lvl="1"/>
            <a:r>
              <a:rPr lang="ru-RU" noProof="0"/>
              <a:t>Second level</a:t>
            </a:r>
          </a:p>
          <a:p>
            <a:pPr lvl="2"/>
            <a:r>
              <a:rPr lang="ru-RU" noProof="0"/>
              <a:t>Third level</a:t>
            </a:r>
          </a:p>
          <a:p>
            <a:pPr lvl="3"/>
            <a:r>
              <a:rPr lang="ru-RU" noProof="0"/>
              <a:t>Fourth level</a:t>
            </a:r>
          </a:p>
          <a:p>
            <a:pPr lvl="4"/>
            <a:r>
              <a:rPr lang="ru-RU" noProof="0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9907"/>
            <a:ext cx="2946247" cy="4951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536" tIns="45769" rIns="91536" bIns="45769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9826" y="9429907"/>
            <a:ext cx="2946246" cy="4951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536" tIns="45769" rIns="91536" bIns="45769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b="0" smtClean="0"/>
            </a:lvl1pPr>
          </a:lstStyle>
          <a:p>
            <a:pPr>
              <a:defRPr/>
            </a:pPr>
            <a:fld id="{D8B9F9B1-CB0C-495E-874D-F64E758C2571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55682593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8B9F9B1-CB0C-495E-874D-F64E758C2571}" type="slidenum">
              <a:rPr lang="ru-RU" altLang="ru-RU" smtClean="0"/>
              <a:pPr>
                <a:defRPr/>
              </a:pPr>
              <a:t>1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4173136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8B9F9B1-CB0C-495E-874D-F64E758C2571}" type="slidenum">
              <a:rPr lang="ru-RU" altLang="ru-RU" smtClean="0"/>
              <a:pPr>
                <a:defRPr/>
              </a:pPr>
              <a:t>4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51446269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8B9F9B1-CB0C-495E-874D-F64E758C2571}" type="slidenum">
              <a:rPr lang="ru-RU" altLang="ru-RU" smtClean="0"/>
              <a:pPr>
                <a:defRPr/>
              </a:pPr>
              <a:t>5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80944692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8B9F9B1-CB0C-495E-874D-F64E758C2571}" type="slidenum">
              <a:rPr lang="ru-RU" altLang="ru-RU" smtClean="0"/>
              <a:pPr>
                <a:defRPr/>
              </a:pPr>
              <a:t>6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40634145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8B9F9B1-CB0C-495E-874D-F64E758C2571}" type="slidenum">
              <a:rPr lang="ru-RU" altLang="ru-RU" smtClean="0"/>
              <a:pPr>
                <a:defRPr/>
              </a:pPr>
              <a:t>7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93235772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8B9F9B1-CB0C-495E-874D-F64E758C2571}" type="slidenum">
              <a:rPr lang="ru-RU" altLang="ru-RU" smtClean="0"/>
              <a:pPr>
                <a:defRPr/>
              </a:pPr>
              <a:t>8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38556488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8B9F9B1-CB0C-495E-874D-F64E758C2571}" type="slidenum">
              <a:rPr lang="ru-RU" altLang="ru-RU" smtClean="0"/>
              <a:pPr>
                <a:defRPr/>
              </a:pPr>
              <a:t>9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3661534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0244FF9-7106-4B0C-957D-9CF39ABA9901}" type="datetimeFigureOut">
              <a:rPr lang="ru-RU" altLang="ru-RU" smtClean="0"/>
              <a:pPr>
                <a:defRPr/>
              </a:pPr>
              <a:t>10.05.2024</a:t>
            </a:fld>
            <a:endParaRPr lang="ru-RU" alt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AD63124-6979-4E5D-8F9B-7B33620166C0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671883416"/>
      </p:ext>
    </p:extLst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663E7E7-E71D-4FC9-B419-577C760DB4C7}" type="datetimeFigureOut">
              <a:rPr lang="ru-RU" altLang="ru-RU" smtClean="0"/>
              <a:pPr>
                <a:defRPr/>
              </a:pPr>
              <a:t>10.05.2024</a:t>
            </a:fld>
            <a:endParaRPr lang="ru-RU" alt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82DA04E-F3B3-4F61-896D-6585468D29AE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700913241"/>
      </p:ext>
    </p:extLst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65A1798-480A-47BE-B489-1F51BE577D69}" type="datetimeFigureOut">
              <a:rPr lang="ru-RU" altLang="ru-RU" smtClean="0"/>
              <a:pPr>
                <a:defRPr/>
              </a:pPr>
              <a:t>10.05.2024</a:t>
            </a:fld>
            <a:endParaRPr lang="ru-RU" alt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52C8ABD-CC13-4E35-9A36-515D96ED1496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207704533"/>
      </p:ext>
    </p:extLst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6A0601B-F43C-43D2-BD19-DBEFE29B39CF}" type="datetimeFigureOut">
              <a:rPr lang="ru-RU" altLang="ru-RU" smtClean="0"/>
              <a:pPr>
                <a:defRPr/>
              </a:pPr>
              <a:t>10.05.2024</a:t>
            </a:fld>
            <a:endParaRPr lang="ru-RU" alt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ABE41EF-14D7-41F5-AD8F-2EF52CEA0992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951254295"/>
      </p:ext>
    </p:extLst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23C634E-D59B-4384-941F-3FF551528039}" type="datetimeFigureOut">
              <a:rPr lang="ru-RU" altLang="ru-RU" smtClean="0"/>
              <a:pPr>
                <a:defRPr/>
              </a:pPr>
              <a:t>10.05.2024</a:t>
            </a:fld>
            <a:endParaRPr lang="ru-RU" alt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93AF802-0749-4D32-999A-D84A45788B76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578854406"/>
      </p:ext>
    </p:extLst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A47F4FB-553C-4245-8076-D3D4CAE4A598}" type="datetimeFigureOut">
              <a:rPr lang="ru-RU" altLang="ru-RU" smtClean="0"/>
              <a:pPr>
                <a:defRPr/>
              </a:pPr>
              <a:t>10.05.2024</a:t>
            </a:fld>
            <a:endParaRPr lang="ru-RU" alt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D5686FA-6EF4-482A-BE88-91ABCD888041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642609247"/>
      </p:ext>
    </p:extLst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4D3F310-C185-46AD-8D92-0D51B9537B12}" type="datetimeFigureOut">
              <a:rPr lang="ru-RU" altLang="ru-RU" smtClean="0"/>
              <a:pPr>
                <a:defRPr/>
              </a:pPr>
              <a:t>10.05.2024</a:t>
            </a:fld>
            <a:endParaRPr lang="ru-RU" alt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E13DC8-8536-4C2C-BBDE-C9AA499ACD1E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099819939"/>
      </p:ext>
    </p:extLst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154C7BC-F127-4F17-9E5E-B26BFA72BE34}" type="datetimeFigureOut">
              <a:rPr lang="ru-RU" altLang="ru-RU" smtClean="0"/>
              <a:pPr>
                <a:defRPr/>
              </a:pPr>
              <a:t>10.05.2024</a:t>
            </a:fld>
            <a:endParaRPr lang="ru-RU" alt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E0A0AEA-516A-4B8A-8A5D-8C7F52CDA3F9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630500216"/>
      </p:ext>
    </p:extLst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846D43C-87BE-4BBB-AB1C-6F4AECB3A88D}" type="datetimeFigureOut">
              <a:rPr lang="ru-RU" altLang="ru-RU" smtClean="0"/>
              <a:pPr>
                <a:defRPr/>
              </a:pPr>
              <a:t>10.05.2024</a:t>
            </a:fld>
            <a:endParaRPr lang="ru-RU" alt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F8BB1C4-766B-4E43-83BE-411E31FCB322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09145932"/>
      </p:ext>
    </p:extLst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5C7887A-8EF7-4099-9103-E2BFC85AFD80}" type="datetimeFigureOut">
              <a:rPr lang="ru-RU" altLang="ru-RU" smtClean="0"/>
              <a:pPr>
                <a:defRPr/>
              </a:pPr>
              <a:t>10.05.2024</a:t>
            </a:fld>
            <a:endParaRPr lang="ru-RU" alt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43CDEC4-E253-4DA2-83A8-D7AAA9F6EBD1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049829807"/>
      </p:ext>
    </p:extLst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C908578-FBA1-497E-BD26-5BDFCE16571A}" type="datetimeFigureOut">
              <a:rPr lang="ru-RU" altLang="ru-RU" smtClean="0"/>
              <a:pPr>
                <a:defRPr/>
              </a:pPr>
              <a:t>10.05.2024</a:t>
            </a:fld>
            <a:endParaRPr lang="ru-RU" alt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B8B1D4E-509E-4C3E-A541-B1C44F115D00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71017819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0A0C6186-7611-480F-A0F4-24999665FAF4}" type="datetimeFigureOut">
              <a:rPr lang="ru-RU" altLang="ru-RU" smtClean="0"/>
              <a:pPr>
                <a:defRPr/>
              </a:pPr>
              <a:t>10.05.2024</a:t>
            </a:fld>
            <a:endParaRPr lang="ru-RU" alt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0B642577-4283-4A5C-9527-7E3B029A7749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3611273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5" r:id="rId1"/>
    <p:sldLayoutId id="2147483876" r:id="rId2"/>
    <p:sldLayoutId id="2147483877" r:id="rId3"/>
    <p:sldLayoutId id="2147483878" r:id="rId4"/>
    <p:sldLayoutId id="2147483879" r:id="rId5"/>
    <p:sldLayoutId id="2147483880" r:id="rId6"/>
    <p:sldLayoutId id="2147483881" r:id="rId7"/>
    <p:sldLayoutId id="2147483882" r:id="rId8"/>
    <p:sldLayoutId id="2147483883" r:id="rId9"/>
    <p:sldLayoutId id="2147483884" r:id="rId10"/>
    <p:sldLayoutId id="2147483885" r:id="rId11"/>
  </p:sldLayoutIdLst>
  <p:transition>
    <p:fade/>
  </p:transition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1.xml"/><Relationship Id="rId4" Type="http://schemas.openxmlformats.org/officeDocument/2006/relationships/image" Target="../media/image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3.xml"/><Relationship Id="rId5" Type="http://schemas.openxmlformats.org/officeDocument/2006/relationships/image" Target="../media/image1.jpeg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7" name="WordArt 16"/>
          <p:cNvSpPr>
            <a:spLocks noChangeArrowheads="1" noChangeShapeType="1" noTextEdit="1"/>
          </p:cNvSpPr>
          <p:nvPr/>
        </p:nvSpPr>
        <p:spPr bwMode="auto">
          <a:xfrm>
            <a:off x="3200400" y="5486400"/>
            <a:ext cx="2590799" cy="10668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endParaRPr lang="ru-RU" sz="2000" i="1" kern="10" dirty="0">
              <a:ln w="9525">
                <a:solidFill>
                  <a:schemeClr val="bg1"/>
                </a:solidFill>
                <a:round/>
                <a:headEnd/>
                <a:tailEnd/>
              </a:ln>
              <a:solidFill>
                <a:srgbClr val="333333"/>
              </a:solidFill>
              <a:latin typeface="Arial Black" panose="020B0A0402010202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514601" y="5562600"/>
            <a:ext cx="4267200" cy="914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мая 202</a:t>
            </a:r>
            <a:r>
              <a:rPr lang="en-US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года</a:t>
            </a:r>
          </a:p>
          <a:p>
            <a:pPr algn="ctr"/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Отдел статистики финансов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609600" y="1752600"/>
            <a:ext cx="8077200" cy="3200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Показатели деятельности </a:t>
            </a:r>
          </a:p>
          <a:p>
            <a:pPr algn="ctr"/>
            <a:r>
              <a:rPr lang="ru-RU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коммерческих банков и </a:t>
            </a:r>
          </a:p>
          <a:p>
            <a:pPr algn="ctr"/>
            <a:r>
              <a:rPr lang="ru-RU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небанковских финансово-кредитных организаций (НФКО) </a:t>
            </a:r>
          </a:p>
          <a:p>
            <a:pPr algn="ctr"/>
            <a:r>
              <a:rPr lang="ru-RU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2023 году</a:t>
            </a:r>
            <a:endParaRPr lang="ru-RU" sz="3200" b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Picture 2" descr="logo NSC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11841" y="312177"/>
            <a:ext cx="647700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ctangle 3"/>
          <p:cNvSpPr>
            <a:spLocks noChangeArrowheads="1"/>
          </p:cNvSpPr>
          <p:nvPr/>
        </p:nvSpPr>
        <p:spPr bwMode="auto">
          <a:xfrm>
            <a:off x="1254124" y="312177"/>
            <a:ext cx="7127876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342900" indent="-342900">
              <a:spcBef>
                <a:spcPct val="20000"/>
              </a:spcBef>
            </a:pPr>
            <a:r>
              <a:rPr lang="ru-RU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Национальный статистический комитет Кыргызской Республики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838200"/>
          </a:xfrm>
        </p:spPr>
        <p:txBody>
          <a:bodyPr>
            <a:normAutofit/>
          </a:bodyPr>
          <a:lstStyle/>
          <a:p>
            <a:r>
              <a:rPr lang="ru-RU" alt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Коммерческие банки</a:t>
            </a:r>
          </a:p>
        </p:txBody>
      </p:sp>
      <p:sp>
        <p:nvSpPr>
          <p:cNvPr id="131075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295400"/>
            <a:ext cx="8229600" cy="4766907"/>
          </a:xfrm>
        </p:spPr>
        <p:txBody>
          <a:bodyPr rtlCol="0">
            <a:normAutofit/>
          </a:bodyPr>
          <a:lstStyle/>
          <a:p>
            <a:pPr>
              <a:defRPr/>
            </a:pPr>
            <a:r>
              <a:rPr lang="ru-RU" alt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2023 году в республике осуществляли деятельность </a:t>
            </a:r>
            <a:r>
              <a:rPr lang="ru-RU" altLang="ru-RU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23 </a:t>
            </a:r>
            <a:r>
              <a:rPr lang="ru-RU" alt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коммерческих банка, </a:t>
            </a:r>
            <a:r>
              <a:rPr lang="ru-RU" altLang="ru-RU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 </a:t>
            </a:r>
            <a:r>
              <a:rPr lang="ru-RU" alt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 которых, с участием иностранного капитала. </a:t>
            </a:r>
          </a:p>
          <a:p>
            <a:pPr>
              <a:defRPr/>
            </a:pP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процессе ликвидации находилось 3</a:t>
            </a:r>
            <a:r>
              <a:rPr lang="ru-RU" alt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банка, еще у одного банка отозвана лицензия на осуществление деятельности.</a:t>
            </a:r>
          </a:p>
          <a:p>
            <a:pPr>
              <a:defRPr/>
            </a:pPr>
            <a:r>
              <a:rPr lang="ru-RU" alt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Сеть банковских учреждений представлена </a:t>
            </a:r>
            <a:r>
              <a:rPr lang="ru-RU" altLang="ru-RU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321</a:t>
            </a:r>
            <a:r>
              <a:rPr lang="ru-RU" alt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филиалом во всех регионах республики. </a:t>
            </a:r>
          </a:p>
          <a:p>
            <a:pPr>
              <a:defRPr/>
            </a:pPr>
            <a:r>
              <a:rPr lang="ru-RU" alt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Численность занятых в коммерческих банках составила </a:t>
            </a:r>
            <a:r>
              <a:rPr lang="ru-RU" alt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20,4</a:t>
            </a:r>
            <a:r>
              <a:rPr lang="ru-RU" altLang="ru-RU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тыс. </a:t>
            </a:r>
            <a:r>
              <a:rPr lang="ru-RU" alt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человек. </a:t>
            </a:r>
          </a:p>
          <a:p>
            <a:pPr>
              <a:defRPr/>
            </a:pPr>
            <a:r>
              <a:rPr lang="ru-RU" alt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Количество счетов клиентов достигло </a:t>
            </a:r>
            <a:r>
              <a:rPr lang="ru-RU" alt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11,4</a:t>
            </a:r>
            <a:r>
              <a:rPr lang="ru-RU" altLang="ru-RU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млн.</a:t>
            </a:r>
            <a:r>
              <a:rPr lang="ru-RU" alt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при этом 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96,5% от их общего числа пришлось на счета физических лиц (около 11 млн.).</a:t>
            </a:r>
            <a:endParaRPr lang="ru-RU" alt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Rectangle 45"/>
          <p:cNvSpPr>
            <a:spLocks noChangeArrowheads="1"/>
          </p:cNvSpPr>
          <p:nvPr/>
        </p:nvSpPr>
        <p:spPr bwMode="auto">
          <a:xfrm>
            <a:off x="8461173" y="6456795"/>
            <a:ext cx="5334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>
            <a:lvl1pPr>
              <a:spcBef>
                <a:spcPct val="20000"/>
              </a:spcBef>
              <a:buBlip>
                <a:blip r:embed="rId2"/>
              </a:buBlip>
              <a:defRPr sz="3200"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200" b="0" dirty="0">
                <a:latin typeface="Times New Roman" panose="02020603050405020304" pitchFamily="18" charset="0"/>
              </a:rPr>
              <a:t>2</a:t>
            </a:r>
          </a:p>
        </p:txBody>
      </p:sp>
      <p:pic>
        <p:nvPicPr>
          <p:cNvPr id="7" name="Picture 2" descr="logo NSC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64241" y="5845144"/>
            <a:ext cx="647700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ctangle 3"/>
          <p:cNvSpPr>
            <a:spLocks noChangeArrowheads="1"/>
          </p:cNvSpPr>
          <p:nvPr/>
        </p:nvSpPr>
        <p:spPr bwMode="auto">
          <a:xfrm>
            <a:off x="1406524" y="5845144"/>
            <a:ext cx="6331757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342900" indent="-342900">
              <a:spcBef>
                <a:spcPct val="20000"/>
              </a:spcBef>
            </a:pPr>
            <a:r>
              <a:rPr lang="ru-RU" sz="1600" b="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Национальный статистический комитет Кыргызской Республики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722413" y="448099"/>
            <a:ext cx="7699173" cy="914400"/>
          </a:xfrm>
        </p:spPr>
        <p:txBody>
          <a:bodyPr>
            <a:noAutofit/>
          </a:bodyPr>
          <a:lstStyle/>
          <a:p>
            <a:r>
              <a:rPr lang="ru-RU" alt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Финансовые показатели деятельности коммерческих банков 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idx="1"/>
          </p:nvPr>
        </p:nvSpPr>
        <p:spPr>
          <a:xfrm>
            <a:off x="564241" y="1492644"/>
            <a:ext cx="8274959" cy="4222355"/>
          </a:xfrm>
        </p:spPr>
        <p:txBody>
          <a:bodyPr>
            <a:normAutofit/>
          </a:bodyPr>
          <a:lstStyle/>
          <a:p>
            <a:r>
              <a:rPr lang="ru-RU" alt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Доходы банков в 2023 году составили  </a:t>
            </a:r>
            <a:r>
              <a:rPr lang="ru-RU" altLang="ru-RU" sz="2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86 </a:t>
            </a:r>
            <a:r>
              <a:rPr lang="ru-RU" altLang="ru-RU" sz="23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млрд. сомов, </a:t>
            </a:r>
            <a:r>
              <a:rPr lang="ru-RU" altLang="ru-RU" sz="23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увеличившись </a:t>
            </a:r>
            <a:r>
              <a:rPr lang="ru-RU" alt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сравнению с 2022 годом на 14,3%. </a:t>
            </a:r>
          </a:p>
          <a:p>
            <a:pPr marL="0" indent="0">
              <a:buNone/>
            </a:pPr>
            <a:endParaRPr lang="ru-RU" altLang="ru-RU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/>
            <a:r>
              <a:rPr lang="ru-RU" alt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3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итогам 2023 г</a:t>
            </a:r>
            <a:r>
              <a:rPr lang="ru-RU" alt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ода</a:t>
            </a:r>
            <a:r>
              <a:rPr lang="ru-RU" altLang="ru-RU" sz="23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банками получена </a:t>
            </a:r>
            <a:r>
              <a:rPr lang="ru-RU" alt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сальдированная прибыль на сумму </a:t>
            </a:r>
            <a:r>
              <a:rPr lang="ru-RU" altLang="ru-RU" sz="2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26,3 млрд. сомов</a:t>
            </a:r>
            <a:r>
              <a:rPr lang="ru-RU" alt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что на 7,2%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превысило уровень 2022 года.</a:t>
            </a:r>
          </a:p>
          <a:p>
            <a:endParaRPr lang="ru-RU" altLang="ru-RU" sz="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alt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3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22 банка получили прибыль, 1</a:t>
            </a:r>
            <a:r>
              <a:rPr lang="en-US" altLang="ru-RU" sz="23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3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банк завершил год с убытками.</a:t>
            </a:r>
          </a:p>
          <a:p>
            <a:endParaRPr lang="ru-RU" altLang="ru-RU" sz="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Лидирующие позиции по объему прибыли в 202</a:t>
            </a:r>
            <a:r>
              <a:rPr lang="ky-KG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году занимали ОАО «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Айыл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Банк»</a:t>
            </a:r>
            <a:r>
              <a:rPr lang="ky-KG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ОАО «Коммерческий банк КЫРГЫЗСТАН»</a:t>
            </a:r>
            <a:endParaRPr lang="ru-RU" altLang="ru-RU" sz="2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Rectangle 45"/>
          <p:cNvSpPr>
            <a:spLocks noChangeArrowheads="1"/>
          </p:cNvSpPr>
          <p:nvPr/>
        </p:nvSpPr>
        <p:spPr bwMode="auto">
          <a:xfrm>
            <a:off x="8461173" y="6456795"/>
            <a:ext cx="5334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>
            <a:lvl1pPr>
              <a:spcBef>
                <a:spcPct val="20000"/>
              </a:spcBef>
              <a:buBlip>
                <a:blip r:embed="rId2"/>
              </a:buBlip>
              <a:defRPr sz="3200"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200" b="0" dirty="0">
                <a:latin typeface="Times New Roman" panose="02020603050405020304" pitchFamily="18" charset="0"/>
              </a:rPr>
              <a:t>3</a:t>
            </a:r>
          </a:p>
        </p:txBody>
      </p:sp>
      <p:pic>
        <p:nvPicPr>
          <p:cNvPr id="8" name="Picture 2" descr="logo NSC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64241" y="5845144"/>
            <a:ext cx="647700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ctangle 3"/>
          <p:cNvSpPr>
            <a:spLocks noChangeArrowheads="1"/>
          </p:cNvSpPr>
          <p:nvPr/>
        </p:nvSpPr>
        <p:spPr bwMode="auto">
          <a:xfrm>
            <a:off x="1406524" y="5845144"/>
            <a:ext cx="6331757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342900" indent="-342900">
              <a:spcBef>
                <a:spcPct val="20000"/>
              </a:spcBef>
            </a:pPr>
            <a:r>
              <a:rPr lang="ru-RU" sz="1600" b="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Национальный статистический комитет Кыргызской Республики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71882"/>
            <a:ext cx="7848600" cy="533399"/>
          </a:xfrm>
        </p:spPr>
        <p:txBody>
          <a:bodyPr>
            <a:normAutofit fontScale="90000"/>
          </a:bodyPr>
          <a:lstStyle/>
          <a:p>
            <a:pPr>
              <a:lnSpc>
                <a:spcPct val="100000"/>
              </a:lnSpc>
              <a:spcBef>
                <a:spcPts val="1800"/>
              </a:spcBef>
              <a:spcAft>
                <a:spcPts val="600"/>
              </a:spcAft>
            </a:pP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Депозиты населения и кредиты банков</a:t>
            </a:r>
            <a:r>
              <a:rPr lang="ru-RU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Rectangle 45"/>
          <p:cNvSpPr>
            <a:spLocks noChangeArrowheads="1"/>
          </p:cNvSpPr>
          <p:nvPr/>
        </p:nvSpPr>
        <p:spPr bwMode="auto">
          <a:xfrm>
            <a:off x="8461173" y="6456795"/>
            <a:ext cx="5334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>
            <a:lvl1pPr>
              <a:spcBef>
                <a:spcPct val="20000"/>
              </a:spcBef>
              <a:buBlip>
                <a:blip r:embed="rId3"/>
              </a:buBlip>
              <a:defRPr sz="3200"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200" b="0" dirty="0">
                <a:latin typeface="Times New Roman" panose="02020603050405020304" pitchFamily="18" charset="0"/>
              </a:rPr>
              <a:t>4</a:t>
            </a:r>
          </a:p>
        </p:txBody>
      </p:sp>
      <p:sp>
        <p:nvSpPr>
          <p:cNvPr id="10" name="Rectangle 2"/>
          <p:cNvSpPr txBox="1">
            <a:spLocks noChangeArrowheads="1"/>
          </p:cNvSpPr>
          <p:nvPr/>
        </p:nvSpPr>
        <p:spPr bwMode="auto">
          <a:xfrm>
            <a:off x="685800" y="1066800"/>
            <a:ext cx="8153400" cy="205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defTabSz="457200" rtl="0" fontAlgn="base">
              <a:spcBef>
                <a:spcPct val="0"/>
              </a:spcBef>
              <a:spcAft>
                <a:spcPct val="0"/>
              </a:spcAft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algn="l" defTabSz="457200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Trebuchet MS" panose="020B0603020202020204" pitchFamily="34" charset="0"/>
              </a:defRPr>
            </a:lvl2pPr>
            <a:lvl3pPr algn="l" defTabSz="457200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Trebuchet MS" panose="020B0603020202020204" pitchFamily="34" charset="0"/>
              </a:defRPr>
            </a:lvl3pPr>
            <a:lvl4pPr algn="l" defTabSz="457200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Trebuchet MS" panose="020B0603020202020204" pitchFamily="34" charset="0"/>
              </a:defRPr>
            </a:lvl4pPr>
            <a:lvl5pPr algn="l" defTabSz="457200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Trebuchet MS" panose="020B0603020202020204" pitchFamily="34" charset="0"/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342900" indent="-342900" eaLnBrk="1" hangingPunct="1">
              <a:buFont typeface="Wingdings" panose="05000000000000000000" pitchFamily="2" charset="2"/>
              <a:buChar char="§"/>
            </a:pPr>
            <a:r>
              <a:rPr lang="ru-RU" altLang="ru-RU" sz="20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2023 году к</a:t>
            </a:r>
            <a:r>
              <a:rPr lang="ru-RU" sz="20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оличество вкладов населения в банках составило 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около</a:t>
            </a:r>
            <a:r>
              <a:rPr lang="ru-RU" sz="20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y-KG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миллионов</a:t>
            </a:r>
            <a:r>
              <a:rPr lang="ru-RU" sz="20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увеличившись за</a:t>
            </a:r>
            <a:r>
              <a:rPr lang="ky-KG" sz="20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год почти на 3 млн. счетов (или на 36%), что обеспечено развитием системы мобильного банкинга.  </a:t>
            </a:r>
            <a:endParaRPr lang="ru-RU" sz="2000" b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eaLnBrk="1" hangingPunct="1"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ru-RU" altLang="ru-RU" sz="20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депозитные счета в банки за 2023 год привлечено (с учетом оттока) средств населения на сумму </a:t>
            </a:r>
            <a:r>
              <a:rPr lang="ru-RU" alt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45,7</a:t>
            </a:r>
            <a:r>
              <a:rPr lang="ru-RU" altLang="ru-RU" sz="20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млрд. сомов.  </a:t>
            </a:r>
            <a:r>
              <a:rPr lang="ru-RU" sz="20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Остаток вкладов населения на 1.01.2024 года  составил  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214,3</a:t>
            </a:r>
            <a:r>
              <a:rPr lang="ru-RU" sz="20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млрд. сомов. </a:t>
            </a:r>
            <a:endParaRPr lang="ru-RU" altLang="ru-RU" sz="2000" b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Rectangle 2"/>
          <p:cNvSpPr txBox="1">
            <a:spLocks noChangeArrowheads="1"/>
          </p:cNvSpPr>
          <p:nvPr/>
        </p:nvSpPr>
        <p:spPr bwMode="auto">
          <a:xfrm>
            <a:off x="685800" y="3124200"/>
            <a:ext cx="8153400" cy="26999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defTabSz="457200" rtl="0" fontAlgn="base">
              <a:spcBef>
                <a:spcPct val="0"/>
              </a:spcBef>
              <a:spcAft>
                <a:spcPct val="0"/>
              </a:spcAft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algn="l" defTabSz="457200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Trebuchet MS" panose="020B0603020202020204" pitchFamily="34" charset="0"/>
              </a:defRPr>
            </a:lvl2pPr>
            <a:lvl3pPr algn="l" defTabSz="457200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Trebuchet MS" panose="020B0603020202020204" pitchFamily="34" charset="0"/>
              </a:defRPr>
            </a:lvl3pPr>
            <a:lvl4pPr algn="l" defTabSz="457200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Trebuchet MS" panose="020B0603020202020204" pitchFamily="34" charset="0"/>
              </a:defRPr>
            </a:lvl4pPr>
            <a:lvl5pPr algn="l" defTabSz="457200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Trebuchet MS" panose="020B0603020202020204" pitchFamily="34" charset="0"/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342900" lvl="0" indent="-342900" eaLnBrk="1" hangingPunct="1">
              <a:buFont typeface="Wingdings" panose="05000000000000000000" pitchFamily="2" charset="2"/>
              <a:buChar char="§"/>
            </a:pPr>
            <a:r>
              <a:rPr lang="ru-RU" altLang="ru-RU" sz="20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Объем кредитов, выданный банками в 2023 году достиг почти</a:t>
            </a:r>
            <a:br>
              <a:rPr lang="ru-RU" altLang="ru-RU" sz="20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20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263 млрд. сомов. </a:t>
            </a:r>
            <a:endParaRPr lang="ru-RU" altLang="ru-RU" sz="2000" b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eaLnBrk="1" hangingPunct="1">
              <a:spcBef>
                <a:spcPts val="400"/>
              </a:spcBef>
              <a:buFont typeface="Wingdings" panose="05000000000000000000" pitchFamily="2" charset="2"/>
              <a:buChar char="§"/>
            </a:pPr>
            <a:r>
              <a:rPr lang="ru-RU" altLang="ru-RU" sz="20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Открытый кредитный портфель на конец года </a:t>
            </a:r>
            <a:r>
              <a:rPr lang="ru-RU" sz="20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составил  </a:t>
            </a:r>
            <a:br>
              <a:rPr lang="ru-RU" sz="20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258,3 млрд. сомов, </a:t>
            </a:r>
            <a:r>
              <a:rPr lang="ru-RU" sz="20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увеличившись за год на 26,5%. </a:t>
            </a:r>
          </a:p>
          <a:p>
            <a:pPr marL="342900" indent="-342900" eaLnBrk="1" hangingPunct="1">
              <a:spcBef>
                <a:spcPts val="400"/>
              </a:spcBef>
              <a:buFont typeface="Wingdings" panose="05000000000000000000" pitchFamily="2" charset="2"/>
              <a:buChar char="§"/>
            </a:pP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51%</a:t>
            </a:r>
            <a:r>
              <a:rPr lang="ru-RU" sz="20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его объема пришелся на заемщиков г. Бишкек (131,7 млрд. сомов). </a:t>
            </a:r>
            <a:endParaRPr lang="ru-RU" sz="2000" dirty="0">
              <a:solidFill>
                <a:schemeClr val="tx1"/>
              </a:solidFill>
            </a:endParaRPr>
          </a:p>
          <a:p>
            <a:pPr marL="342900" indent="-342900" eaLnBrk="1" hangingPunct="1">
              <a:spcBef>
                <a:spcPts val="400"/>
              </a:spcBef>
              <a:buFont typeface="Wingdings" panose="05000000000000000000" pitchFamily="2" charset="2"/>
              <a:buChar char="§"/>
            </a:pPr>
            <a:r>
              <a:rPr lang="ru-RU" altLang="ru-RU" sz="20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кредиты физическим лицам пришлось </a:t>
            </a:r>
            <a:r>
              <a:rPr lang="ru-RU" alt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59%</a:t>
            </a:r>
            <a:r>
              <a:rPr lang="ru-RU" altLang="ru-RU" sz="20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кредитного портфеля.</a:t>
            </a:r>
            <a:endParaRPr lang="ru-RU" sz="2000" b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/>
            <a:r>
              <a:rPr lang="ru-RU" sz="20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ru-RU" sz="20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altLang="ru-RU" sz="2000" b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Picture 2" descr="logo NSC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64241" y="5845144"/>
            <a:ext cx="647700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ctangle 3"/>
          <p:cNvSpPr>
            <a:spLocks noChangeArrowheads="1"/>
          </p:cNvSpPr>
          <p:nvPr/>
        </p:nvSpPr>
        <p:spPr bwMode="auto">
          <a:xfrm>
            <a:off x="1406524" y="5845144"/>
            <a:ext cx="6331757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342900" indent="-342900">
              <a:spcBef>
                <a:spcPct val="20000"/>
              </a:spcBef>
            </a:pPr>
            <a:r>
              <a:rPr lang="ru-RU" sz="1600" b="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Национальный статистический комитет Кыргызской Республики </a:t>
            </a:r>
          </a:p>
        </p:txBody>
      </p:sp>
    </p:spTree>
    <p:extLst>
      <p:ext uri="{BB962C8B-B14F-4D97-AF65-F5344CB8AC3E}">
        <p14:creationId xmlns:p14="http://schemas.microsoft.com/office/powerpoint/2010/main" val="33567959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8" name="Rectangle 7"/>
          <p:cNvSpPr>
            <a:spLocks noChangeArrowheads="1"/>
          </p:cNvSpPr>
          <p:nvPr/>
        </p:nvSpPr>
        <p:spPr bwMode="auto">
          <a:xfrm>
            <a:off x="0" y="15478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8" name="Rectangle 2"/>
          <p:cNvSpPr txBox="1">
            <a:spLocks noChangeArrowheads="1"/>
          </p:cNvSpPr>
          <p:nvPr/>
        </p:nvSpPr>
        <p:spPr bwMode="auto">
          <a:xfrm>
            <a:off x="838200" y="457200"/>
            <a:ext cx="76962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defTabSz="457200" rtl="0" fontAlgn="base">
              <a:spcBef>
                <a:spcPct val="0"/>
              </a:spcBef>
              <a:spcAft>
                <a:spcPct val="0"/>
              </a:spcAft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algn="l" defTabSz="457200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Trebuchet MS" panose="020B0603020202020204" pitchFamily="34" charset="0"/>
              </a:defRPr>
            </a:lvl2pPr>
            <a:lvl3pPr algn="l" defTabSz="457200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Trebuchet MS" panose="020B0603020202020204" pitchFamily="34" charset="0"/>
              </a:defRPr>
            </a:lvl3pPr>
            <a:lvl4pPr algn="l" defTabSz="457200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Trebuchet MS" panose="020B0603020202020204" pitchFamily="34" charset="0"/>
              </a:defRPr>
            </a:lvl4pPr>
            <a:lvl5pPr algn="l" defTabSz="457200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Trebuchet MS" panose="020B0603020202020204" pitchFamily="34" charset="0"/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eaLnBrk="1" hangingPunct="1"/>
            <a:r>
              <a:rPr lang="ru-RU" altLang="ru-RU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Кредиты банков по целям получения </a:t>
            </a:r>
          </a:p>
          <a:p>
            <a:pPr algn="ctr" eaLnBrk="1" hangingPunct="1"/>
            <a:r>
              <a:rPr lang="ru-RU" altLang="ru-RU" sz="16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altLang="ru-RU" sz="1600" b="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(в процентах к общему объему кредитов)</a:t>
            </a:r>
          </a:p>
        </p:txBody>
      </p:sp>
      <p:sp>
        <p:nvSpPr>
          <p:cNvPr id="12" name="Rectangle 45"/>
          <p:cNvSpPr>
            <a:spLocks noChangeArrowheads="1"/>
          </p:cNvSpPr>
          <p:nvPr/>
        </p:nvSpPr>
        <p:spPr bwMode="auto">
          <a:xfrm>
            <a:off x="8461173" y="6456795"/>
            <a:ext cx="5334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>
            <a:lvl1pPr>
              <a:spcBef>
                <a:spcPct val="20000"/>
              </a:spcBef>
              <a:buBlip>
                <a:blip r:embed="rId3"/>
              </a:buBlip>
              <a:defRPr sz="3200"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200" b="0" dirty="0">
                <a:latin typeface="Times New Roman" panose="02020603050405020304" pitchFamily="18" charset="0"/>
              </a:rPr>
              <a:t>5</a:t>
            </a:r>
          </a:p>
        </p:txBody>
      </p:sp>
      <p:pic>
        <p:nvPicPr>
          <p:cNvPr id="15" name="Picture 2" descr="logo NSC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64241" y="5845144"/>
            <a:ext cx="647700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Rectangle 3"/>
          <p:cNvSpPr>
            <a:spLocks noChangeArrowheads="1"/>
          </p:cNvSpPr>
          <p:nvPr/>
        </p:nvSpPr>
        <p:spPr bwMode="auto">
          <a:xfrm>
            <a:off x="1406524" y="5845144"/>
            <a:ext cx="6331757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342900" indent="-342900">
              <a:spcBef>
                <a:spcPct val="20000"/>
              </a:spcBef>
            </a:pPr>
            <a:r>
              <a:rPr lang="ru-RU" sz="1600" b="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Национальный статистический комитет Кыргызской Республики </a:t>
            </a:r>
          </a:p>
        </p:txBody>
      </p:sp>
      <p:graphicFrame>
        <p:nvGraphicFramePr>
          <p:cNvPr id="2" name="Диаграмма 1">
            <a:extLst>
              <a:ext uri="{FF2B5EF4-FFF2-40B4-BE49-F238E27FC236}">
                <a16:creationId xmlns:a16="http://schemas.microsoft.com/office/drawing/2014/main" id="{F14ABB4C-C277-9021-A6B8-0EA1717A5F2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5358785"/>
              </p:ext>
            </p:extLst>
          </p:nvPr>
        </p:nvGraphicFramePr>
        <p:xfrm>
          <a:off x="564241" y="1447800"/>
          <a:ext cx="7620000" cy="41988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199" y="381000"/>
            <a:ext cx="8003973" cy="1066800"/>
          </a:xfrm>
        </p:spPr>
        <p:txBody>
          <a:bodyPr>
            <a:normAutofit/>
          </a:bodyPr>
          <a:lstStyle/>
          <a:p>
            <a:r>
              <a:rPr lang="ru-RU" alt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Небанковские финансово-кредитные организации</a:t>
            </a:r>
            <a:r>
              <a:rPr lang="ru-RU" alt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(НФКО)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447800"/>
            <a:ext cx="8229600" cy="4577164"/>
          </a:xfrm>
        </p:spPr>
        <p:txBody>
          <a:bodyPr>
            <a:normAutofit fontScale="85000" lnSpcReduction="10000"/>
          </a:bodyPr>
          <a:lstStyle/>
          <a:p>
            <a:pPr>
              <a:lnSpc>
                <a:spcPct val="110000"/>
              </a:lnSpc>
            </a:pPr>
            <a:r>
              <a:rPr lang="ru-RU" altLang="ru-RU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2023 году в республике насчитывалась 621 небанковская финансово-кредитная организация, в том числе:</a:t>
            </a:r>
            <a:r>
              <a:rPr lang="ru-RU" altLang="ru-RU" sz="2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1657350" lvl="3" indent="-285750"/>
            <a:r>
              <a:rPr lang="en-US" altLang="ru-RU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altLang="ru-RU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52 микрокредитных организации </a:t>
            </a:r>
          </a:p>
          <a:p>
            <a:pPr marL="1657350" lvl="3" indent="-285750"/>
            <a:r>
              <a:rPr lang="ru-RU" altLang="ru-RU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373 ломбарда </a:t>
            </a:r>
          </a:p>
          <a:p>
            <a:pPr marL="1657350" lvl="3" indent="-285750"/>
            <a:r>
              <a:rPr lang="en-US" altLang="ru-RU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r>
              <a:rPr lang="ru-RU" altLang="ru-RU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en-US" altLang="ru-RU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кредитных союзов </a:t>
            </a:r>
          </a:p>
          <a:p>
            <a:pPr marL="1657350" lvl="3" indent="-285750"/>
            <a:r>
              <a:rPr lang="ru-RU" altLang="ru-RU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специализированная финансово-кредитная организация</a:t>
            </a:r>
          </a:p>
          <a:p>
            <a:r>
              <a:rPr lang="ru-RU" altLang="ru-RU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Численность занятых в них работников составила </a:t>
            </a:r>
            <a:r>
              <a:rPr lang="ru-RU" altLang="ru-RU" sz="2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 </a:t>
            </a:r>
            <a:r>
              <a:rPr lang="ru-RU" altLang="ru-RU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 человек.</a:t>
            </a:r>
          </a:p>
          <a:p>
            <a:pPr>
              <a:spcBef>
                <a:spcPts val="600"/>
              </a:spcBef>
            </a:pPr>
            <a:r>
              <a:rPr lang="ru-RU" altLang="ru-RU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территории республики </a:t>
            </a:r>
            <a:r>
              <a:rPr lang="ru-RU" alt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осуществляли деятельность </a:t>
            </a:r>
            <a:r>
              <a:rPr lang="ru-RU" altLang="ru-RU" sz="2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407 </a:t>
            </a:r>
            <a:r>
              <a:rPr lang="ru-RU" altLang="ru-RU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их филиалов</a:t>
            </a:r>
            <a:r>
              <a:rPr lang="ru-RU" altLang="ru-RU" sz="2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 </a:t>
            </a:r>
          </a:p>
          <a:p>
            <a:pPr>
              <a:spcBef>
                <a:spcPts val="600"/>
              </a:spcBef>
            </a:pPr>
            <a:r>
              <a:rPr lang="ru-RU" altLang="ru-RU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Количество клиентов (юридических и физических лиц)  достигло  почти </a:t>
            </a:r>
            <a:r>
              <a:rPr lang="ru-RU" altLang="ru-RU" sz="2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763 </a:t>
            </a:r>
            <a:r>
              <a:rPr lang="ru-RU" altLang="ru-RU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тысяч</a:t>
            </a:r>
            <a:r>
              <a:rPr lang="ru-RU" alt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lnSpc>
                <a:spcPct val="110000"/>
              </a:lnSpc>
              <a:spcBef>
                <a:spcPts val="600"/>
              </a:spcBef>
            </a:pPr>
            <a:r>
              <a:rPr lang="ru-RU" alt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Доходы в 20</a:t>
            </a:r>
            <a:r>
              <a:rPr lang="en-US" alt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alt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 году составили </a:t>
            </a:r>
            <a:r>
              <a:rPr lang="ru-RU" alt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13,6 млрд. сомов, </a:t>
            </a:r>
            <a:r>
              <a:rPr lang="ru-RU" alt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увеличившись </a:t>
            </a:r>
            <a:br>
              <a:rPr lang="ru-RU" alt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сравнению с 2022 годом на 29</a:t>
            </a:r>
            <a:r>
              <a:rPr lang="en-US" alt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%</a:t>
            </a:r>
            <a:r>
              <a:rPr lang="ru-RU" alt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>
              <a:lnSpc>
                <a:spcPct val="110000"/>
              </a:lnSpc>
              <a:spcBef>
                <a:spcPts val="600"/>
              </a:spcBef>
            </a:pPr>
            <a:r>
              <a:rPr lang="ru-RU" alt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итогам 2023 года получено </a:t>
            </a:r>
            <a:r>
              <a:rPr lang="ru-RU" alt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4,6 млрд. сомов </a:t>
            </a:r>
            <a:r>
              <a:rPr lang="ru-RU" alt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прибыли, что </a:t>
            </a:r>
            <a:br>
              <a:rPr lang="ru-RU" alt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21,7% больше объема предыдущего года. </a:t>
            </a:r>
          </a:p>
          <a:p>
            <a:pPr>
              <a:lnSpc>
                <a:spcPct val="110000"/>
              </a:lnSpc>
              <a:spcBef>
                <a:spcPts val="600"/>
              </a:spcBef>
            </a:pPr>
            <a:r>
              <a:rPr lang="ru-RU" alt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88% общего объема прибыли получено микрокредитными организациями.</a:t>
            </a:r>
          </a:p>
        </p:txBody>
      </p:sp>
      <p:sp>
        <p:nvSpPr>
          <p:cNvPr id="6" name="Rectangle 45"/>
          <p:cNvSpPr>
            <a:spLocks noChangeArrowheads="1"/>
          </p:cNvSpPr>
          <p:nvPr/>
        </p:nvSpPr>
        <p:spPr bwMode="auto">
          <a:xfrm>
            <a:off x="8461173" y="6456795"/>
            <a:ext cx="5334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>
            <a:lvl1pPr>
              <a:spcBef>
                <a:spcPct val="20000"/>
              </a:spcBef>
              <a:buBlip>
                <a:blip r:embed="rId3"/>
              </a:buBlip>
              <a:defRPr sz="3200"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200" b="0" dirty="0">
                <a:latin typeface="Times New Roman" panose="02020603050405020304" pitchFamily="18" charset="0"/>
              </a:rPr>
              <a:t>6</a:t>
            </a:r>
          </a:p>
        </p:txBody>
      </p:sp>
      <p:pic>
        <p:nvPicPr>
          <p:cNvPr id="7" name="Picture 2" descr="logo NSC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08012" y="6024964"/>
            <a:ext cx="647700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ctangle 3"/>
          <p:cNvSpPr>
            <a:spLocks noChangeArrowheads="1"/>
          </p:cNvSpPr>
          <p:nvPr/>
        </p:nvSpPr>
        <p:spPr bwMode="auto">
          <a:xfrm>
            <a:off x="1406121" y="5996389"/>
            <a:ext cx="6331757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342900" indent="-342900">
              <a:spcBef>
                <a:spcPct val="20000"/>
              </a:spcBef>
            </a:pPr>
            <a:r>
              <a:rPr lang="ru-RU" sz="1600" b="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Национальный статистический комитет Кыргызской Республики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5"/>
          <p:cNvSpPr>
            <a:spLocks noGrp="1" noChangeArrowheads="1"/>
          </p:cNvSpPr>
          <p:nvPr>
            <p:ph type="title"/>
          </p:nvPr>
        </p:nvSpPr>
        <p:spPr>
          <a:xfrm>
            <a:off x="564241" y="280185"/>
            <a:ext cx="5848349" cy="819151"/>
          </a:xfrm>
        </p:spPr>
        <p:txBody>
          <a:bodyPr>
            <a:noAutofit/>
          </a:bodyPr>
          <a:lstStyle/>
          <a:p>
            <a:pPr>
              <a:spcBef>
                <a:spcPts val="1200"/>
              </a:spcBef>
              <a:spcAft>
                <a:spcPts val="600"/>
              </a:spcAft>
            </a:pPr>
            <a:r>
              <a:rPr lang="ru-RU" altLang="ru-RU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Кредиты НФКО</a:t>
            </a:r>
            <a:endParaRPr lang="ru-RU" altLang="ru-RU" sz="3200" dirty="0">
              <a:solidFill>
                <a:schemeClr val="accent5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573766" y="1131872"/>
            <a:ext cx="8036834" cy="464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defTabSz="457200" rtl="0" fontAlgn="base">
              <a:spcBef>
                <a:spcPct val="0"/>
              </a:spcBef>
              <a:spcAft>
                <a:spcPct val="0"/>
              </a:spcAft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algn="l" defTabSz="457200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Trebuchet MS" panose="020B0603020202020204" pitchFamily="34" charset="0"/>
              </a:defRPr>
            </a:lvl2pPr>
            <a:lvl3pPr algn="l" defTabSz="457200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Trebuchet MS" panose="020B0603020202020204" pitchFamily="34" charset="0"/>
              </a:defRPr>
            </a:lvl3pPr>
            <a:lvl4pPr algn="l" defTabSz="457200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Trebuchet MS" panose="020B0603020202020204" pitchFamily="34" charset="0"/>
              </a:defRPr>
            </a:lvl4pPr>
            <a:lvl5pPr algn="l" defTabSz="457200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Trebuchet MS" panose="020B0603020202020204" pitchFamily="34" charset="0"/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342900" indent="-342900" eaLnBrk="1" hangingPunct="1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altLang="ru-RU" sz="22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 2023 год НФКО выдано кредитов на сумму </a:t>
            </a:r>
            <a:r>
              <a:rPr lang="ru-RU" altLang="ru-RU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63 млрд. сомов</a:t>
            </a:r>
            <a:r>
              <a:rPr lang="ru-RU" altLang="ru-RU" sz="22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342900" indent="-342900" eaLnBrk="1" hangingPunct="1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altLang="ru-RU" sz="22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конец 2023 года объем кредитного портфеля составил  </a:t>
            </a:r>
            <a:br>
              <a:rPr lang="ru-RU" altLang="ru-RU" sz="22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43,7 млрд. сомов</a:t>
            </a:r>
            <a:r>
              <a:rPr lang="ru-RU" altLang="ru-RU" sz="22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342900" indent="-342900" eaLnBrk="1" hangingPunct="1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altLang="ru-RU" sz="22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Более</a:t>
            </a:r>
            <a:r>
              <a:rPr lang="ru-RU" altLang="ru-RU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97%</a:t>
            </a:r>
            <a:r>
              <a:rPr lang="ru-RU" altLang="ru-RU" sz="22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общего объема кредитов  выдано в национальной валюте. </a:t>
            </a:r>
          </a:p>
          <a:p>
            <a:pPr marL="342900" indent="-342900" eaLnBrk="1" hangingPunct="1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altLang="ru-RU" sz="22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долю кредитования физических лиц пришлось </a:t>
            </a:r>
            <a:r>
              <a:rPr lang="ru-RU" altLang="ru-RU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94,5%</a:t>
            </a:r>
            <a:r>
              <a:rPr lang="ru-RU" altLang="ru-RU" sz="22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кредитного портфеля.</a:t>
            </a:r>
          </a:p>
          <a:p>
            <a:pPr marL="342900" indent="-342900" eaLnBrk="1" hangingPunct="1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sz="22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Основная доля кредитов заимствована получателями:</a:t>
            </a:r>
          </a:p>
          <a:p>
            <a:pPr marL="1026900" indent="-342900" eaLnBrk="1" hangingPunct="1">
              <a:buFont typeface="Wingdings" panose="05000000000000000000" pitchFamily="2" charset="2"/>
              <a:buChar char="§"/>
            </a:pPr>
            <a:r>
              <a:rPr lang="ru-RU" sz="22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г. Бишкек (30%), </a:t>
            </a:r>
          </a:p>
          <a:p>
            <a:pPr marL="1026900" indent="-342900" eaLnBrk="1" hangingPunct="1">
              <a:buFont typeface="Wingdings" panose="05000000000000000000" pitchFamily="2" charset="2"/>
              <a:buChar char="§"/>
            </a:pPr>
            <a:r>
              <a:rPr lang="ru-RU" sz="22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Ошской области и г. Ош (около 19%), </a:t>
            </a:r>
          </a:p>
          <a:p>
            <a:pPr marL="1026900" indent="-342900" eaLnBrk="1" hangingPunct="1">
              <a:buFont typeface="Wingdings" panose="05000000000000000000" pitchFamily="2" charset="2"/>
              <a:buChar char="§"/>
            </a:pPr>
            <a:r>
              <a:rPr lang="ru-RU" sz="22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Чуйской области (16%),</a:t>
            </a:r>
          </a:p>
          <a:p>
            <a:pPr marL="1026900" indent="-342900" eaLnBrk="1" hangingPunct="1">
              <a:buFont typeface="Wingdings" panose="05000000000000000000" pitchFamily="2" charset="2"/>
              <a:buChar char="§"/>
            </a:pPr>
            <a:r>
              <a:rPr lang="ru-RU" sz="22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Джалал-Абадской области (12,6%).</a:t>
            </a:r>
          </a:p>
          <a:p>
            <a:pPr marL="342900" indent="-342900" eaLnBrk="1" hangingPunct="1">
              <a:buFont typeface="Arial" panose="020B0604020202020204" pitchFamily="34" charset="0"/>
              <a:buChar char="•"/>
            </a:pPr>
            <a:endParaRPr lang="ru-RU" altLang="ru-RU" sz="2000" b="0" i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Rectangle 45"/>
          <p:cNvSpPr>
            <a:spLocks noChangeArrowheads="1"/>
          </p:cNvSpPr>
          <p:nvPr/>
        </p:nvSpPr>
        <p:spPr bwMode="auto">
          <a:xfrm>
            <a:off x="8461173" y="6456795"/>
            <a:ext cx="5334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>
            <a:lvl1pPr>
              <a:spcBef>
                <a:spcPct val="20000"/>
              </a:spcBef>
              <a:buBlip>
                <a:blip r:embed="rId3"/>
              </a:buBlip>
              <a:defRPr sz="3200"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200" b="0" dirty="0">
                <a:latin typeface="Times New Roman" panose="02020603050405020304" pitchFamily="18" charset="0"/>
              </a:rPr>
              <a:t>7</a:t>
            </a:r>
          </a:p>
        </p:txBody>
      </p:sp>
      <p:pic>
        <p:nvPicPr>
          <p:cNvPr id="12" name="Picture 2" descr="logo NSC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64241" y="5845144"/>
            <a:ext cx="647700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Rectangle 3"/>
          <p:cNvSpPr>
            <a:spLocks noChangeArrowheads="1"/>
          </p:cNvSpPr>
          <p:nvPr/>
        </p:nvSpPr>
        <p:spPr bwMode="auto">
          <a:xfrm>
            <a:off x="1406524" y="5845144"/>
            <a:ext cx="6331757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342900" indent="-342900">
              <a:spcBef>
                <a:spcPct val="20000"/>
              </a:spcBef>
            </a:pPr>
            <a:r>
              <a:rPr lang="ru-RU" sz="1600" b="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Национальный статистический комитет Кыргызской Республики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80378225"/>
              </p:ext>
            </p:extLst>
          </p:nvPr>
        </p:nvGraphicFramePr>
        <p:xfrm>
          <a:off x="776748" y="1627188"/>
          <a:ext cx="6553200" cy="43164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762000" y="609600"/>
            <a:ext cx="7545388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defTabSz="457200" rtl="0" fontAlgn="base">
              <a:spcBef>
                <a:spcPct val="0"/>
              </a:spcBef>
              <a:spcAft>
                <a:spcPct val="0"/>
              </a:spcAft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algn="l" defTabSz="457200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Trebuchet MS" panose="020B0603020202020204" pitchFamily="34" charset="0"/>
              </a:defRPr>
            </a:lvl2pPr>
            <a:lvl3pPr algn="l" defTabSz="457200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Trebuchet MS" panose="020B0603020202020204" pitchFamily="34" charset="0"/>
              </a:defRPr>
            </a:lvl3pPr>
            <a:lvl4pPr algn="l" defTabSz="457200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Trebuchet MS" panose="020B0603020202020204" pitchFamily="34" charset="0"/>
              </a:defRPr>
            </a:lvl4pPr>
            <a:lvl5pPr algn="l" defTabSz="457200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Trebuchet MS" panose="020B0603020202020204" pitchFamily="34" charset="0"/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eaLnBrk="1" hangingPunct="1"/>
            <a:r>
              <a:rPr lang="ru-RU" altLang="ru-RU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Кредиты НФКО по целям получения </a:t>
            </a:r>
          </a:p>
          <a:p>
            <a:pPr algn="ctr" eaLnBrk="1" hangingPunct="1"/>
            <a:r>
              <a:rPr lang="ru-RU" altLang="ru-RU" sz="16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altLang="ru-RU" sz="1600" b="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(в процентах к общему объему кредитов)</a:t>
            </a:r>
          </a:p>
        </p:txBody>
      </p:sp>
      <p:sp>
        <p:nvSpPr>
          <p:cNvPr id="11" name="Rectangle 45"/>
          <p:cNvSpPr>
            <a:spLocks noChangeArrowheads="1"/>
          </p:cNvSpPr>
          <p:nvPr/>
        </p:nvSpPr>
        <p:spPr bwMode="auto">
          <a:xfrm>
            <a:off x="8461173" y="6456795"/>
            <a:ext cx="5334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>
            <a:lvl1pPr>
              <a:spcBef>
                <a:spcPct val="20000"/>
              </a:spcBef>
              <a:buBlip>
                <a:blip r:embed="rId4"/>
              </a:buBlip>
              <a:defRPr sz="3200"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200" b="0" dirty="0">
                <a:latin typeface="Times New Roman" panose="02020603050405020304" pitchFamily="18" charset="0"/>
              </a:rPr>
              <a:t>8</a:t>
            </a:r>
          </a:p>
        </p:txBody>
      </p:sp>
      <p:pic>
        <p:nvPicPr>
          <p:cNvPr id="13" name="Picture 2" descr="logo NSC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64241" y="5845144"/>
            <a:ext cx="647700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Rectangle 3"/>
          <p:cNvSpPr>
            <a:spLocks noChangeArrowheads="1"/>
          </p:cNvSpPr>
          <p:nvPr/>
        </p:nvSpPr>
        <p:spPr bwMode="auto">
          <a:xfrm>
            <a:off x="1406524" y="5845144"/>
            <a:ext cx="6331757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342900" indent="-342900">
              <a:spcBef>
                <a:spcPct val="20000"/>
              </a:spcBef>
            </a:pPr>
            <a:r>
              <a:rPr lang="ru-RU" sz="1600" b="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Национальный статистический комитет Кыргызской Республики </a:t>
            </a:r>
          </a:p>
        </p:txBody>
      </p:sp>
      <p:graphicFrame>
        <p:nvGraphicFramePr>
          <p:cNvPr id="3" name="Диаграмма 2">
            <a:extLst>
              <a:ext uri="{FF2B5EF4-FFF2-40B4-BE49-F238E27FC236}">
                <a16:creationId xmlns:a16="http://schemas.microsoft.com/office/drawing/2014/main" id="{23BB4D01-4D70-473E-BC4B-6859010F263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34401829"/>
              </p:ext>
            </p:extLst>
          </p:nvPr>
        </p:nvGraphicFramePr>
        <p:xfrm>
          <a:off x="931676" y="1371600"/>
          <a:ext cx="7394373" cy="42576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9726152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1617701"/>
            <a:ext cx="6115050" cy="350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3962400" y="5257800"/>
            <a:ext cx="441960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13967</TotalTime>
  <Words>621</Words>
  <Application>Microsoft Office PowerPoint</Application>
  <PresentationFormat>Экран (4:3)</PresentationFormat>
  <Paragraphs>77</Paragraphs>
  <Slides>9</Slides>
  <Notes>7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6" baseType="lpstr">
      <vt:lpstr>Arial</vt:lpstr>
      <vt:lpstr>Arial Black</vt:lpstr>
      <vt:lpstr>Calibri</vt:lpstr>
      <vt:lpstr>Calibri Light</vt:lpstr>
      <vt:lpstr>Times New Roman</vt:lpstr>
      <vt:lpstr>Wingdings</vt:lpstr>
      <vt:lpstr>Тема Office</vt:lpstr>
      <vt:lpstr>Презентация PowerPoint</vt:lpstr>
      <vt:lpstr>Коммерческие банки</vt:lpstr>
      <vt:lpstr>Финансовые показатели деятельности коммерческих банков </vt:lpstr>
      <vt:lpstr>Депозиты населения и кредиты банков </vt:lpstr>
      <vt:lpstr>Презентация PowerPoint</vt:lpstr>
      <vt:lpstr>Небанковские финансово-кредитные организации (НФКО)</vt:lpstr>
      <vt:lpstr>Кредиты НФКО</vt:lpstr>
      <vt:lpstr>Презентация PowerPoint</vt:lpstr>
      <vt:lpstr>Презентация PowerPoint</vt:lpstr>
    </vt:vector>
  </TitlesOfParts>
  <Company>UNICEF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Макроэкономические тенденции</dc:title>
  <dc:creator>mminbaev</dc:creator>
  <cp:lastModifiedBy>Малика Абдукадирова</cp:lastModifiedBy>
  <cp:revision>516</cp:revision>
  <cp:lastPrinted>2023-05-10T10:10:56Z</cp:lastPrinted>
  <dcterms:created xsi:type="dcterms:W3CDTF">2009-04-16T08:20:23Z</dcterms:created>
  <dcterms:modified xsi:type="dcterms:W3CDTF">2024-05-10T05:50:23Z</dcterms:modified>
</cp:coreProperties>
</file>