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64" r:id="rId2"/>
  </p:sldMasterIdLst>
  <p:notesMasterIdLst>
    <p:notesMasterId r:id="rId12"/>
  </p:notesMasterIdLst>
  <p:sldIdLst>
    <p:sldId id="256" r:id="rId3"/>
    <p:sldId id="377" r:id="rId4"/>
    <p:sldId id="383" r:id="rId5"/>
    <p:sldId id="384" r:id="rId6"/>
    <p:sldId id="379" r:id="rId7"/>
    <p:sldId id="378" r:id="rId8"/>
    <p:sldId id="376" r:id="rId9"/>
    <p:sldId id="385" r:id="rId10"/>
    <p:sldId id="363" r:id="rId1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531545424526214E-2"/>
          <c:y val="9.8146461614886257E-2"/>
          <c:w val="0.84479085437627721"/>
          <c:h val="0.7672196760815166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ВВП (млрд.сомов)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Лист1!$B$2:$F$2</c:f>
              <c:numCache>
                <c:formatCode>#,##0.0</c:formatCode>
                <c:ptCount val="5"/>
                <c:pt idx="0">
                  <c:v>12.9</c:v>
                </c:pt>
                <c:pt idx="1">
                  <c:v>14.2</c:v>
                </c:pt>
                <c:pt idx="2">
                  <c:v>16.2</c:v>
                </c:pt>
                <c:pt idx="3">
                  <c:v>17.3</c:v>
                </c:pt>
                <c:pt idx="4">
                  <c:v>18.8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501760"/>
        <c:axId val="34503296"/>
      </c:lineChart>
      <c:catAx>
        <c:axId val="3450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34503296"/>
        <c:crosses val="autoZero"/>
        <c:auto val="1"/>
        <c:lblAlgn val="ctr"/>
        <c:lblOffset val="100"/>
        <c:noMultiLvlLbl val="0"/>
      </c:catAx>
      <c:valAx>
        <c:axId val="3450329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3450176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092395313330926E-2"/>
          <c:y val="9.1949144654790482E-2"/>
          <c:w val="0.90315749746967899"/>
          <c:h val="0.59808553450392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'[Графики пресс- релиз.xlsx]Лист2'!$A$2</c:f>
              <c:strCache>
                <c:ptCount val="1"/>
                <c:pt idx="0">
                  <c:v>число туристов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'[Графики пресс- релиз.xlsx]Лист2'!$B$1:$F$1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'[Графики пресс- релиз.xlsx]Лист2'!$B$2:$F$2</c:f>
              <c:numCache>
                <c:formatCode>#,##0</c:formatCode>
                <c:ptCount val="5"/>
                <c:pt idx="0">
                  <c:v>816.9</c:v>
                </c:pt>
                <c:pt idx="1">
                  <c:v>1199.4000000000001</c:v>
                </c:pt>
                <c:pt idx="2">
                  <c:v>1132.2</c:v>
                </c:pt>
                <c:pt idx="3">
                  <c:v>1245</c:v>
                </c:pt>
                <c:pt idx="4">
                  <c:v>1265.0999999999999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25152"/>
        <c:axId val="37426688"/>
      </c:barChart>
      <c:catAx>
        <c:axId val="37425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ru-RU"/>
          </a:p>
        </c:txPr>
        <c:crossAx val="37426688"/>
        <c:crosses val="autoZero"/>
        <c:auto val="1"/>
        <c:lblAlgn val="ctr"/>
        <c:lblOffset val="100"/>
        <c:noMultiLvlLbl val="0"/>
      </c:catAx>
      <c:valAx>
        <c:axId val="374266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74251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40585204627197E-2"/>
          <c:y val="8.8011324882682429E-2"/>
          <c:w val="0.39662037037037035"/>
          <c:h val="0.721178454176492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отпуск и досуг</c:v>
                </c:pt>
                <c:pt idx="1">
                  <c:v>деловые и профессиональные цели</c:v>
                </c:pt>
                <c:pt idx="2">
                  <c:v>лечебные, оздоровительные процедуры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0.55700000000000005</c:v>
                </c:pt>
                <c:pt idx="1">
                  <c:v>0.30499999999999999</c:v>
                </c:pt>
                <c:pt idx="2">
                  <c:v>8.7999999999999995E-2</c:v>
                </c:pt>
                <c:pt idx="3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Иссык-Кульская обл.</c:v>
                </c:pt>
                <c:pt idx="1">
                  <c:v>г. Бишкек</c:v>
                </c:pt>
                <c:pt idx="2">
                  <c:v>Джалал-Абадская обл.</c:v>
                </c:pt>
                <c:pt idx="3">
                  <c:v>Нарынская обл.</c:v>
                </c:pt>
                <c:pt idx="4">
                  <c:v>Чуйская обл.</c:v>
                </c:pt>
                <c:pt idx="5">
                  <c:v>г. Ош</c:v>
                </c:pt>
                <c:pt idx="6">
                  <c:v>Другие обл.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34.5</c:v>
                </c:pt>
                <c:pt idx="1">
                  <c:v>23.9</c:v>
                </c:pt>
                <c:pt idx="2">
                  <c:v>11.6</c:v>
                </c:pt>
                <c:pt idx="3">
                  <c:v>8.8000000000000007</c:v>
                </c:pt>
                <c:pt idx="4">
                  <c:v>6.9</c:v>
                </c:pt>
                <c:pt idx="5">
                  <c:v>5.4</c:v>
                </c:pt>
                <c:pt idx="6">
                  <c:v>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5BF21-B85E-422E-8D48-7A9085A85468}" type="datetimeFigureOut">
              <a:rPr lang="ru-RU" smtClean="0"/>
              <a:pPr/>
              <a:t>09.06.2016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939BD-6654-44F9-9EBB-CBB1294048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22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39BD-6654-44F9-9EBB-CBB12940489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5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0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715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9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76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5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16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2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78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24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8434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01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4883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9374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501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4449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257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818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594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632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DC5C1-03CB-49B7-B276-55C77DB26A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09.06.2016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0778-094B-4DF8-BABB-2F9B6C5476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EAC5A-0C89-4E87-B567-ED603B83C566}" type="datetimeFigureOut">
              <a:rPr lang="fr-FR" smtClean="0"/>
              <a:pPr/>
              <a:t>09/06/2016</a:t>
            </a:fld>
            <a:endParaRPr lang="fr-FR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E670E-8514-4137-98C1-7CBE7A33420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787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orozbaeva@stat.kg" TargetMode="External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5301208"/>
            <a:ext cx="7776864" cy="79208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 ПОКАЗАТЕЛИ РАЗВИТИЯ ТУРИЗМА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7oblastif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82" y="188640"/>
            <a:ext cx="928694" cy="93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63688" y="428604"/>
            <a:ext cx="640871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b="1" dirty="0" smtClean="0">
                <a:latin typeface="+mj-lt"/>
              </a:rPr>
              <a:t>     </a:t>
            </a:r>
            <a:r>
              <a:rPr lang="ru-RU" sz="1600" b="1" dirty="0" smtClean="0">
                <a:solidFill>
                  <a:srgbClr val="996600"/>
                </a:solidFill>
                <a:latin typeface="+mj-lt"/>
              </a:rPr>
              <a:t>Национальный статистический комитет </a:t>
            </a:r>
            <a:r>
              <a:rPr lang="ru-RU" sz="1600" b="1" dirty="0" err="1" smtClean="0">
                <a:solidFill>
                  <a:srgbClr val="996600"/>
                </a:solidFill>
                <a:latin typeface="+mj-lt"/>
              </a:rPr>
              <a:t>Кыргызской</a:t>
            </a:r>
            <a:r>
              <a:rPr lang="ru-RU" sz="1600" b="1" dirty="0" smtClean="0">
                <a:solidFill>
                  <a:srgbClr val="996600"/>
                </a:solidFill>
                <a:latin typeface="+mj-lt"/>
              </a:rPr>
              <a:t> Республики</a:t>
            </a:r>
            <a:endParaRPr lang="pl-PL" sz="1600" b="1" dirty="0">
              <a:solidFill>
                <a:srgbClr val="996600"/>
              </a:solidFill>
              <a:latin typeface="+mj-lt"/>
            </a:endParaRPr>
          </a:p>
        </p:txBody>
      </p:sp>
      <p:pic>
        <p:nvPicPr>
          <p:cNvPr id="3" name="Picture 2" descr="http://eco-turizm.net/uploads/2012/08/%D0%B8%D1%81%D1%81%D1%8B%D0%BA-%D0%BA%D1%83%D0%BB%D1%8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9" y="1268760"/>
            <a:ext cx="392798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428628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38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32848" cy="129614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Источник получения данных по статистике туризма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348880"/>
            <a:ext cx="7992888" cy="3024336"/>
          </a:xfr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4000" dirty="0" smtClean="0"/>
              <a:t>Государственная статистическая отчетность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dirty="0" smtClean="0"/>
              <a:t>Выборочные обследования </a:t>
            </a:r>
            <a:r>
              <a:rPr lang="ru-RU" sz="4000" dirty="0"/>
              <a:t>домашних хозяйств, </a:t>
            </a:r>
            <a:r>
              <a:rPr lang="ru-RU" sz="4000" dirty="0" smtClean="0"/>
              <a:t>оказывающих </a:t>
            </a:r>
            <a:r>
              <a:rPr lang="ru-RU" sz="4000" dirty="0"/>
              <a:t>услуги </a:t>
            </a:r>
            <a:r>
              <a:rPr lang="ru-RU" sz="4000" dirty="0" smtClean="0"/>
              <a:t>туристам</a:t>
            </a:r>
            <a:endParaRPr lang="ru-RU" sz="4000" dirty="0"/>
          </a:p>
          <a:p>
            <a:pPr>
              <a:buFont typeface="Wingdings" panose="05000000000000000000" pitchFamily="2" charset="2"/>
              <a:buChar char="Ø"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9275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78621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Валовая добавленная стоимость в сфере туристической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деятельности </a:t>
            </a:r>
            <a:r>
              <a:rPr lang="ru-RU" sz="31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(млрд. сомов</a:t>
            </a:r>
            <a:r>
              <a:rPr lang="ru-RU" sz="3100" i="1" dirty="0">
                <a:solidFill>
                  <a:prstClr val="black"/>
                </a:solidFill>
              </a:rPr>
              <a:t>)</a:t>
            </a:r>
            <a:endParaRPr lang="ru-RU" sz="31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465633"/>
              </p:ext>
            </p:extLst>
          </p:nvPr>
        </p:nvGraphicFramePr>
        <p:xfrm>
          <a:off x="457200" y="2349501"/>
          <a:ext cx="7571184" cy="3671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1980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64219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Доля сферы туристической деятельности в ВВП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2800" i="1" dirty="0" smtClean="0">
                <a:solidFill>
                  <a:srgbClr val="002060"/>
                </a:solidFill>
                <a:cs typeface="Tahoma" pitchFamily="34" charset="0"/>
              </a:rPr>
              <a:t>(</a:t>
            </a:r>
            <a:r>
              <a:rPr lang="ru-RU" sz="2800" i="1" dirty="0">
                <a:solidFill>
                  <a:srgbClr val="002060"/>
                </a:solidFill>
                <a:cs typeface="Tahoma" pitchFamily="34" charset="0"/>
              </a:rPr>
              <a:t>в процентах)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132856"/>
            <a:ext cx="777686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005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643192" cy="122413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Число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туристов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4000" i="1" dirty="0" smtClean="0">
                <a:solidFill>
                  <a:srgbClr val="002060"/>
                </a:solidFill>
                <a:cs typeface="Tahoma" pitchFamily="34" charset="0"/>
              </a:rPr>
              <a:t>(тыс. человек)</a:t>
            </a:r>
            <a:endParaRPr lang="ru-RU" sz="4000" i="1" dirty="0">
              <a:solidFill>
                <a:srgbClr val="002060"/>
              </a:solidFill>
              <a:cs typeface="Tahoma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406871"/>
              </p:ext>
            </p:extLst>
          </p:nvPr>
        </p:nvGraphicFramePr>
        <p:xfrm>
          <a:off x="457200" y="1628800"/>
          <a:ext cx="80032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2457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Число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туристов по целям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поездок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3200" i="1" dirty="0" smtClean="0">
                <a:solidFill>
                  <a:srgbClr val="002060"/>
                </a:solidFill>
                <a:cs typeface="Tahoma" pitchFamily="34" charset="0"/>
              </a:rPr>
              <a:t>(в процентах к итогу)</a:t>
            </a:r>
            <a:endParaRPr lang="ru-RU" sz="3200" i="1" dirty="0">
              <a:solidFill>
                <a:srgbClr val="002060"/>
              </a:solidFill>
              <a:cs typeface="Tahoma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022873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949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48872" cy="1728192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Предприятия, организации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туризма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и учреждения отдыха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153115"/>
              </p:ext>
            </p:extLst>
          </p:nvPr>
        </p:nvGraphicFramePr>
        <p:xfrm>
          <a:off x="539553" y="1916833"/>
          <a:ext cx="8064895" cy="4176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0488"/>
                <a:gridCol w="1638183"/>
                <a:gridCol w="2016224"/>
              </a:tblGrid>
              <a:tr h="4900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</a:tr>
              <a:tr h="49005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Всего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405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464</a:t>
                      </a:r>
                      <a:endParaRPr lang="ru-RU" sz="1600" b="1" dirty="0"/>
                    </a:p>
                  </a:txBody>
                  <a:tcPr/>
                </a:tc>
              </a:tr>
              <a:tr h="49005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Гостиницы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149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184</a:t>
                      </a:r>
                      <a:endParaRPr lang="ru-RU" sz="1600" b="1" dirty="0"/>
                    </a:p>
                  </a:txBody>
                  <a:tcPr/>
                </a:tc>
              </a:tr>
              <a:tr h="6919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Специализированные средства размещения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160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192</a:t>
                      </a:r>
                      <a:endParaRPr lang="ru-RU" sz="1600" b="1" dirty="0"/>
                    </a:p>
                  </a:txBody>
                  <a:tcPr/>
                </a:tc>
              </a:tr>
              <a:tr h="6919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Туристические агентства, туроператоры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73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55</a:t>
                      </a:r>
                      <a:endParaRPr lang="ru-RU" sz="1600" b="1" dirty="0"/>
                    </a:p>
                  </a:txBody>
                  <a:tcPr/>
                </a:tc>
              </a:tr>
              <a:tr h="6919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Природные парки и заповедники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9</a:t>
                      </a:r>
                      <a:endParaRPr lang="ru-RU" sz="1600" b="1" dirty="0"/>
                    </a:p>
                  </a:txBody>
                  <a:tcPr/>
                </a:tc>
              </a:tr>
              <a:tr h="63035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Другие предприятия туризма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24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3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57018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Предприятия, организации туризма </a:t>
            </a:r>
            <a:b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и учреждения отдыха по территории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</a:br>
            <a:r>
              <a:rPr lang="ru-RU" sz="3600" i="1" dirty="0" smtClean="0">
                <a:solidFill>
                  <a:srgbClr val="002060"/>
                </a:solidFill>
                <a:cs typeface="Tahoma" pitchFamily="34" charset="0"/>
              </a:rPr>
              <a:t>(</a:t>
            </a:r>
            <a:r>
              <a:rPr lang="ru-RU" sz="3600" i="1" dirty="0">
                <a:solidFill>
                  <a:srgbClr val="002060"/>
                </a:solidFill>
                <a:cs typeface="Tahoma" pitchFamily="34" charset="0"/>
              </a:rPr>
              <a:t>в процентах к итогу)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913301"/>
              </p:ext>
            </p:extLst>
          </p:nvPr>
        </p:nvGraphicFramePr>
        <p:xfrm>
          <a:off x="395536" y="1844824"/>
          <a:ext cx="82089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9109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ahoma" pitchFamily="34" charset="0"/>
              </a:rPr>
              <a:t>Спасибо за внимание!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В. </a:t>
            </a:r>
            <a:r>
              <a:rPr lang="ru-RU" sz="2300" b="1" dirty="0" err="1" smtClean="0">
                <a:solidFill>
                  <a:schemeClr val="bg1">
                    <a:lumMod val="50000"/>
                  </a:schemeClr>
                </a:solidFill>
              </a:rPr>
              <a:t>Мамбеталиева</a:t>
            </a:r>
            <a:endParaRPr lang="ru-RU" sz="23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начальник Управления</a:t>
            </a:r>
            <a:endParaRPr lang="ru-RU" sz="23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статистики торговли</a:t>
            </a:r>
            <a:endParaRPr lang="ru-RU" sz="23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 err="1" smtClean="0">
                <a:solidFill>
                  <a:schemeClr val="bg1">
                    <a:lumMod val="50000"/>
                  </a:schemeClr>
                </a:solidFill>
              </a:rPr>
              <a:t>Нацстаткома</a:t>
            </a:r>
            <a:r>
              <a:rPr lang="ru-RU" sz="2300" b="1" dirty="0" smtClean="0">
                <a:solidFill>
                  <a:schemeClr val="bg1">
                    <a:lumMod val="50000"/>
                  </a:schemeClr>
                </a:solidFill>
              </a:rPr>
              <a:t> Кыргызской </a:t>
            </a:r>
            <a:r>
              <a:rPr lang="ru-RU" sz="2300" b="1" dirty="0">
                <a:solidFill>
                  <a:schemeClr val="bg1">
                    <a:lumMod val="50000"/>
                  </a:schemeClr>
                </a:solidFill>
              </a:rPr>
              <a:t>Республики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sz="2100" b="1" dirty="0">
                <a:solidFill>
                  <a:schemeClr val="bg1">
                    <a:lumMod val="50000"/>
                  </a:schemeClr>
                </a:solidFill>
              </a:rPr>
              <a:t>: 996 (312) </a:t>
            </a: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3246</a:t>
            </a:r>
            <a:r>
              <a:rPr lang="ru-RU" sz="2100" b="1" dirty="0" smtClean="0">
                <a:solidFill>
                  <a:schemeClr val="bg1">
                    <a:lumMod val="50000"/>
                  </a:schemeClr>
                </a:solidFill>
              </a:rPr>
              <a:t>50</a:t>
            </a:r>
            <a:endParaRPr lang="ru-RU" sz="21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chemeClr val="bg1">
                    <a:lumMod val="50000"/>
                  </a:schemeClr>
                </a:solidFill>
              </a:rPr>
              <a:t>F: 996 (312) 660138</a:t>
            </a:r>
            <a:endParaRPr lang="ru-RU" sz="21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chemeClr val="bg1">
                    <a:lumMod val="50000"/>
                  </a:schemeClr>
                </a:solidFill>
              </a:rPr>
              <a:t>E: </a:t>
            </a: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vmambetalieva</a:t>
            </a:r>
            <a:r>
              <a:rPr lang="en-US" sz="2100" b="1" u="sng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@stat.kg</a:t>
            </a:r>
            <a:r>
              <a:rPr lang="en-US" sz="2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21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321753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69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4695</TotalTime>
  <Words>126</Words>
  <Application>Microsoft Office PowerPoint</Application>
  <PresentationFormat>Экран (4:3)</PresentationFormat>
  <Paragraphs>46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1_Тема Office</vt:lpstr>
      <vt:lpstr>Тема Office</vt:lpstr>
      <vt:lpstr>ОСНОВНЫЕ  ПОКАЗАТЕЛИ РАЗВИТИЯ ТУРИЗМА  </vt:lpstr>
      <vt:lpstr>Источник получения данных по статистике туризма</vt:lpstr>
      <vt:lpstr>Валовая добавленная стоимость в сфере туристической деятельности (млрд. сомов)</vt:lpstr>
      <vt:lpstr>Доля сферы туристической деятельности в ВВП  (в процентах)</vt:lpstr>
      <vt:lpstr>Число туристов (тыс. человек)</vt:lpstr>
      <vt:lpstr>Число туристов по целям поездок (в процентах к итогу)</vt:lpstr>
      <vt:lpstr>Предприятия, организации туризма и учреждения отдыха</vt:lpstr>
      <vt:lpstr>Предприятия, организации туризма  и учреждения отдыха по территории  (в процентах к итогу)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SYSTEMS OF TOURISM STATISTICS</dc:title>
  <dc:creator>ELYSABETH</dc:creator>
  <cp:lastModifiedBy>Supataeva</cp:lastModifiedBy>
  <cp:revision>642</cp:revision>
  <dcterms:created xsi:type="dcterms:W3CDTF">2014-09-08T22:48:23Z</dcterms:created>
  <dcterms:modified xsi:type="dcterms:W3CDTF">2016-06-09T11:05:59Z</dcterms:modified>
</cp:coreProperties>
</file>