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rts/style1.xml" ContentType="application/vnd.ms-office.chartstyle+xml"/>
  <Override PartName="/ppt/charts/colors1.xml" ContentType="application/vnd.ms-office.chartcolor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6"/>
  </p:notesMasterIdLst>
  <p:sldIdLst>
    <p:sldId id="257" r:id="rId2"/>
    <p:sldId id="256" r:id="rId3"/>
    <p:sldId id="258" r:id="rId4"/>
    <p:sldId id="259" r:id="rId5"/>
    <p:sldId id="262" r:id="rId6"/>
    <p:sldId id="263" r:id="rId7"/>
    <p:sldId id="264" r:id="rId8"/>
    <p:sldId id="267" r:id="rId9"/>
    <p:sldId id="265" r:id="rId10"/>
    <p:sldId id="268" r:id="rId11"/>
    <p:sldId id="266" r:id="rId12"/>
    <p:sldId id="269" r:id="rId13"/>
    <p:sldId id="261" r:id="rId14"/>
    <p:sldId id="260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F54F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7981" autoAdjust="0"/>
    <p:restoredTop sz="94660"/>
  </p:normalViewPr>
  <p:slideViewPr>
    <p:cSldViewPr snapToGrid="0">
      <p:cViewPr>
        <p:scale>
          <a:sx n="96" d="100"/>
          <a:sy n="96" d="100"/>
        </p:scale>
        <p:origin x="-1651" y="-5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.xlsx"/></Relationships>
</file>

<file path=ppt/charts/_rels/chart2.xml.rels><?xml version="1.0" encoding="UTF-8" standalone="yes"?>
<Relationships xmlns="http://schemas.openxmlformats.org/package/2006/relationships"><Relationship Id="rId3" Type="http://schemas.microsoft.com/office/2011/relationships/chartStyle" Target="style1.xml"/><Relationship Id="rId2" Type="http://schemas.microsoft.com/office/2011/relationships/chartColorStyle" Target="colors1.xml"/><Relationship Id="rId1" Type="http://schemas.openxmlformats.org/officeDocument/2006/relationships/package" Target="../embeddings/_____Microsoft_Excel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7.4247752495504957E-2"/>
          <c:y val="5.3398133482229423E-2"/>
          <c:w val="0.89833765267530685"/>
          <c:h val="0.75870748391005394"/>
        </c:manualLayout>
      </c:layout>
      <c:lineChart>
        <c:grouping val="standar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2017</c:v>
                </c:pt>
              </c:strCache>
            </c:strRef>
          </c:tx>
          <c:spPr>
            <a:ln w="55536">
              <a:solidFill>
                <a:srgbClr val="0066FF"/>
              </a:solidFill>
              <a:prstDash val="solid"/>
            </a:ln>
          </c:spPr>
          <c:marker>
            <c:symbol val="circle"/>
            <c:size val="5"/>
            <c:spPr>
              <a:solidFill>
                <a:srgbClr val="0066FF"/>
              </a:solidFill>
              <a:ln>
                <a:solidFill>
                  <a:srgbClr val="0066FF"/>
                </a:solidFill>
                <a:prstDash val="solid"/>
              </a:ln>
            </c:spPr>
          </c:marker>
          <c:dLbls>
            <c:dLbl>
              <c:idx val="0"/>
              <c:layout>
                <c:manualLayout>
                  <c:x val="-3.2407407407407433E-2"/>
                  <c:y val="-4.2090489913417364E-2"/>
                </c:manualLayout>
              </c:layout>
              <c:spPr/>
              <c:txPr>
                <a:bodyPr/>
                <a:lstStyle/>
                <a:p>
                  <a:pPr>
                    <a:defRPr>
                      <a:solidFill>
                        <a:srgbClr val="0066FF"/>
                      </a:solidFill>
                    </a:defRPr>
                  </a:pPr>
                  <a:endParaRPr lang="ru-RU"/>
                </a:p>
              </c:txPr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-2.7777777777777801E-2"/>
                  <c:y val="-3.6478424591628353E-2"/>
                </c:manualLayout>
              </c:layout>
              <c:spPr/>
              <c:txPr>
                <a:bodyPr/>
                <a:lstStyle/>
                <a:p>
                  <a:pPr>
                    <a:defRPr>
                      <a:solidFill>
                        <a:srgbClr val="0066FF"/>
                      </a:solidFill>
                    </a:defRPr>
                  </a:pPr>
                  <a:endParaRPr lang="ru-RU"/>
                </a:p>
              </c:txPr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-3.2407407407407399E-2"/>
                  <c:y val="-4.7702555235206334E-2"/>
                </c:manualLayout>
              </c:layout>
              <c:spPr/>
              <c:txPr>
                <a:bodyPr/>
                <a:lstStyle/>
                <a:p>
                  <a:pPr>
                    <a:defRPr>
                      <a:solidFill>
                        <a:srgbClr val="0066FF"/>
                      </a:solidFill>
                    </a:defRPr>
                  </a:pPr>
                  <a:endParaRPr lang="ru-RU"/>
                </a:p>
              </c:txPr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-2.9320987654320993E-2"/>
                  <c:y val="-4.7702555235206341E-2"/>
                </c:manualLayout>
              </c:layout>
              <c:spPr/>
              <c:txPr>
                <a:bodyPr/>
                <a:lstStyle/>
                <a:p>
                  <a:pPr>
                    <a:defRPr>
                      <a:solidFill>
                        <a:srgbClr val="0066FF"/>
                      </a:solidFill>
                    </a:defRPr>
                  </a:pPr>
                  <a:endParaRPr lang="ru-RU"/>
                </a:p>
              </c:txPr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>
                <c:manualLayout>
                  <c:x val="-2.6822714142873013E-2"/>
                  <c:y val="-4.7031855205386525E-2"/>
                </c:manualLayout>
              </c:layout>
              <c:spPr/>
              <c:txPr>
                <a:bodyPr/>
                <a:lstStyle/>
                <a:p>
                  <a:pPr>
                    <a:defRPr>
                      <a:solidFill>
                        <a:srgbClr val="0066FF"/>
                      </a:solidFill>
                    </a:defRPr>
                  </a:pPr>
                  <a:endParaRPr lang="ru-RU"/>
                </a:p>
              </c:txPr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5"/>
              <c:layout>
                <c:manualLayout>
                  <c:x val="-3.0864197530864209E-3"/>
                  <c:y val="-3.6478424591628353E-2"/>
                </c:manualLayout>
              </c:layout>
              <c:spPr/>
              <c:txPr>
                <a:bodyPr/>
                <a:lstStyle/>
                <a:p>
                  <a:pPr>
                    <a:defRPr>
                      <a:solidFill>
                        <a:srgbClr val="0066FF"/>
                      </a:solidFill>
                    </a:defRPr>
                  </a:pPr>
                  <a:endParaRPr lang="ru-RU"/>
                </a:p>
              </c:txPr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6"/>
              <c:layout>
                <c:manualLayout>
                  <c:x val="-1.9253184831315041E-2"/>
                  <c:y val="-4.2460660887332261E-2"/>
                </c:manualLayout>
              </c:layout>
              <c:spPr/>
              <c:txPr>
                <a:bodyPr/>
                <a:lstStyle/>
                <a:p>
                  <a:pPr>
                    <a:defRPr>
                      <a:solidFill>
                        <a:srgbClr val="0066FF"/>
                      </a:solidFill>
                    </a:defRPr>
                  </a:pPr>
                  <a:endParaRPr lang="ru-RU"/>
                </a:p>
              </c:txPr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7"/>
              <c:layout>
                <c:manualLayout>
                  <c:x val="-1.9914338221679182E-2"/>
                  <c:y val="-3.8390305163822823E-2"/>
                </c:manualLayout>
              </c:layout>
              <c:spPr/>
              <c:txPr>
                <a:bodyPr/>
                <a:lstStyle/>
                <a:p>
                  <a:pPr>
                    <a:defRPr>
                      <a:solidFill>
                        <a:srgbClr val="0066FF"/>
                      </a:solidFill>
                    </a:defRPr>
                  </a:pPr>
                  <a:endParaRPr lang="ru-RU"/>
                </a:p>
              </c:txPr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8"/>
              <c:layout>
                <c:manualLayout>
                  <c:x val="-2.711620005184609E-2"/>
                  <c:y val="3.0889723597285916E-2"/>
                </c:manualLayout>
              </c:layout>
              <c:spPr/>
              <c:txPr>
                <a:bodyPr/>
                <a:lstStyle/>
                <a:p>
                  <a:pPr>
                    <a:defRPr>
                      <a:solidFill>
                        <a:srgbClr val="0066FF"/>
                      </a:solidFill>
                    </a:defRPr>
                  </a:pPr>
                  <a:endParaRPr lang="ru-RU"/>
                </a:p>
              </c:txPr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9"/>
              <c:layout>
                <c:manualLayout>
                  <c:x val="-5.1441043587749508E-2"/>
                  <c:y val="-3.35722500849981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0"/>
              <c:layout>
                <c:manualLayout>
                  <c:x val="-4.2622578972706847E-2"/>
                  <c:y val="-3.098976930922909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1"/>
              <c:layout>
                <c:manualLayout>
                  <c:x val="-3.3804114357663853E-2"/>
                  <c:y val="-4.1319692412305459E-2"/>
                </c:manualLayout>
              </c:layout>
              <c:spPr/>
              <c:txPr>
                <a:bodyPr/>
                <a:lstStyle/>
                <a:p>
                  <a:pPr>
                    <a:defRPr>
                      <a:solidFill>
                        <a:sysClr val="windowText" lastClr="000000"/>
                      </a:solidFill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rgbClr val="0066FF"/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Sheet1!$B$1:$M$1</c:f>
              <c:strCache>
                <c:ptCount val="12"/>
                <c:pt idx="0">
                  <c:v>I</c:v>
                </c:pt>
                <c:pt idx="1">
                  <c:v>II</c:v>
                </c:pt>
                <c:pt idx="2">
                  <c:v>III</c:v>
                </c:pt>
                <c:pt idx="3">
                  <c:v>IV</c:v>
                </c:pt>
                <c:pt idx="4">
                  <c:v>V</c:v>
                </c:pt>
                <c:pt idx="5">
                  <c:v>VI</c:v>
                </c:pt>
                <c:pt idx="6">
                  <c:v>VII</c:v>
                </c:pt>
                <c:pt idx="7">
                  <c:v>VIII</c:v>
                </c:pt>
                <c:pt idx="8">
                  <c:v>IX</c:v>
                </c:pt>
                <c:pt idx="9">
                  <c:v>X</c:v>
                </c:pt>
                <c:pt idx="10">
                  <c:v>XI</c:v>
                </c:pt>
                <c:pt idx="11">
                  <c:v>XII</c:v>
                </c:pt>
              </c:strCache>
            </c:strRef>
          </c:cat>
          <c:val>
            <c:numRef>
              <c:f>Sheet1!$B$2:$M$2</c:f>
              <c:numCache>
                <c:formatCode>0.0</c:formatCode>
                <c:ptCount val="12"/>
                <c:pt idx="0">
                  <c:v>0.97582282160860245</c:v>
                </c:pt>
                <c:pt idx="1">
                  <c:v>1.5375201672235477</c:v>
                </c:pt>
                <c:pt idx="2">
                  <c:v>2.0813687967794294</c:v>
                </c:pt>
                <c:pt idx="3">
                  <c:v>2.2288767438135579</c:v>
                </c:pt>
                <c:pt idx="4">
                  <c:v>2.376632282036681</c:v>
                </c:pt>
                <c:pt idx="5">
                  <c:v>2.7605912347560917</c:v>
                </c:pt>
                <c:pt idx="6">
                  <c:v>1.7532682470916825</c:v>
                </c:pt>
                <c:pt idx="7">
                  <c:v>1.5291209293533399</c:v>
                </c:pt>
                <c:pt idx="8">
                  <c:v>1.2334862014275387</c:v>
                </c:pt>
                <c:pt idx="9">
                  <c:v>1.9757659220472021</c:v>
                </c:pt>
                <c:pt idx="10">
                  <c:v>2.9353079533311188</c:v>
                </c:pt>
                <c:pt idx="11">
                  <c:v>3.655656426357055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2016</c:v>
                </c:pt>
              </c:strCache>
            </c:strRef>
          </c:tx>
          <c:spPr>
            <a:ln w="32563">
              <a:solidFill>
                <a:srgbClr val="FF0000"/>
              </a:solidFill>
              <a:prstDash val="solid"/>
            </a:ln>
          </c:spPr>
          <c:marker>
            <c:symbol val="triangle"/>
            <c:size val="5"/>
            <c:spPr>
              <a:solidFill>
                <a:srgbClr val="FF0000"/>
              </a:solidFill>
              <a:ln>
                <a:solidFill>
                  <a:srgbClr val="FF0000"/>
                </a:solidFill>
                <a:prstDash val="solid"/>
              </a:ln>
            </c:spPr>
          </c:marker>
          <c:dLbls>
            <c:dLbl>
              <c:idx val="0"/>
              <c:layout>
                <c:manualLayout>
                  <c:x val="-4.3209876543209853E-2"/>
                  <c:y val="4.2090489913417364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-3.7037037037037049E-2"/>
                  <c:y val="3.9284457252522831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-6.17283950617284E-3"/>
                  <c:y val="-3.0866359269839376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-4.6296296296296321E-2"/>
                  <c:y val="2.8060326608944881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>
                <c:manualLayout>
                  <c:x val="-3.3950617283950685E-2"/>
                  <c:y val="-4.7702555235206334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5"/>
              <c:layout>
                <c:manualLayout>
                  <c:x val="-2.9320987654320993E-2"/>
                  <c:y val="-4.2090489913417364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6"/>
              <c:layout>
                <c:manualLayout>
                  <c:x val="-4.3209876543209853E-2"/>
                  <c:y val="2.8060326608944881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7"/>
              <c:layout>
                <c:manualLayout>
                  <c:x val="-3.086419753086421E-2"/>
                  <c:y val="-4.4896522574311731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8"/>
              <c:layout>
                <c:manualLayout>
                  <c:x val="-2.9163344966777898E-2"/>
                  <c:y val="-4.4195741328351752E-2"/>
                </c:manualLayout>
              </c:layout>
              <c:spPr>
                <a:noFill/>
                <a:ln w="55536">
                  <a:noFill/>
                </a:ln>
              </c:spPr>
              <c:txPr>
                <a:bodyPr/>
                <a:lstStyle/>
                <a:p>
                  <a:pPr>
                    <a:defRPr sz="1744" b="1" i="0" u="none" strike="noStrike" baseline="0">
                      <a:solidFill>
                        <a:sysClr val="windowText" lastClr="000000"/>
                      </a:solidFill>
                      <a:latin typeface="Times New Roman"/>
                      <a:ea typeface="Times New Roman"/>
                      <a:cs typeface="Times New Roman"/>
                    </a:defRPr>
                  </a:pPr>
                  <a:endParaRPr lang="ru-RU"/>
                </a:p>
              </c:txPr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1"/>
              <c:spPr>
                <a:noFill/>
                <a:ln w="55536">
                  <a:noFill/>
                </a:ln>
              </c:spPr>
              <c:txPr>
                <a:bodyPr/>
                <a:lstStyle/>
                <a:p>
                  <a:pPr>
                    <a:defRPr sz="1744" b="1" i="0" u="none" strike="noStrike" baseline="0">
                      <a:solidFill>
                        <a:srgbClr val="FF0000"/>
                      </a:solidFill>
                      <a:latin typeface="Times New Roman"/>
                      <a:ea typeface="Times New Roman"/>
                      <a:cs typeface="Times New Roman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 w="55536">
                <a:noFill/>
              </a:ln>
            </c:spPr>
            <c:txPr>
              <a:bodyPr/>
              <a:lstStyle/>
              <a:p>
                <a:pPr>
                  <a:defRPr sz="1744" b="1" i="0" u="none" strike="noStrike" baseline="0">
                    <a:solidFill>
                      <a:schemeClr val="tx1"/>
                    </a:solidFill>
                    <a:latin typeface="Times New Roman"/>
                    <a:ea typeface="Times New Roman"/>
                    <a:cs typeface="Times New Roman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Sheet1!$B$1:$M$1</c:f>
              <c:strCache>
                <c:ptCount val="12"/>
                <c:pt idx="0">
                  <c:v>I</c:v>
                </c:pt>
                <c:pt idx="1">
                  <c:v>II</c:v>
                </c:pt>
                <c:pt idx="2">
                  <c:v>III</c:v>
                </c:pt>
                <c:pt idx="3">
                  <c:v>IV</c:v>
                </c:pt>
                <c:pt idx="4">
                  <c:v>V</c:v>
                </c:pt>
                <c:pt idx="5">
                  <c:v>VI</c:v>
                </c:pt>
                <c:pt idx="6">
                  <c:v>VII</c:v>
                </c:pt>
                <c:pt idx="7">
                  <c:v>VIII</c:v>
                </c:pt>
                <c:pt idx="8">
                  <c:v>IX</c:v>
                </c:pt>
                <c:pt idx="9">
                  <c:v>X</c:v>
                </c:pt>
                <c:pt idx="10">
                  <c:v>XI</c:v>
                </c:pt>
                <c:pt idx="11">
                  <c:v>XII</c:v>
                </c:pt>
              </c:strCache>
            </c:strRef>
          </c:cat>
          <c:val>
            <c:numRef>
              <c:f>Sheet1!$B$3:$M$3</c:f>
              <c:numCache>
                <c:formatCode>0.0</c:formatCode>
                <c:ptCount val="12"/>
                <c:pt idx="0" formatCode="0.00">
                  <c:v>-4.6950057340538365E-2</c:v>
                </c:pt>
                <c:pt idx="1">
                  <c:v>-0.27707548235422053</c:v>
                </c:pt>
                <c:pt idx="2">
                  <c:v>-1.2247040406446814</c:v>
                </c:pt>
                <c:pt idx="3">
                  <c:v>-1.9881894954363304</c:v>
                </c:pt>
                <c:pt idx="4">
                  <c:v>-1.8240215476492949</c:v>
                </c:pt>
                <c:pt idx="5">
                  <c:v>-1.7870812385036459</c:v>
                </c:pt>
                <c:pt idx="6">
                  <c:v>-2.2870063447906404</c:v>
                </c:pt>
                <c:pt idx="7">
                  <c:v>-2.69487298601166</c:v>
                </c:pt>
                <c:pt idx="8">
                  <c:v>-2.4544532714112677</c:v>
                </c:pt>
                <c:pt idx="9">
                  <c:v>-2.0200777707472781</c:v>
                </c:pt>
                <c:pt idx="10">
                  <c:v>-1.518442290563101</c:v>
                </c:pt>
                <c:pt idx="11">
                  <c:v>-0.50255741014360922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7290624"/>
        <c:axId val="27308800"/>
      </c:lineChart>
      <c:catAx>
        <c:axId val="27290624"/>
        <c:scaling>
          <c:orientation val="minMax"/>
        </c:scaling>
        <c:delete val="0"/>
        <c:axPos val="b"/>
        <c:numFmt formatCode="General" sourceLinked="1"/>
        <c:majorTickMark val="cross"/>
        <c:minorTickMark val="none"/>
        <c:tickLblPos val="low"/>
        <c:spPr>
          <a:ln w="26040">
            <a:solidFill>
              <a:schemeClr val="tx1"/>
            </a:solidFill>
            <a:prstDash val="solid"/>
          </a:ln>
        </c:spPr>
        <c:txPr>
          <a:bodyPr rot="0" vert="horz" anchor="b" anchorCtr="0"/>
          <a:lstStyle/>
          <a:p>
            <a:pPr>
              <a:defRPr sz="1641" b="1" i="0" u="none" strike="noStrike" baseline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defRPr>
            </a:pPr>
            <a:endParaRPr lang="ru-RU"/>
          </a:p>
        </c:txPr>
        <c:crossAx val="27308800"/>
        <c:crosses val="autoZero"/>
        <c:auto val="1"/>
        <c:lblAlgn val="ctr"/>
        <c:lblOffset val="1"/>
        <c:tickLblSkip val="1"/>
        <c:tickMarkSkip val="1"/>
        <c:noMultiLvlLbl val="0"/>
      </c:catAx>
      <c:valAx>
        <c:axId val="27308800"/>
        <c:scaling>
          <c:orientation val="minMax"/>
          <c:max val="4"/>
          <c:min val="-3"/>
        </c:scaling>
        <c:delete val="0"/>
        <c:axPos val="l"/>
        <c:numFmt formatCode="0.0" sourceLinked="0"/>
        <c:majorTickMark val="out"/>
        <c:minorTickMark val="none"/>
        <c:tickLblPos val="nextTo"/>
        <c:spPr>
          <a:ln w="26040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436" b="0" i="0" u="none" strike="noStrike" baseline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defRPr>
            </a:pPr>
            <a:endParaRPr lang="ru-RU"/>
          </a:p>
        </c:txPr>
        <c:crossAx val="27290624"/>
        <c:crosses val="autoZero"/>
        <c:crossBetween val="between"/>
        <c:majorUnit val="1"/>
      </c:valAx>
      <c:spPr>
        <a:noFill/>
        <a:ln w="26050">
          <a:noFill/>
        </a:ln>
      </c:spPr>
    </c:plotArea>
    <c:legend>
      <c:legendPos val="b"/>
      <c:layout>
        <c:manualLayout>
          <c:xMode val="edge"/>
          <c:yMode val="edge"/>
          <c:x val="1.0901525258661815E-2"/>
          <c:y val="0.90689094075846799"/>
          <c:w val="0.97932811820425891"/>
          <c:h val="7.0888651977746298E-2"/>
        </c:manualLayout>
      </c:layout>
      <c:overlay val="0"/>
      <c:spPr>
        <a:noFill/>
        <a:ln w="55536">
          <a:noFill/>
        </a:ln>
      </c:spPr>
      <c:txPr>
        <a:bodyPr/>
        <a:lstStyle/>
        <a:p>
          <a:pPr>
            <a:defRPr sz="1538" b="1" i="0" u="none" strike="noStrike" baseline="0">
              <a:solidFill>
                <a:schemeClr val="tx1"/>
              </a:solidFill>
              <a:latin typeface="Times New Roman"/>
              <a:ea typeface="Times New Roman"/>
              <a:cs typeface="Times New Roman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749" b="1" i="0" u="none" strike="noStrike" baseline="0">
          <a:solidFill>
            <a:schemeClr val="tx1"/>
          </a:solidFill>
          <a:latin typeface="Times New Roman"/>
          <a:ea typeface="Times New Roman"/>
          <a:cs typeface="Times New Roman"/>
        </a:defRPr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6.5331507474609155E-2"/>
          <c:y val="3.1683278720594711E-2"/>
          <c:w val="0.9169551269859384"/>
          <c:h val="0.7988314726139347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2016</c:v>
                </c:pt>
              </c:strCache>
            </c:strRef>
          </c:tx>
          <c:spPr>
            <a:solidFill>
              <a:srgbClr val="FF000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1" u="none" strike="noStrike" kern="1200" baseline="0">
                    <a:solidFill>
                      <a:srgbClr val="FF0000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Лист1!$A$2:$A$5</c:f>
              <c:strCache>
                <c:ptCount val="4"/>
                <c:pt idx="0">
                  <c:v>I квартал</c:v>
                </c:pt>
                <c:pt idx="1">
                  <c:v>II квартал</c:v>
                </c:pt>
                <c:pt idx="2">
                  <c:v>III квартал</c:v>
                </c:pt>
                <c:pt idx="3">
                  <c:v>IV квартал</c:v>
                </c:pt>
              </c:strCache>
            </c:strRef>
          </c:cat>
          <c:val>
            <c:numRef>
              <c:f>Лист1!$B$2:$B$5</c:f>
              <c:numCache>
                <c:formatCode>0.0</c:formatCode>
                <c:ptCount val="4"/>
                <c:pt idx="0">
                  <c:v>-1.2247040406446814</c:v>
                </c:pt>
                <c:pt idx="1">
                  <c:v>-0.56935005093821189</c:v>
                </c:pt>
                <c:pt idx="2">
                  <c:v>-0.67951552741070032</c:v>
                </c:pt>
                <c:pt idx="3">
                  <c:v>2.0010097095448458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2017</c:v>
                </c:pt>
              </c:strCache>
            </c:strRef>
          </c:tx>
          <c:spPr>
            <a:solidFill>
              <a:srgbClr val="3F54F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rgbClr val="3F54F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Лист1!$A$2:$A$5</c:f>
              <c:strCache>
                <c:ptCount val="4"/>
                <c:pt idx="0">
                  <c:v>I квартал</c:v>
                </c:pt>
                <c:pt idx="1">
                  <c:v>II квартал</c:v>
                </c:pt>
                <c:pt idx="2">
                  <c:v>III квартал</c:v>
                </c:pt>
                <c:pt idx="3">
                  <c:v>IV квартал</c:v>
                </c:pt>
              </c:strCache>
            </c:strRef>
          </c:cat>
          <c:val>
            <c:numRef>
              <c:f>Лист1!$C$2:$C$5</c:f>
              <c:numCache>
                <c:formatCode>0.0</c:formatCode>
                <c:ptCount val="4"/>
                <c:pt idx="0">
                  <c:v>2.0813687967794294</c:v>
                </c:pt>
                <c:pt idx="1">
                  <c:v>0.66537356031035699</c:v>
                </c:pt>
                <c:pt idx="2">
                  <c:v>-1.4860804273107817</c:v>
                </c:pt>
                <c:pt idx="3">
                  <c:v>2.3926571293910115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5"/>
        <c:axId val="27753472"/>
        <c:axId val="27767552"/>
      </c:barChart>
      <c:catAx>
        <c:axId val="2775347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low"/>
        <c:spPr>
          <a:noFill/>
          <a:ln w="12700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27767552"/>
        <c:crossesAt val="0"/>
        <c:auto val="0"/>
        <c:lblAlgn val="ctr"/>
        <c:lblOffset val="50"/>
        <c:tickLblSkip val="1"/>
        <c:noMultiLvlLbl val="0"/>
      </c:catAx>
      <c:valAx>
        <c:axId val="27767552"/>
        <c:scaling>
          <c:orientation val="minMax"/>
          <c:max val="2.5"/>
          <c:min val="-2"/>
        </c:scaling>
        <c:delete val="0"/>
        <c:axPos val="l"/>
        <c:numFmt formatCode="0.0" sourceLinked="1"/>
        <c:majorTickMark val="none"/>
        <c:minorTickMark val="none"/>
        <c:tickLblPos val="nextTo"/>
        <c:spPr>
          <a:noFill/>
          <a:ln w="15875">
            <a:solidFill>
              <a:schemeClr val="tx1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27753472"/>
        <c:crosses val="autoZero"/>
        <c:crossBetween val="between"/>
        <c:majorUnit val="0.5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4.2116981754092335E-2"/>
          <c:y val="0.9368354612828742"/>
          <c:w val="0.92381756628247558"/>
          <c:h val="5.3043282633149121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400">
          <a:solidFill>
            <a:schemeClr val="tx1"/>
          </a:solidFill>
          <a:latin typeface="Times New Roman" panose="02020603050405020304" pitchFamily="18" charset="0"/>
          <a:cs typeface="Times New Roman" panose="02020603050405020304" pitchFamily="18" charset="0"/>
        </a:defRPr>
      </a:pPr>
      <a:endParaRPr lang="ru-RU"/>
    </a:p>
  </c:txPr>
  <c:externalData r:id="rId1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E2D5A46-0554-4D4A-B82A-6C6B273708C4}" type="datetimeFigureOut">
              <a:rPr lang="ru-RU" smtClean="0"/>
              <a:t>12.01.2018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CF913B2-69FA-4A76-8EFC-90804335769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654896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endParaRPr lang="ru-RU" dirty="0" smtClean="0"/>
          </a:p>
        </p:txBody>
      </p:sp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ru-RU" sz="900" dirty="0" smtClean="0"/>
          </a:p>
        </p:txBody>
      </p:sp>
    </p:spTree>
    <p:extLst>
      <p:ext uri="{BB962C8B-B14F-4D97-AF65-F5344CB8AC3E}">
        <p14:creationId xmlns:p14="http://schemas.microsoft.com/office/powerpoint/2010/main" val="413483942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Образ слайда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23554" name="Заметки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ru-RU" dirty="0" smtClean="0"/>
          </a:p>
        </p:txBody>
      </p:sp>
      <p:sp>
        <p:nvSpPr>
          <p:cNvPr id="23555" name="Верхний колонтитул 3"/>
          <p:cNvSpPr>
            <a:spLocks noGrp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endParaRPr lang="ru-RU" dirty="0" smtClean="0"/>
          </a:p>
        </p:txBody>
      </p:sp>
      <p:sp>
        <p:nvSpPr>
          <p:cNvPr id="23556" name="Номер слайда 4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57CD832-4455-4270-99BF-27B12B3DABB4}" type="slidenum">
              <a:rPr lang="ru-RU" smtClean="0"/>
              <a:pPr/>
              <a:t>4</a:t>
            </a:fld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230794674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Образ слайда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28674" name="Заметки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ru-RU" dirty="0" smtClean="0"/>
          </a:p>
        </p:txBody>
      </p:sp>
      <p:sp>
        <p:nvSpPr>
          <p:cNvPr id="28675" name="Верхний колонтитул 3"/>
          <p:cNvSpPr>
            <a:spLocks noGrp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endParaRPr lang="ru-RU" smtClean="0"/>
          </a:p>
        </p:txBody>
      </p:sp>
      <p:sp>
        <p:nvSpPr>
          <p:cNvPr id="28676" name="Номер слайда 4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CF0E651-38B0-48FC-AD46-CB2D28C8B79B}" type="slidenum">
              <a:rPr lang="ru-RU" smtClean="0"/>
              <a:pPr/>
              <a:t>8</a:t>
            </a:fld>
            <a:endParaRPr lang="ru-RU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Образ слайда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28674" name="Заметки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ru-RU" dirty="0" smtClean="0"/>
          </a:p>
        </p:txBody>
      </p:sp>
      <p:sp>
        <p:nvSpPr>
          <p:cNvPr id="28675" name="Верхний колонтитул 3"/>
          <p:cNvSpPr>
            <a:spLocks noGrp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endParaRPr lang="ru-RU" smtClean="0"/>
          </a:p>
        </p:txBody>
      </p:sp>
      <p:sp>
        <p:nvSpPr>
          <p:cNvPr id="28676" name="Номер слайда 4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CF0E651-38B0-48FC-AD46-CB2D28C8B79B}" type="slidenum">
              <a:rPr lang="ru-RU" smtClean="0"/>
              <a:pPr/>
              <a:t>10</a:t>
            </a:fld>
            <a:endParaRPr lang="ru-RU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Образ слайда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28674" name="Заметки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ru-RU" dirty="0" smtClean="0"/>
          </a:p>
        </p:txBody>
      </p:sp>
      <p:sp>
        <p:nvSpPr>
          <p:cNvPr id="28675" name="Верхний колонтитул 3"/>
          <p:cNvSpPr>
            <a:spLocks noGrp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endParaRPr lang="ru-RU" smtClean="0"/>
          </a:p>
        </p:txBody>
      </p:sp>
      <p:sp>
        <p:nvSpPr>
          <p:cNvPr id="28676" name="Номер слайда 4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CF0E651-38B0-48FC-AD46-CB2D28C8B79B}" type="slidenum">
              <a:rPr lang="ru-RU" smtClean="0"/>
              <a:pPr/>
              <a:t>12</a:t>
            </a:fld>
            <a:endParaRPr lang="ru-RU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Образ слайда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32770" name="Заметки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ru-RU" dirty="0" smtClean="0"/>
          </a:p>
        </p:txBody>
      </p:sp>
      <p:sp>
        <p:nvSpPr>
          <p:cNvPr id="32771" name="Верхний колонтитул 3"/>
          <p:cNvSpPr>
            <a:spLocks noGrp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endParaRPr lang="ru-RU" smtClean="0"/>
          </a:p>
        </p:txBody>
      </p:sp>
      <p:sp>
        <p:nvSpPr>
          <p:cNvPr id="32772" name="Номер слайда 4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FDBB530-D718-4601-B1AE-99BFF1EA71E1}" type="slidenum">
              <a:rPr lang="ru-RU" smtClean="0"/>
              <a:pPr/>
              <a:t>13</a:t>
            </a:fld>
            <a:endParaRPr lang="ru-RU" smtClean="0"/>
          </a:p>
        </p:txBody>
      </p:sp>
    </p:spTree>
    <p:extLst>
      <p:ext uri="{BB962C8B-B14F-4D97-AF65-F5344CB8AC3E}">
        <p14:creationId xmlns:p14="http://schemas.microsoft.com/office/powerpoint/2010/main" val="3854356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EAFFBC-AF63-4BF7-B9C3-660024B6A1FB}" type="datetimeFigureOut">
              <a:rPr lang="ru-RU" smtClean="0"/>
              <a:t>12.01.2018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C9011B-CC75-4CAE-A84E-9A401511C6C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947721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EAFFBC-AF63-4BF7-B9C3-660024B6A1FB}" type="datetimeFigureOut">
              <a:rPr lang="ru-RU" smtClean="0"/>
              <a:t>12.01.2018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C9011B-CC75-4CAE-A84E-9A401511C6C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390510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EAFFBC-AF63-4BF7-B9C3-660024B6A1FB}" type="datetimeFigureOut">
              <a:rPr lang="ru-RU" smtClean="0"/>
              <a:t>12.01.2018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C9011B-CC75-4CAE-A84E-9A401511C6C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45361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EAFFBC-AF63-4BF7-B9C3-660024B6A1FB}" type="datetimeFigureOut">
              <a:rPr lang="ru-RU" smtClean="0"/>
              <a:t>12.01.2018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C9011B-CC75-4CAE-A84E-9A401511C6C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051876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EAFFBC-AF63-4BF7-B9C3-660024B6A1FB}" type="datetimeFigureOut">
              <a:rPr lang="ru-RU" smtClean="0"/>
              <a:t>12.01.2018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C9011B-CC75-4CAE-A84E-9A401511C6C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189448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EAFFBC-AF63-4BF7-B9C3-660024B6A1FB}" type="datetimeFigureOut">
              <a:rPr lang="ru-RU" smtClean="0"/>
              <a:t>12.01.2018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C9011B-CC75-4CAE-A84E-9A401511C6C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584300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EAFFBC-AF63-4BF7-B9C3-660024B6A1FB}" type="datetimeFigureOut">
              <a:rPr lang="ru-RU" smtClean="0"/>
              <a:t>12.01.2018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C9011B-CC75-4CAE-A84E-9A401511C6C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073144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EAFFBC-AF63-4BF7-B9C3-660024B6A1FB}" type="datetimeFigureOut">
              <a:rPr lang="ru-RU" smtClean="0"/>
              <a:t>12.01.2018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C9011B-CC75-4CAE-A84E-9A401511C6C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019726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EAFFBC-AF63-4BF7-B9C3-660024B6A1FB}" type="datetimeFigureOut">
              <a:rPr lang="ru-RU" smtClean="0"/>
              <a:t>12.01.2018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C9011B-CC75-4CAE-A84E-9A401511C6C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47663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EAFFBC-AF63-4BF7-B9C3-660024B6A1FB}" type="datetimeFigureOut">
              <a:rPr lang="ru-RU" smtClean="0"/>
              <a:t>12.01.2018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C9011B-CC75-4CAE-A84E-9A401511C6C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510987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EAFFBC-AF63-4BF7-B9C3-660024B6A1FB}" type="datetimeFigureOut">
              <a:rPr lang="ru-RU" smtClean="0"/>
              <a:t>12.01.2018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C9011B-CC75-4CAE-A84E-9A401511C6C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045774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EAFFBC-AF63-4BF7-B9C3-660024B6A1FB}" type="datetimeFigureOut">
              <a:rPr lang="ru-RU" smtClean="0"/>
              <a:t>12.01.2018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C9011B-CC75-4CAE-A84E-9A401511C6C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266166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1" name="Picture 4" descr="logo NSC"/>
          <p:cNvPicPr>
            <a:picLocks noGrp="1" noChangeAspect="1" noChangeArrowheads="1"/>
          </p:cNvPicPr>
          <p:nvPr>
            <p:ph type="ctrTitle"/>
          </p:nvPr>
        </p:nvPicPr>
        <p:blipFill>
          <a:blip r:embed="rId3"/>
          <a:srcRect/>
          <a:stretch>
            <a:fillRect/>
          </a:stretch>
        </p:blipFill>
        <p:spPr>
          <a:xfrm>
            <a:off x="553266" y="324906"/>
            <a:ext cx="485775" cy="485775"/>
          </a:xfrm>
        </p:spPr>
      </p:pic>
      <p:sp>
        <p:nvSpPr>
          <p:cNvPr id="15362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135495" y="324906"/>
            <a:ext cx="4800600" cy="485775"/>
          </a:xfrm>
        </p:spPr>
        <p:txBody>
          <a:bodyPr anchor="ctr"/>
          <a:lstStyle/>
          <a:p>
            <a:pPr algn="l" eaLnBrk="1" hangingPunct="1"/>
            <a:r>
              <a:rPr lang="ru-RU" sz="1200" i="1" dirty="0">
                <a:latin typeface="Times New Roman" pitchFamily="18" charset="0"/>
              </a:rPr>
              <a:t>Национальный статистический комитет Кыргызской Республики</a:t>
            </a:r>
            <a:r>
              <a:rPr lang="ru-RU" sz="1200" i="1" dirty="0"/>
              <a:t> </a:t>
            </a:r>
          </a:p>
        </p:txBody>
      </p:sp>
      <p:sp>
        <p:nvSpPr>
          <p:cNvPr id="15363" name="Rectangle 5"/>
          <p:cNvSpPr>
            <a:spLocks noChangeArrowheads="1"/>
          </p:cNvSpPr>
          <p:nvPr/>
        </p:nvSpPr>
        <p:spPr bwMode="auto">
          <a:xfrm>
            <a:off x="1135495" y="1589798"/>
            <a:ext cx="7458426" cy="30691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>
              <a:spcBef>
                <a:spcPct val="20000"/>
              </a:spcBef>
            </a:pPr>
            <a:r>
              <a:rPr lang="ru-RU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 изменении </a:t>
            </a:r>
          </a:p>
          <a:p>
            <a:pPr>
              <a:spcBef>
                <a:spcPct val="20000"/>
              </a:spcBef>
            </a:pPr>
            <a:r>
              <a:rPr lang="ru-RU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потребительских цен и тарифов </a:t>
            </a:r>
          </a:p>
          <a:p>
            <a:pPr>
              <a:spcBef>
                <a:spcPct val="20000"/>
              </a:spcBef>
            </a:pPr>
            <a:r>
              <a:rPr lang="ru-RU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2017 году</a:t>
            </a:r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5706667" y="4941094"/>
            <a:ext cx="2977801" cy="8108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r">
              <a:lnSpc>
                <a:spcPct val="90000"/>
              </a:lnSpc>
              <a:spcBef>
                <a:spcPct val="20000"/>
              </a:spcBef>
              <a:defRPr/>
            </a:pPr>
            <a:r>
              <a:rPr lang="ru-RU" sz="15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Отдел статистики цен</a:t>
            </a:r>
          </a:p>
          <a:p>
            <a:pPr algn="r">
              <a:lnSpc>
                <a:spcPct val="90000"/>
              </a:lnSpc>
              <a:spcBef>
                <a:spcPct val="20000"/>
              </a:spcBef>
              <a:defRPr/>
            </a:pPr>
            <a:r>
              <a:rPr lang="ru-RU" sz="15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12 января 2018г.</a:t>
            </a:r>
          </a:p>
        </p:txBody>
      </p:sp>
      <p:sp>
        <p:nvSpPr>
          <p:cNvPr id="15365" name="Text Box 8"/>
          <p:cNvSpPr txBox="1">
            <a:spLocks noChangeArrowheads="1"/>
          </p:cNvSpPr>
          <p:nvPr/>
        </p:nvSpPr>
        <p:spPr bwMode="auto">
          <a:xfrm>
            <a:off x="1871663" y="4076700"/>
            <a:ext cx="5562600" cy="30008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ru-RU" sz="1350" dirty="0"/>
          </a:p>
        </p:txBody>
      </p:sp>
    </p:spTree>
    <p:extLst>
      <p:ext uri="{BB962C8B-B14F-4D97-AF65-F5344CB8AC3E}">
        <p14:creationId xmlns:p14="http://schemas.microsoft.com/office/powerpoint/2010/main" val="39374143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Заголовок 1"/>
          <p:cNvSpPr>
            <a:spLocks noGrp="1"/>
          </p:cNvSpPr>
          <p:nvPr>
            <p:ph type="title"/>
          </p:nvPr>
        </p:nvSpPr>
        <p:spPr>
          <a:xfrm>
            <a:off x="371274" y="362018"/>
            <a:ext cx="8229600" cy="668292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200" b="1" dirty="0" smtClean="0">
                <a:latin typeface="Times New Roman" pitchFamily="18" charset="0"/>
                <a:cs typeface="Times New Roman" pitchFamily="18" charset="0"/>
              </a:rPr>
              <a:t>Средние потребительские цены на отдельные товары по республике</a:t>
            </a:r>
            <a:br>
              <a:rPr lang="ru-RU" sz="22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600" i="1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1600" i="1" dirty="0" smtClean="0">
                <a:latin typeface="Times New Roman" pitchFamily="18" charset="0"/>
              </a:rPr>
              <a:t>сомов</a:t>
            </a:r>
            <a:r>
              <a:rPr lang="ru-RU" sz="1600" i="1" dirty="0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1600" i="1" dirty="0" smtClean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7695" name="Group 4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85161039"/>
              </p:ext>
            </p:extLst>
          </p:nvPr>
        </p:nvGraphicFramePr>
        <p:xfrm>
          <a:off x="386369" y="1107583"/>
          <a:ext cx="8402016" cy="5117924"/>
        </p:xfrm>
        <a:graphic>
          <a:graphicData uri="http://schemas.openxmlformats.org/drawingml/2006/table">
            <a:tbl>
              <a:tblPr/>
              <a:tblGrid>
                <a:gridCol w="2520000"/>
                <a:gridCol w="1155504"/>
                <a:gridCol w="1155504"/>
                <a:gridCol w="1155504"/>
                <a:gridCol w="1260000"/>
                <a:gridCol w="1155504"/>
              </a:tblGrid>
              <a:tr h="72592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7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ru-RU" sz="1600" b="1" dirty="0">
                          <a:effectLst/>
                          <a:latin typeface="Times New Roman"/>
                          <a:ea typeface="Times New Roman"/>
                        </a:rPr>
                        <a:t>Декабрь </a:t>
                      </a:r>
                      <a:r>
                        <a:rPr lang="ru-RU" sz="1600" b="1" dirty="0" smtClean="0">
                          <a:effectLst/>
                          <a:latin typeface="Times New Roman"/>
                          <a:ea typeface="Times New Roman"/>
                        </a:rPr>
                        <a:t>2016г</a:t>
                      </a:r>
                      <a:r>
                        <a:rPr lang="ru-RU" sz="1600" b="1" dirty="0">
                          <a:effectLst/>
                          <a:latin typeface="Times New Roman"/>
                          <a:ea typeface="Times New Roman"/>
                        </a:rPr>
                        <a:t>.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ru-RU" sz="1600" b="1" dirty="0">
                          <a:effectLst/>
                          <a:latin typeface="Times New Roman"/>
                          <a:ea typeface="Times New Roman"/>
                        </a:rPr>
                        <a:t>Март </a:t>
                      </a:r>
                      <a:r>
                        <a:rPr lang="ru-RU" sz="1600" b="1" dirty="0" smtClean="0">
                          <a:effectLst/>
                          <a:latin typeface="Times New Roman"/>
                          <a:ea typeface="Times New Roman"/>
                        </a:rPr>
                        <a:t>2017г</a:t>
                      </a:r>
                      <a:r>
                        <a:rPr lang="ru-RU" sz="1600" b="1" dirty="0">
                          <a:effectLst/>
                          <a:latin typeface="Times New Roman"/>
                          <a:ea typeface="Times New Roman"/>
                        </a:rPr>
                        <a:t>.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ru-RU" sz="1600" b="1" dirty="0">
                          <a:effectLst/>
                          <a:latin typeface="Times New Roman"/>
                          <a:ea typeface="Times New Roman"/>
                        </a:rPr>
                        <a:t>Июнь </a:t>
                      </a:r>
                      <a:r>
                        <a:rPr lang="ru-RU" sz="1600" b="1" dirty="0" smtClean="0">
                          <a:effectLst/>
                          <a:latin typeface="Times New Roman"/>
                          <a:ea typeface="Times New Roman"/>
                        </a:rPr>
                        <a:t>2017г</a:t>
                      </a:r>
                      <a:r>
                        <a:rPr lang="ru-RU" sz="1600" b="1" dirty="0">
                          <a:effectLst/>
                          <a:latin typeface="Times New Roman"/>
                          <a:ea typeface="Times New Roman"/>
                        </a:rPr>
                        <a:t>.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ru-RU" sz="1600" b="1" dirty="0" smtClean="0">
                          <a:effectLst/>
                          <a:latin typeface="Times New Roman"/>
                          <a:ea typeface="Times New Roman"/>
                        </a:rPr>
                        <a:t>Сентябрь 2017г.</a:t>
                      </a:r>
                      <a:endParaRPr lang="ru-RU" sz="16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ru-RU" sz="1600" b="1" dirty="0" smtClean="0">
                          <a:effectLst/>
                          <a:latin typeface="Times New Roman"/>
                          <a:ea typeface="Times New Roman"/>
                        </a:rPr>
                        <a:t>Декабрь 2017г</a:t>
                      </a:r>
                      <a:r>
                        <a:rPr lang="ru-RU" sz="1600" b="1" dirty="0">
                          <a:effectLst/>
                          <a:latin typeface="Times New Roman"/>
                          <a:ea typeface="Times New Roman"/>
                        </a:rPr>
                        <a:t>.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5040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Уголь, </a:t>
                      </a:r>
                      <a:r>
                        <a:rPr lang="ru-RU" sz="1600" b="0" i="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тонна</a:t>
                      </a:r>
                      <a:endParaRPr lang="ru-RU" sz="1600" b="0" i="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 dirty="0">
                          <a:effectLst/>
                          <a:latin typeface="Times New Roman"/>
                        </a:rPr>
                        <a:t>4 325,10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 dirty="0">
                          <a:effectLst/>
                          <a:latin typeface="Times New Roman"/>
                        </a:rPr>
                        <a:t>4 013,55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>
                          <a:effectLst/>
                          <a:latin typeface="Times New Roman"/>
                        </a:rPr>
                        <a:t>3 616,13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 dirty="0">
                          <a:effectLst/>
                          <a:latin typeface="Times New Roman"/>
                        </a:rPr>
                        <a:t>3 852,05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 dirty="0">
                          <a:effectLst/>
                          <a:latin typeface="Times New Roman"/>
                        </a:rPr>
                        <a:t>4 692,08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504000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ru-RU" sz="18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+mn-cs"/>
                        </a:rPr>
                        <a:t>Бензин А-92, </a:t>
                      </a:r>
                      <a:r>
                        <a:rPr lang="ru-RU" sz="18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+mn-cs"/>
                        </a:rPr>
                        <a:t>л</a:t>
                      </a:r>
                      <a:endParaRPr lang="ru-RU" sz="1800" b="0" kern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  <a:cs typeface="+mn-cs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 dirty="0">
                          <a:effectLst/>
                          <a:latin typeface="Times New Roman"/>
                        </a:rPr>
                        <a:t>37,76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 dirty="0">
                          <a:effectLst/>
                          <a:latin typeface="Times New Roman"/>
                        </a:rPr>
                        <a:t>38,81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 dirty="0">
                          <a:effectLst/>
                          <a:latin typeface="Times New Roman"/>
                        </a:rPr>
                        <a:t>38,89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 dirty="0">
                          <a:effectLst/>
                          <a:latin typeface="Times New Roman"/>
                        </a:rPr>
                        <a:t>38,25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 dirty="0">
                          <a:effectLst/>
                          <a:latin typeface="Times New Roman"/>
                        </a:rPr>
                        <a:t>40,96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504000">
                <a:tc>
                  <a:txBody>
                    <a:bodyPr/>
                    <a:lstStyle/>
                    <a:p>
                      <a:pPr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Дизельное топливо, </a:t>
                      </a:r>
                      <a:r>
                        <a:rPr lang="ru-RU" sz="1800" b="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л</a:t>
                      </a:r>
                      <a:endParaRPr lang="ru-RU" sz="1800" b="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>
                          <a:effectLst/>
                          <a:latin typeface="Times New Roman"/>
                        </a:rPr>
                        <a:t>36,42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 dirty="0">
                          <a:effectLst/>
                          <a:latin typeface="Times New Roman"/>
                        </a:rPr>
                        <a:t>36,71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 dirty="0">
                          <a:effectLst/>
                          <a:latin typeface="Times New Roman"/>
                        </a:rPr>
                        <a:t>36,83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 dirty="0">
                          <a:effectLst/>
                          <a:latin typeface="Times New Roman"/>
                        </a:rPr>
                        <a:t>36,03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 dirty="0">
                          <a:effectLst/>
                          <a:latin typeface="Times New Roman"/>
                        </a:rPr>
                        <a:t>39,25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504000">
                <a:tc>
                  <a:txBody>
                    <a:bodyPr/>
                    <a:lstStyle/>
                    <a:p>
                      <a:pPr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Цемент, </a:t>
                      </a:r>
                      <a:r>
                        <a:rPr lang="ru-RU" sz="1800" b="0" i="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50 кг</a:t>
                      </a:r>
                      <a:endParaRPr lang="ru-RU" sz="1800" b="0" i="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 dirty="0">
                          <a:effectLst/>
                          <a:latin typeface="Times New Roman"/>
                        </a:rPr>
                        <a:t>262,38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 dirty="0">
                          <a:effectLst/>
                          <a:latin typeface="Times New Roman"/>
                        </a:rPr>
                        <a:t>262,88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 dirty="0">
                          <a:effectLst/>
                          <a:latin typeface="Times New Roman"/>
                        </a:rPr>
                        <a:t>267,48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 dirty="0">
                          <a:effectLst/>
                          <a:latin typeface="Times New Roman"/>
                        </a:rPr>
                        <a:t>263,03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 dirty="0">
                          <a:effectLst/>
                          <a:latin typeface="Times New Roman"/>
                        </a:rPr>
                        <a:t>277,33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5040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+mn-cs"/>
                        </a:rPr>
                        <a:t>Холодильник, </a:t>
                      </a:r>
                      <a:r>
                        <a:rPr lang="ru-RU" sz="18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+mn-cs"/>
                        </a:rPr>
                        <a:t>шт.</a:t>
                      </a:r>
                      <a:endParaRPr lang="ru-RU" sz="1800" b="0" kern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  <a:cs typeface="+mn-cs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 dirty="0">
                          <a:effectLst/>
                          <a:latin typeface="Times New Roman"/>
                        </a:rPr>
                        <a:t>28 489,24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>
                          <a:effectLst/>
                          <a:latin typeface="Times New Roman"/>
                        </a:rPr>
                        <a:t>27 909,72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 dirty="0">
                          <a:effectLst/>
                          <a:latin typeface="Times New Roman"/>
                        </a:rPr>
                        <a:t>27 692,41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 dirty="0" smtClean="0">
                          <a:effectLst/>
                          <a:latin typeface="Times New Roman"/>
                        </a:rPr>
                        <a:t>27 622,57</a:t>
                      </a:r>
                      <a:endParaRPr lang="ru-RU" sz="18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 dirty="0">
                          <a:effectLst/>
                          <a:latin typeface="Times New Roman"/>
                        </a:rPr>
                        <a:t>27 535,09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504000">
                <a:tc>
                  <a:txBody>
                    <a:bodyPr/>
                    <a:lstStyle/>
                    <a:p>
                      <a:pPr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Линолеум, </a:t>
                      </a:r>
                      <a:r>
                        <a:rPr lang="ru-RU" sz="1800" b="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1 кв. м</a:t>
                      </a:r>
                      <a:endParaRPr lang="ru-RU" sz="1800" b="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 dirty="0">
                          <a:effectLst/>
                          <a:latin typeface="Times New Roman"/>
                        </a:rPr>
                        <a:t>195,73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 dirty="0">
                          <a:effectLst/>
                          <a:latin typeface="Times New Roman"/>
                        </a:rPr>
                        <a:t>174,74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 dirty="0">
                          <a:effectLst/>
                          <a:latin typeface="Times New Roman"/>
                        </a:rPr>
                        <a:t>171,21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 dirty="0">
                          <a:effectLst/>
                          <a:latin typeface="Times New Roman"/>
                        </a:rPr>
                        <a:t>176,42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 dirty="0">
                          <a:effectLst/>
                          <a:latin typeface="Times New Roman"/>
                        </a:rPr>
                        <a:t>180,96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684000">
                <a:tc>
                  <a:txBody>
                    <a:bodyPr/>
                    <a:lstStyle/>
                    <a:p>
                      <a:r>
                        <a:rPr lang="ru-RU" b="1" dirty="0" smtClean="0">
                          <a:latin typeface="Times New Roman" pitchFamily="18" charset="0"/>
                          <a:cs typeface="Times New Roman" pitchFamily="18" charset="0"/>
                        </a:rPr>
                        <a:t>Стиральный порошок, </a:t>
                      </a:r>
                      <a:r>
                        <a:rPr lang="ru-RU" b="0" dirty="0" smtClean="0">
                          <a:latin typeface="Times New Roman" pitchFamily="18" charset="0"/>
                          <a:cs typeface="Times New Roman" pitchFamily="18" charset="0"/>
                        </a:rPr>
                        <a:t>100 гр.</a:t>
                      </a:r>
                      <a:endParaRPr lang="ru-RU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 dirty="0" smtClean="0">
                          <a:effectLst/>
                          <a:latin typeface="Times New Roman"/>
                        </a:rPr>
                        <a:t>14,52</a:t>
                      </a:r>
                      <a:endParaRPr lang="ru-RU" sz="18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 dirty="0" smtClean="0">
                          <a:effectLst/>
                          <a:latin typeface="Times New Roman"/>
                        </a:rPr>
                        <a:t>14,30</a:t>
                      </a:r>
                      <a:endParaRPr lang="ru-RU" sz="18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 dirty="0" smtClean="0">
                          <a:effectLst/>
                          <a:latin typeface="Times New Roman"/>
                        </a:rPr>
                        <a:t>14,29</a:t>
                      </a:r>
                      <a:endParaRPr lang="ru-RU" sz="18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 dirty="0" smtClean="0">
                          <a:effectLst/>
                          <a:latin typeface="Times New Roman"/>
                        </a:rPr>
                        <a:t>14,27</a:t>
                      </a:r>
                      <a:endParaRPr lang="ru-RU" sz="18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ru-RU" sz="1800" b="0" i="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14,18</a:t>
                      </a:r>
                      <a:endParaRPr lang="ru-RU" sz="1800" b="0" i="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684000">
                <a:tc>
                  <a:txBody>
                    <a:bodyPr/>
                    <a:lstStyle/>
                    <a:p>
                      <a:pPr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Природный газ, </a:t>
                      </a:r>
                    </a:p>
                    <a:p>
                      <a:pPr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800" b="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за 1 человека в месяц</a:t>
                      </a:r>
                      <a:endParaRPr lang="ru-RU" sz="1800" b="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169,29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168,86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163,26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164,38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169,97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424458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31020374"/>
              </p:ext>
            </p:extLst>
          </p:nvPr>
        </p:nvGraphicFramePr>
        <p:xfrm>
          <a:off x="628650" y="944377"/>
          <a:ext cx="8172000" cy="517641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40000"/>
                <a:gridCol w="1188000"/>
                <a:gridCol w="1188000"/>
                <a:gridCol w="1188000"/>
                <a:gridCol w="1188000"/>
                <a:gridCol w="1080000"/>
              </a:tblGrid>
              <a:tr h="824462">
                <a:tc>
                  <a:txBody>
                    <a:bodyPr/>
                    <a:lstStyle/>
                    <a:p>
                      <a:pPr algn="ctr"/>
                      <a:endParaRPr lang="ru-RU" sz="16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I</a:t>
                      </a:r>
                      <a:r>
                        <a:rPr lang="ru-RU" sz="14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квартал </a:t>
                      </a:r>
                      <a:r>
                        <a:rPr lang="ru-RU" sz="14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2017г.</a:t>
                      </a:r>
                      <a:endParaRPr lang="ru-RU" sz="14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II</a:t>
                      </a:r>
                      <a:r>
                        <a:rPr lang="ru-RU" sz="14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квартал </a:t>
                      </a:r>
                      <a:r>
                        <a:rPr lang="ru-RU" sz="14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2017г.</a:t>
                      </a:r>
                      <a:endParaRPr lang="ru-RU" sz="14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III</a:t>
                      </a:r>
                      <a:r>
                        <a:rPr lang="ru-RU" sz="14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квартал </a:t>
                      </a:r>
                      <a:r>
                        <a:rPr lang="ru-RU" sz="14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2017г.</a:t>
                      </a:r>
                      <a:endParaRPr lang="ru-RU" sz="14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IV</a:t>
                      </a:r>
                      <a:r>
                        <a:rPr lang="ru-RU" sz="14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квартал </a:t>
                      </a:r>
                      <a:r>
                        <a:rPr lang="ru-RU" sz="14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2017г.</a:t>
                      </a:r>
                      <a:endParaRPr lang="ru-RU" sz="14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rgbClr val="3F54F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Январь-декабрь</a:t>
                      </a:r>
                      <a:r>
                        <a:rPr lang="ru-RU" sz="1600" baseline="0" dirty="0" smtClean="0">
                          <a:solidFill>
                            <a:srgbClr val="3F54F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2017г.</a:t>
                      </a:r>
                      <a:endParaRPr lang="ru-RU" sz="1600" dirty="0">
                        <a:solidFill>
                          <a:srgbClr val="3F54F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480996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ru-RU" sz="1600" b="1" i="1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Услуги</a:t>
                      </a:r>
                      <a:endParaRPr lang="ru-RU" sz="1600" b="1" i="1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i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102,6</a:t>
                      </a:r>
                      <a:endParaRPr lang="ru-RU" sz="1600" b="1" i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i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101,2</a:t>
                      </a:r>
                      <a:endParaRPr lang="ru-RU" sz="1600" b="1" i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i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102,3</a:t>
                      </a:r>
                      <a:endParaRPr lang="ru-RU" sz="1600" b="1" i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i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100,6</a:t>
                      </a:r>
                      <a:endParaRPr lang="ru-RU" sz="1600" b="1" i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i="1" dirty="0" smtClean="0">
                          <a:solidFill>
                            <a:srgbClr val="3F54F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106,9</a:t>
                      </a:r>
                      <a:endParaRPr lang="ru-RU" sz="1600" b="1" i="1" dirty="0">
                        <a:solidFill>
                          <a:srgbClr val="3F54F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48099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Воздушный пассажирский транспорт</a:t>
                      </a:r>
                      <a:endParaRPr lang="ru-RU" sz="16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107,4</a:t>
                      </a:r>
                      <a:endParaRPr lang="ru-RU" sz="16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116,5</a:t>
                      </a:r>
                      <a:endParaRPr lang="ru-RU" sz="16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111,5</a:t>
                      </a:r>
                      <a:endParaRPr lang="ru-RU" sz="16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86,6</a:t>
                      </a:r>
                      <a:endParaRPr lang="ru-RU" sz="16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rgbClr val="3F54F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120,8</a:t>
                      </a:r>
                      <a:endParaRPr lang="ru-RU" sz="1600" b="1" dirty="0">
                        <a:solidFill>
                          <a:srgbClr val="3F54F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480996"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Услуги по текущему содержанию и ремонту жилых помещений</a:t>
                      </a:r>
                      <a:endParaRPr lang="ru-RU" sz="16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103,0</a:t>
                      </a:r>
                      <a:endParaRPr lang="ru-RU" sz="16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101,7</a:t>
                      </a:r>
                      <a:endParaRPr lang="ru-RU" sz="16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106,2</a:t>
                      </a:r>
                      <a:endParaRPr lang="ru-RU" sz="16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101,7</a:t>
                      </a:r>
                      <a:endParaRPr lang="ru-RU" sz="16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rgbClr val="3F54F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113,2</a:t>
                      </a:r>
                      <a:endParaRPr lang="ru-RU" sz="1600" b="1" dirty="0">
                        <a:solidFill>
                          <a:srgbClr val="3F54F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480996"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Общественное питание</a:t>
                      </a:r>
                      <a:endParaRPr lang="ru-RU" sz="16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101,5</a:t>
                      </a:r>
                      <a:endParaRPr lang="ru-RU" sz="16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102,9</a:t>
                      </a:r>
                      <a:endParaRPr lang="ru-RU" sz="16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104,7</a:t>
                      </a:r>
                      <a:endParaRPr lang="ru-RU" sz="16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101,8</a:t>
                      </a:r>
                      <a:endParaRPr lang="ru-RU" sz="16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rgbClr val="3F54F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111,4</a:t>
                      </a:r>
                      <a:endParaRPr lang="ru-RU" sz="1600" b="1" dirty="0">
                        <a:solidFill>
                          <a:srgbClr val="3F54F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480996"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Предоставление местного соединения по сотовой связи</a:t>
                      </a:r>
                      <a:endParaRPr lang="ru-RU" sz="16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109,8</a:t>
                      </a:r>
                      <a:endParaRPr lang="ru-RU" sz="16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101,7</a:t>
                      </a:r>
                      <a:endParaRPr lang="ru-RU" sz="16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</a:t>
                      </a:r>
                      <a:endParaRPr lang="ru-RU" sz="16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</a:t>
                      </a:r>
                      <a:endParaRPr lang="ru-RU" sz="16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rgbClr val="3F54F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111,7</a:t>
                      </a:r>
                      <a:endParaRPr lang="ru-RU" sz="1600" b="1" dirty="0">
                        <a:solidFill>
                          <a:srgbClr val="3F54F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480996"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Железнодорожный пассажирский транспорт</a:t>
                      </a:r>
                      <a:endParaRPr lang="ru-RU" sz="16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96,3</a:t>
                      </a:r>
                      <a:endParaRPr lang="ru-RU" sz="16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100,8</a:t>
                      </a:r>
                      <a:endParaRPr lang="ru-RU" sz="16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101,9</a:t>
                      </a:r>
                      <a:endParaRPr lang="ru-RU" sz="16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97,9</a:t>
                      </a:r>
                      <a:endParaRPr lang="ru-RU" sz="16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rgbClr val="3F54F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96,9</a:t>
                      </a:r>
                      <a:endParaRPr lang="ru-RU" sz="1600" b="1" dirty="0">
                        <a:solidFill>
                          <a:srgbClr val="3F54F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493738" y="170255"/>
            <a:ext cx="7886700" cy="774126"/>
          </a:xfrm>
        </p:spPr>
        <p:txBody>
          <a:bodyPr/>
          <a:lstStyle/>
          <a:p>
            <a:pPr algn="ctr"/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ИПЦ по отдельным группам и видам товаров и услуг в 2017г.</a:t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600" i="1" dirty="0" smtClean="0">
                <a:latin typeface="Times New Roman" pitchFamily="18" charset="0"/>
                <a:cs typeface="Times New Roman" pitchFamily="18" charset="0"/>
              </a:rPr>
              <a:t>(в процентах к декабрю предыдущего года)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96584022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Заголовок 1"/>
          <p:cNvSpPr>
            <a:spLocks noGrp="1"/>
          </p:cNvSpPr>
          <p:nvPr>
            <p:ph type="title"/>
          </p:nvPr>
        </p:nvSpPr>
        <p:spPr>
          <a:xfrm>
            <a:off x="371274" y="284813"/>
            <a:ext cx="8229600" cy="929390"/>
          </a:xfrm>
        </p:spPr>
        <p:txBody>
          <a:bodyPr>
            <a:normAutofit/>
          </a:bodyPr>
          <a:lstStyle/>
          <a:p>
            <a:pPr algn="ctr"/>
            <a:r>
              <a:rPr lang="ru-RU" sz="2100" b="1" dirty="0" smtClean="0">
                <a:latin typeface="Times New Roman" pitchFamily="18" charset="0"/>
                <a:cs typeface="Times New Roman" pitchFamily="18" charset="0"/>
              </a:rPr>
              <a:t>Средние потребительские тарифы на отдельные услуги </a:t>
            </a:r>
            <a:br>
              <a:rPr lang="ru-RU" sz="21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100" b="1" dirty="0" smtClean="0">
                <a:latin typeface="Times New Roman" pitchFamily="18" charset="0"/>
                <a:cs typeface="Times New Roman" pitchFamily="18" charset="0"/>
              </a:rPr>
              <a:t>по республике</a:t>
            </a:r>
            <a:br>
              <a:rPr lang="ru-RU" sz="21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600" i="1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1600" i="1" dirty="0" smtClean="0">
                <a:latin typeface="Times New Roman" pitchFamily="18" charset="0"/>
              </a:rPr>
              <a:t>сомов за 1 вид услуги</a:t>
            </a:r>
            <a:r>
              <a:rPr lang="ru-RU" sz="1600" i="1" dirty="0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1600" i="1" dirty="0" smtClean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7695" name="Group 4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31080325"/>
              </p:ext>
            </p:extLst>
          </p:nvPr>
        </p:nvGraphicFramePr>
        <p:xfrm>
          <a:off x="374755" y="1302455"/>
          <a:ext cx="8291615" cy="5125124"/>
        </p:xfrm>
        <a:graphic>
          <a:graphicData uri="http://schemas.openxmlformats.org/drawingml/2006/table">
            <a:tbl>
              <a:tblPr/>
              <a:tblGrid>
                <a:gridCol w="2711615"/>
                <a:gridCol w="1116000"/>
                <a:gridCol w="1116000"/>
                <a:gridCol w="1116000"/>
                <a:gridCol w="1116000"/>
                <a:gridCol w="1116000"/>
              </a:tblGrid>
              <a:tr h="72592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7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ru-RU" sz="1600" b="1" dirty="0">
                          <a:effectLst/>
                          <a:latin typeface="Times New Roman"/>
                          <a:ea typeface="Times New Roman"/>
                        </a:rPr>
                        <a:t>Декабрь </a:t>
                      </a:r>
                      <a:r>
                        <a:rPr lang="ru-RU" sz="1600" b="1" dirty="0" smtClean="0">
                          <a:effectLst/>
                          <a:latin typeface="Times New Roman"/>
                          <a:ea typeface="Times New Roman"/>
                        </a:rPr>
                        <a:t>2016г</a:t>
                      </a:r>
                      <a:r>
                        <a:rPr lang="ru-RU" sz="1600" b="1" dirty="0">
                          <a:effectLst/>
                          <a:latin typeface="Times New Roman"/>
                          <a:ea typeface="Times New Roman"/>
                        </a:rPr>
                        <a:t>.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ru-RU" sz="1600" b="1" dirty="0">
                          <a:effectLst/>
                          <a:latin typeface="Times New Roman"/>
                          <a:ea typeface="Times New Roman"/>
                        </a:rPr>
                        <a:t>Март </a:t>
                      </a:r>
                      <a:r>
                        <a:rPr lang="ru-RU" sz="1600" b="1" dirty="0" smtClean="0">
                          <a:effectLst/>
                          <a:latin typeface="Times New Roman"/>
                          <a:ea typeface="Times New Roman"/>
                        </a:rPr>
                        <a:t>2017г</a:t>
                      </a:r>
                      <a:r>
                        <a:rPr lang="ru-RU" sz="1600" b="1" dirty="0">
                          <a:effectLst/>
                          <a:latin typeface="Times New Roman"/>
                          <a:ea typeface="Times New Roman"/>
                        </a:rPr>
                        <a:t>.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ru-RU" sz="1600" b="1" dirty="0">
                          <a:effectLst/>
                          <a:latin typeface="Times New Roman"/>
                          <a:ea typeface="Times New Roman"/>
                        </a:rPr>
                        <a:t>Июнь </a:t>
                      </a:r>
                      <a:r>
                        <a:rPr lang="ru-RU" sz="1600" b="1" dirty="0" smtClean="0">
                          <a:effectLst/>
                          <a:latin typeface="Times New Roman"/>
                          <a:ea typeface="Times New Roman"/>
                        </a:rPr>
                        <a:t>2017г</a:t>
                      </a:r>
                      <a:r>
                        <a:rPr lang="ru-RU" sz="1600" b="1" dirty="0">
                          <a:effectLst/>
                          <a:latin typeface="Times New Roman"/>
                          <a:ea typeface="Times New Roman"/>
                        </a:rPr>
                        <a:t>.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ru-RU" sz="1600" b="1" dirty="0" smtClean="0">
                          <a:effectLst/>
                          <a:latin typeface="Times New Roman"/>
                          <a:ea typeface="Times New Roman"/>
                        </a:rPr>
                        <a:t>Сентябрь 2017г.</a:t>
                      </a:r>
                      <a:endParaRPr lang="ru-RU" sz="16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ru-RU" sz="1600" b="1" dirty="0" smtClean="0">
                          <a:effectLst/>
                          <a:latin typeface="Times New Roman"/>
                          <a:ea typeface="Times New Roman"/>
                        </a:rPr>
                        <a:t>Декабрь 2017г</a:t>
                      </a:r>
                      <a:r>
                        <a:rPr lang="ru-RU" sz="1600" b="1" dirty="0">
                          <a:effectLst/>
                          <a:latin typeface="Times New Roman"/>
                          <a:ea typeface="Times New Roman"/>
                        </a:rPr>
                        <a:t>.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5400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i="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Облицовка кафельной плиткой, 1 кв. м </a:t>
                      </a:r>
                      <a:endParaRPr lang="ru-RU" sz="1600" b="0" i="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 dirty="0">
                          <a:effectLst/>
                          <a:latin typeface="Times New Roman"/>
                        </a:rPr>
                        <a:t>464,86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 dirty="0">
                          <a:effectLst/>
                          <a:latin typeface="Times New Roman"/>
                        </a:rPr>
                        <a:t>464,26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>
                          <a:effectLst/>
                          <a:latin typeface="Times New Roman"/>
                        </a:rPr>
                        <a:t>465,32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>
                          <a:effectLst/>
                          <a:latin typeface="Times New Roman"/>
                        </a:rPr>
                        <a:t>497,73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 dirty="0">
                          <a:effectLst/>
                          <a:latin typeface="Times New Roman"/>
                        </a:rPr>
                        <a:t>496,65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1116000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8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+mn-cs"/>
                        </a:rPr>
                        <a:t>Проезд в купейном вагоне поезда дальнего следования, в расчете на 1000 км пути</a:t>
                      </a:r>
                      <a:endParaRPr lang="ru-RU" sz="1800" b="0" kern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  <a:cs typeface="+mn-cs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>
                          <a:effectLst/>
                          <a:latin typeface="Times New Roman"/>
                        </a:rPr>
                        <a:t>5 935,10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 dirty="0">
                          <a:effectLst/>
                          <a:latin typeface="Times New Roman"/>
                        </a:rPr>
                        <a:t>4 792,86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 dirty="0">
                          <a:effectLst/>
                          <a:latin typeface="Times New Roman"/>
                        </a:rPr>
                        <a:t>4 743,98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 dirty="0">
                          <a:effectLst/>
                          <a:latin typeface="Times New Roman"/>
                        </a:rPr>
                        <a:t>5 417,37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 dirty="0">
                          <a:effectLst/>
                          <a:latin typeface="Times New Roman"/>
                        </a:rPr>
                        <a:t>4 999,96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514925">
                <a:tc>
                  <a:txBody>
                    <a:bodyPr/>
                    <a:lstStyle/>
                    <a:p>
                      <a:pPr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ru-RU" sz="1800" b="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Предоставление местного соединения по сотовой связи, минута</a:t>
                      </a:r>
                      <a:endParaRPr lang="ru-RU" sz="1800" b="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 dirty="0">
                          <a:effectLst/>
                          <a:latin typeface="Times New Roman"/>
                        </a:rPr>
                        <a:t>3,65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 dirty="0">
                          <a:effectLst/>
                          <a:latin typeface="Times New Roman"/>
                        </a:rPr>
                        <a:t>4,07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 dirty="0">
                          <a:effectLst/>
                          <a:latin typeface="Times New Roman"/>
                        </a:rPr>
                        <a:t>4,14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 dirty="0">
                          <a:effectLst/>
                          <a:latin typeface="Times New Roman"/>
                        </a:rPr>
                        <a:t>4,14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 dirty="0">
                          <a:effectLst/>
                          <a:latin typeface="Times New Roman"/>
                        </a:rPr>
                        <a:t>4,14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51492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Полет в салоне </a:t>
                      </a:r>
                      <a:r>
                        <a:rPr lang="ru-RU" sz="1800" b="0" dirty="0" err="1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экономи-ческого</a:t>
                      </a:r>
                      <a:r>
                        <a:rPr lang="ru-RU" sz="1800" b="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 класса самолета международными рейса-ми в дальнее зарубежье,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1 билет в одну сторону</a:t>
                      </a:r>
                      <a:endParaRPr lang="ru-RU" sz="1800" b="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>
                          <a:effectLst/>
                          <a:latin typeface="Times New Roman"/>
                        </a:rPr>
                        <a:t>19 392,27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>
                          <a:effectLst/>
                          <a:latin typeface="Times New Roman"/>
                        </a:rPr>
                        <a:t>18 718,92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>
                          <a:effectLst/>
                          <a:latin typeface="Times New Roman"/>
                        </a:rPr>
                        <a:t>28 844,29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>
                          <a:effectLst/>
                          <a:latin typeface="Times New Roman"/>
                        </a:rPr>
                        <a:t>26 628,33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 dirty="0">
                          <a:effectLst/>
                          <a:latin typeface="Times New Roman"/>
                        </a:rPr>
                        <a:t>21 168,63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514925">
                <a:tc>
                  <a:txBody>
                    <a:bodyPr/>
                    <a:lstStyle/>
                    <a:p>
                      <a:pPr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ru-RU" sz="1800" b="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Обед в столовой, закусочной, на 1 человека</a:t>
                      </a:r>
                      <a:endParaRPr lang="ru-RU" sz="1800" b="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 dirty="0">
                          <a:effectLst/>
                          <a:latin typeface="Times New Roman"/>
                        </a:rPr>
                        <a:t>305,00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 dirty="0">
                          <a:effectLst/>
                          <a:latin typeface="Times New Roman"/>
                        </a:rPr>
                        <a:t>313,43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 dirty="0">
                          <a:effectLst/>
                          <a:latin typeface="Times New Roman"/>
                        </a:rPr>
                        <a:t>323,15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 dirty="0">
                          <a:effectLst/>
                          <a:latin typeface="Times New Roman"/>
                        </a:rPr>
                        <a:t>329,56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 dirty="0">
                          <a:effectLst/>
                          <a:latin typeface="Times New Roman"/>
                        </a:rPr>
                        <a:t>333,49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869902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Заголовок 1"/>
          <p:cNvSpPr>
            <a:spLocks noGrp="1"/>
          </p:cNvSpPr>
          <p:nvPr>
            <p:ph type="title"/>
          </p:nvPr>
        </p:nvSpPr>
        <p:spPr>
          <a:xfrm>
            <a:off x="691141" y="484307"/>
            <a:ext cx="7786287" cy="500062"/>
          </a:xfrm>
        </p:spPr>
        <p:txBody>
          <a:bodyPr/>
          <a:lstStyle/>
          <a:p>
            <a:pPr algn="ctr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ИПЦ по странам ЕАЭС в 2017г.</a:t>
            </a: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65538558"/>
              </p:ext>
            </p:extLst>
          </p:nvPr>
        </p:nvGraphicFramePr>
        <p:xfrm>
          <a:off x="669244" y="1212702"/>
          <a:ext cx="7824795" cy="4883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24795"/>
                <a:gridCol w="1800000"/>
                <a:gridCol w="1800000"/>
                <a:gridCol w="1800000"/>
              </a:tblGrid>
              <a:tr h="1140833">
                <a:tc>
                  <a:txBody>
                    <a:bodyPr/>
                    <a:lstStyle/>
                    <a:p>
                      <a:endParaRPr lang="ru-RU" sz="17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Декабрь 2017г.</a:t>
                      </a:r>
                    </a:p>
                    <a:p>
                      <a:pPr algn="ctr"/>
                      <a:r>
                        <a:rPr lang="ru-RU" sz="18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 %</a:t>
                      </a:r>
                      <a:r>
                        <a:rPr lang="ru-RU" sz="180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</a:p>
                    <a:p>
                      <a:pPr algn="ctr"/>
                      <a:r>
                        <a:rPr lang="ru-RU" sz="180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 ноябрю 2017г.</a:t>
                      </a:r>
                      <a:endParaRPr lang="ru-RU" sz="18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Декабрь 2017г.</a:t>
                      </a:r>
                    </a:p>
                    <a:p>
                      <a:pPr algn="ctr"/>
                      <a:r>
                        <a:rPr lang="ru-RU" sz="18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 %</a:t>
                      </a:r>
                      <a:r>
                        <a:rPr lang="ru-RU" sz="1800" b="1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</a:p>
                    <a:p>
                      <a:pPr algn="ctr"/>
                      <a:r>
                        <a:rPr lang="ru-RU" sz="1800" b="1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 декабрю 2016г.</a:t>
                      </a:r>
                      <a:endParaRPr lang="ru-RU" sz="18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Справочно:</a:t>
                      </a:r>
                    </a:p>
                    <a:p>
                      <a:pPr algn="ctr"/>
                      <a:r>
                        <a:rPr lang="ru-RU" sz="18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декабрь 2016г.</a:t>
                      </a:r>
                    </a:p>
                    <a:p>
                      <a:pPr algn="ctr"/>
                      <a:r>
                        <a:rPr lang="ru-RU" sz="18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 %</a:t>
                      </a:r>
                      <a:r>
                        <a:rPr lang="ru-RU" sz="18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</a:p>
                    <a:p>
                      <a:pPr algn="ctr"/>
                      <a:r>
                        <a:rPr lang="ru-RU" sz="18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 декабрю 2015г.</a:t>
                      </a:r>
                      <a:endParaRPr lang="ru-RU" sz="18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684000">
                <a:tc>
                  <a:txBody>
                    <a:bodyPr/>
                    <a:lstStyle/>
                    <a:p>
                      <a:pPr marL="360000" algn="l" fontAlgn="b"/>
                      <a:r>
                        <a:rPr lang="ru-RU" sz="2400" b="0" i="0" u="none" strike="noStrike" dirty="0">
                          <a:latin typeface="Times New Roman"/>
                        </a:rPr>
                        <a:t>Казахстан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100,7</a:t>
                      </a:r>
                      <a:endParaRPr lang="ru-RU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107,1</a:t>
                      </a:r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108,5</a:t>
                      </a:r>
                      <a:endParaRPr lang="ru-RU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684000">
                <a:tc>
                  <a:txBody>
                    <a:bodyPr/>
                    <a:lstStyle/>
                    <a:p>
                      <a:pPr marL="360000" algn="l" fontAlgn="b"/>
                      <a:r>
                        <a:rPr lang="ru-RU" sz="2400" b="0" i="0" u="none" strike="noStrike" dirty="0" smtClean="0">
                          <a:latin typeface="Times New Roman"/>
                        </a:rPr>
                        <a:t>Беларусь</a:t>
                      </a:r>
                      <a:endParaRPr lang="ru-RU" sz="2400" b="0" i="0" u="none" strike="noStrike" dirty="0">
                        <a:latin typeface="Times New Roman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100,2</a:t>
                      </a:r>
                      <a:endParaRPr lang="ru-RU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104,6</a:t>
                      </a:r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110,6</a:t>
                      </a:r>
                      <a:endParaRPr lang="ru-RU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684000">
                <a:tc>
                  <a:txBody>
                    <a:bodyPr/>
                    <a:lstStyle/>
                    <a:p>
                      <a:pPr marL="360000" algn="l" fontAlgn="b"/>
                      <a:r>
                        <a:rPr lang="ru-RU" sz="2400" b="1" i="0" u="none" strike="noStrike" dirty="0">
                          <a:solidFill>
                            <a:srgbClr val="0066FF"/>
                          </a:solidFill>
                          <a:latin typeface="Times New Roman"/>
                        </a:rPr>
                        <a:t>Кыргызстан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0" dirty="0" smtClean="0">
                          <a:solidFill>
                            <a:srgbClr val="0066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100,7</a:t>
                      </a:r>
                      <a:endParaRPr lang="ru-RU" sz="2400" b="0" dirty="0">
                        <a:solidFill>
                          <a:srgbClr val="0066FF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solidFill>
                            <a:srgbClr val="0066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103,7</a:t>
                      </a:r>
                      <a:endParaRPr lang="ru-RU" sz="2400" b="1" dirty="0">
                        <a:solidFill>
                          <a:srgbClr val="0066FF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solidFill>
                            <a:srgbClr val="0066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99,5</a:t>
                      </a:r>
                      <a:endParaRPr lang="ru-RU" sz="2400" b="1" dirty="0">
                        <a:solidFill>
                          <a:srgbClr val="0066FF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684000">
                <a:tc>
                  <a:txBody>
                    <a:bodyPr/>
                    <a:lstStyle/>
                    <a:p>
                      <a:pPr marL="360000" algn="l" fontAlgn="b"/>
                      <a:r>
                        <a:rPr lang="ru-RU" sz="2400" b="0" i="0" u="none" strike="noStrike" dirty="0" smtClean="0">
                          <a:latin typeface="Times New Roman"/>
                        </a:rPr>
                        <a:t>Армения</a:t>
                      </a:r>
                      <a:endParaRPr lang="ru-RU" sz="2400" b="0" i="0" u="none" strike="noStrike" dirty="0">
                        <a:latin typeface="Times New Roman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101,5</a:t>
                      </a:r>
                      <a:endParaRPr lang="ru-RU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102,6</a:t>
                      </a:r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98,9</a:t>
                      </a:r>
                      <a:endParaRPr lang="ru-RU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684000">
                <a:tc>
                  <a:txBody>
                    <a:bodyPr/>
                    <a:lstStyle/>
                    <a:p>
                      <a:pPr marL="360000" algn="l" fontAlgn="b"/>
                      <a:r>
                        <a:rPr lang="ru-RU" sz="2400" b="0" i="0" u="none" strike="noStrike" dirty="0">
                          <a:latin typeface="Times New Roman"/>
                        </a:rPr>
                        <a:t>Россия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100,4</a:t>
                      </a:r>
                      <a:endParaRPr lang="ru-RU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102,5</a:t>
                      </a:r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105,4</a:t>
                      </a:r>
                      <a:endParaRPr lang="ru-RU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961230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217443"/>
          </a:xfrm>
        </p:spPr>
        <p:txBody>
          <a:bodyPr/>
          <a:lstStyle/>
          <a:p>
            <a:pPr marL="0" indent="0">
              <a:buNone/>
            </a:pPr>
            <a:endParaRPr lang="ru-RU" sz="3600" b="1" i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ru-RU" sz="36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ru-RU" sz="3600" b="1" i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r>
              <a:rPr lang="ru-RU" sz="40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СПАСИБО  ЗА  ВНИМАНИЕ!</a:t>
            </a:r>
            <a:endParaRPr lang="ru-RU" sz="40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991320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logo NSC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553266" y="324906"/>
            <a:ext cx="485775" cy="485775"/>
          </a:xfrm>
          <a:prstGeom prst="rect">
            <a:avLst/>
          </a:prstGeom>
        </p:spPr>
      </p:pic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1135495" y="324906"/>
            <a:ext cx="4800600" cy="4857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ru-RU" sz="1200" i="1" smtClean="0">
                <a:latin typeface="Times New Roman" pitchFamily="18" charset="0"/>
              </a:rPr>
              <a:t>Национальный статистический комитет Кыргызской Республики</a:t>
            </a:r>
            <a:r>
              <a:rPr lang="ru-RU" sz="1200" i="1" smtClean="0"/>
              <a:t> </a:t>
            </a:r>
            <a:endParaRPr lang="ru-RU" sz="1200" i="1" dirty="0"/>
          </a:p>
        </p:txBody>
      </p:sp>
      <p:sp>
        <p:nvSpPr>
          <p:cNvPr id="6" name="Rectangle 5"/>
          <p:cNvSpPr txBox="1">
            <a:spLocks noChangeArrowheads="1"/>
          </p:cNvSpPr>
          <p:nvPr/>
        </p:nvSpPr>
        <p:spPr>
          <a:xfrm>
            <a:off x="454254" y="810681"/>
            <a:ext cx="8229600" cy="72548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2100" b="1" dirty="0" smtClean="0">
                <a:latin typeface="Times New Roman" pitchFamily="18" charset="0"/>
              </a:rPr>
              <a:t>Изменение ИПЦ в </a:t>
            </a:r>
            <a:r>
              <a:rPr lang="ru-RU" sz="2100" b="1" dirty="0" err="1" smtClean="0">
                <a:latin typeface="Times New Roman" pitchFamily="18" charset="0"/>
              </a:rPr>
              <a:t>Кыргызской</a:t>
            </a:r>
            <a:r>
              <a:rPr lang="ru-RU" sz="2100" b="1" dirty="0" smtClean="0">
                <a:latin typeface="Times New Roman" pitchFamily="18" charset="0"/>
              </a:rPr>
              <a:t> Республике в январе-декабре</a:t>
            </a:r>
            <a:br>
              <a:rPr lang="ru-RU" sz="2100" b="1" dirty="0" smtClean="0">
                <a:latin typeface="Times New Roman" pitchFamily="18" charset="0"/>
              </a:rPr>
            </a:br>
            <a:r>
              <a:rPr lang="ru-RU" sz="1600" i="1" dirty="0" smtClean="0">
                <a:latin typeface="Times New Roman" pitchFamily="18" charset="0"/>
              </a:rPr>
              <a:t>(прирост (+), снижение (-); в процентах к декабрю предыдущего года)</a:t>
            </a:r>
          </a:p>
        </p:txBody>
      </p:sp>
      <p:graphicFrame>
        <p:nvGraphicFramePr>
          <p:cNvPr id="7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39542894"/>
              </p:ext>
            </p:extLst>
          </p:nvPr>
        </p:nvGraphicFramePr>
        <p:xfrm>
          <a:off x="162420" y="1655634"/>
          <a:ext cx="8640960" cy="505620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4109994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6406" y="249717"/>
            <a:ext cx="7886700" cy="797848"/>
          </a:xfrm>
        </p:spPr>
        <p:txBody>
          <a:bodyPr>
            <a:noAutofit/>
          </a:bodyPr>
          <a:lstStyle/>
          <a:p>
            <a:pPr algn="ctr"/>
            <a:r>
              <a:rPr lang="ru-RU" sz="2200" b="1" dirty="0">
                <a:latin typeface="Times New Roman" pitchFamily="18" charset="0"/>
              </a:rPr>
              <a:t>Изменение ИПЦ </a:t>
            </a:r>
            <a:r>
              <a:rPr lang="ru-RU" sz="2200" b="1" dirty="0" smtClean="0">
                <a:latin typeface="Times New Roman" pitchFamily="18" charset="0"/>
              </a:rPr>
              <a:t>в </a:t>
            </a:r>
            <a:r>
              <a:rPr lang="ru-RU" sz="2200" b="1" dirty="0" err="1">
                <a:latin typeface="Times New Roman" pitchFamily="18" charset="0"/>
              </a:rPr>
              <a:t>Кыргызской</a:t>
            </a:r>
            <a:r>
              <a:rPr lang="ru-RU" sz="2200" b="1" dirty="0">
                <a:latin typeface="Times New Roman" pitchFamily="18" charset="0"/>
              </a:rPr>
              <a:t> Республике </a:t>
            </a:r>
            <a:r>
              <a:rPr lang="ru-RU" sz="2200" b="1" dirty="0" smtClean="0">
                <a:latin typeface="Times New Roman" pitchFamily="18" charset="0"/>
              </a:rPr>
              <a:t>по кварталам</a:t>
            </a:r>
            <a:r>
              <a:rPr lang="ru-RU" sz="2200" b="1" dirty="0">
                <a:latin typeface="Times New Roman" pitchFamily="18" charset="0"/>
              </a:rPr>
              <a:t/>
            </a:r>
            <a:br>
              <a:rPr lang="ru-RU" sz="2200" b="1" dirty="0">
                <a:latin typeface="Times New Roman" pitchFamily="18" charset="0"/>
              </a:rPr>
            </a:br>
            <a:r>
              <a:rPr lang="ru-RU" sz="1600" i="1" dirty="0">
                <a:latin typeface="Times New Roman" pitchFamily="18" charset="0"/>
              </a:rPr>
              <a:t>(прирост (+), снижение (-); в </a:t>
            </a:r>
            <a:r>
              <a:rPr lang="ru-RU" sz="1600" i="1" dirty="0" smtClean="0">
                <a:latin typeface="Times New Roman" pitchFamily="18" charset="0"/>
              </a:rPr>
              <a:t>процентах)</a:t>
            </a:r>
            <a:endParaRPr lang="ru-RU" sz="1600" i="1" dirty="0">
              <a:latin typeface="Times New Roman" pitchFamily="18" charset="0"/>
            </a:endParaRPr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29242029"/>
              </p:ext>
            </p:extLst>
          </p:nvPr>
        </p:nvGraphicFramePr>
        <p:xfrm>
          <a:off x="628650" y="1136342"/>
          <a:ext cx="7886700" cy="541537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9724798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Заголовок 1"/>
          <p:cNvSpPr>
            <a:spLocks noGrp="1"/>
          </p:cNvSpPr>
          <p:nvPr>
            <p:ph type="title"/>
          </p:nvPr>
        </p:nvSpPr>
        <p:spPr>
          <a:xfrm>
            <a:off x="580046" y="369289"/>
            <a:ext cx="8321675" cy="642937"/>
          </a:xfrm>
        </p:spPr>
        <p:txBody>
          <a:bodyPr/>
          <a:lstStyle/>
          <a:p>
            <a:pPr algn="ctr"/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Изменение цен и тарифов по основным группам товаров и услуг</a:t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600" i="1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1600" i="1" dirty="0" smtClean="0">
                <a:latin typeface="Times New Roman" pitchFamily="18" charset="0"/>
              </a:rPr>
              <a:t>прирост (+), снижение (-); </a:t>
            </a:r>
            <a:r>
              <a:rPr lang="ru-RU" sz="1600" i="1" dirty="0" smtClean="0">
                <a:latin typeface="Times New Roman" pitchFamily="18" charset="0"/>
                <a:cs typeface="Times New Roman" pitchFamily="18" charset="0"/>
              </a:rPr>
              <a:t>в процентах к декабрю предыдущего года)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57909357"/>
              </p:ext>
            </p:extLst>
          </p:nvPr>
        </p:nvGraphicFramePr>
        <p:xfrm>
          <a:off x="580046" y="1181981"/>
          <a:ext cx="7974313" cy="51818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64055"/>
                <a:gridCol w="1914258"/>
                <a:gridCol w="1548000"/>
                <a:gridCol w="1548000"/>
              </a:tblGrid>
              <a:tr h="696430">
                <a:tc rowSpan="2">
                  <a:txBody>
                    <a:bodyPr/>
                    <a:lstStyle/>
                    <a:p>
                      <a:endParaRPr lang="ru-RU" sz="17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ru-RU" sz="17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Удельный вес </a:t>
                      </a:r>
                    </a:p>
                    <a:p>
                      <a:pPr algn="ctr"/>
                      <a:r>
                        <a:rPr lang="ru-RU" sz="17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 денежных расходах населения </a:t>
                      </a:r>
                    </a:p>
                    <a:p>
                      <a:pPr algn="ctr"/>
                      <a:r>
                        <a:rPr lang="ru-RU" sz="11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(по данным 2015г.)</a:t>
                      </a:r>
                      <a:endParaRPr lang="ru-RU" sz="11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Изменение </a:t>
                      </a:r>
                    </a:p>
                    <a:p>
                      <a:pPr algn="ctr"/>
                      <a:r>
                        <a:rPr lang="ru-RU" sz="20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цен и тарифов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ru-RU" sz="17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90452">
                <a:tc vMerge="1">
                  <a:txBody>
                    <a:bodyPr/>
                    <a:lstStyle/>
                    <a:p>
                      <a:endParaRPr lang="ru-RU" sz="17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 sz="17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i="0" dirty="0" smtClean="0">
                          <a:solidFill>
                            <a:srgbClr val="0000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 2017г.</a:t>
                      </a:r>
                      <a:endParaRPr lang="ru-RU" sz="2000" b="1" i="0" dirty="0">
                        <a:solidFill>
                          <a:srgbClr val="0000FF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i="0" dirty="0" smtClean="0">
                          <a:latin typeface="Times New Roman" pitchFamily="18" charset="0"/>
                          <a:cs typeface="Times New Roman" pitchFamily="18" charset="0"/>
                        </a:rPr>
                        <a:t>в 2016г.</a:t>
                      </a:r>
                      <a:endParaRPr lang="ru-RU" sz="2000" b="1" i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687888">
                <a:tc>
                  <a:txBody>
                    <a:bodyPr/>
                    <a:lstStyle/>
                    <a:p>
                      <a:r>
                        <a:rPr lang="ru-RU" sz="1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Все товары и услуги</a:t>
                      </a:r>
                      <a:endParaRPr lang="ru-RU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900" b="1" dirty="0" smtClean="0">
                          <a:solidFill>
                            <a:srgbClr val="0000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3,7</a:t>
                      </a: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9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-0,5</a:t>
                      </a: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705858">
                <a:tc>
                  <a:txBody>
                    <a:bodyPr/>
                    <a:lstStyle/>
                    <a:p>
                      <a:pPr marL="252000" algn="l" fontAlgn="b">
                        <a:spcAft>
                          <a:spcPts val="200"/>
                        </a:spcAft>
                      </a:pPr>
                      <a:r>
                        <a:rPr lang="ru-RU" sz="1750" b="1" i="0" u="none" strike="noStrike" dirty="0" smtClean="0">
                          <a:latin typeface="Times New Roman" pitchFamily="18" charset="0"/>
                          <a:cs typeface="Times New Roman" pitchFamily="18" charset="0"/>
                        </a:rPr>
                        <a:t>Пищевые </a:t>
                      </a:r>
                      <a:r>
                        <a:rPr lang="ru-RU" sz="1750" b="1" i="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продукты и безалкогольные напитки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80000" algn="ctr" fontAlgn="b"/>
                      <a:r>
                        <a:rPr lang="ru-RU" sz="1800" b="0" i="0" u="none" strike="noStrike" dirty="0" smtClean="0">
                          <a:latin typeface="Times New Roman" pitchFamily="18" charset="0"/>
                          <a:cs typeface="Times New Roman" pitchFamily="18" charset="0"/>
                        </a:rPr>
                        <a:t>45,8</a:t>
                      </a:r>
                      <a:endParaRPr lang="ru-RU" sz="1800" b="0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08000" algn="ctr" fontAlgn="b">
                        <a:spcAft>
                          <a:spcPts val="200"/>
                        </a:spcAft>
                      </a:pPr>
                      <a:r>
                        <a:rPr lang="ru-RU" sz="1900" b="1" i="0" u="none" strike="noStrike" dirty="0" smtClean="0">
                          <a:solidFill>
                            <a:srgbClr val="0000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2,7</a:t>
                      </a:r>
                      <a:endParaRPr lang="ru-RU" sz="1900" b="1" i="0" u="none" strike="noStrike" dirty="0">
                        <a:solidFill>
                          <a:srgbClr val="0000FF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08000" algn="ctr" fontAlgn="b">
                        <a:spcAft>
                          <a:spcPts val="200"/>
                        </a:spcAft>
                      </a:pPr>
                      <a:r>
                        <a:rPr lang="ru-RU" sz="1900" b="1" i="0" u="none" strike="noStrike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-5,0</a:t>
                      </a:r>
                      <a:endParaRPr lang="ru-RU" sz="1900" b="1" i="0" u="none" strike="noStrike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540000">
                <a:tc>
                  <a:txBody>
                    <a:bodyPr/>
                    <a:lstStyle/>
                    <a:p>
                      <a:pPr marL="252000" algn="l" fontAlgn="b"/>
                      <a:r>
                        <a:rPr lang="ru-RU" sz="1800" b="1" i="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Алкогольные </a:t>
                      </a:r>
                      <a:r>
                        <a:rPr lang="ru-RU" sz="1800" b="1" i="0" u="none" strike="noStrike" dirty="0" smtClean="0">
                          <a:latin typeface="Times New Roman" pitchFamily="18" charset="0"/>
                          <a:cs typeface="Times New Roman" pitchFamily="18" charset="0"/>
                        </a:rPr>
                        <a:t>напитки </a:t>
                      </a:r>
                      <a:endParaRPr lang="ru-RU" sz="1800" b="1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80000" algn="ctr" fontAlgn="b"/>
                      <a:r>
                        <a:rPr lang="ru-RU" sz="1800" b="0" i="0" u="none" strike="noStrike" dirty="0" smtClean="0">
                          <a:latin typeface="Times New Roman" pitchFamily="18" charset="0"/>
                          <a:cs typeface="Times New Roman" pitchFamily="18" charset="0"/>
                        </a:rPr>
                        <a:t>6,8</a:t>
                      </a:r>
                      <a:endParaRPr lang="ru-RU" sz="1800" b="0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08000" algn="ctr" fontAlgn="b"/>
                      <a:r>
                        <a:rPr lang="ru-RU" sz="1900" b="1" i="0" u="none" strike="noStrike" dirty="0" smtClean="0">
                          <a:solidFill>
                            <a:srgbClr val="0000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-2,7</a:t>
                      </a:r>
                      <a:endParaRPr lang="ru-RU" sz="1900" b="1" i="0" u="none" strike="noStrike" dirty="0">
                        <a:solidFill>
                          <a:srgbClr val="0000FF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08000" algn="ctr" fontAlgn="b"/>
                      <a:r>
                        <a:rPr lang="ru-RU" sz="1900" b="1" i="0" u="none" strike="noStrike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2,7</a:t>
                      </a:r>
                      <a:endParaRPr lang="ru-RU" sz="1900" b="1" i="0" u="none" strike="noStrike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540000">
                <a:tc>
                  <a:txBody>
                    <a:bodyPr/>
                    <a:lstStyle/>
                    <a:p>
                      <a:pPr marL="25200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i="0" u="none" strike="noStrike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Табачные</a:t>
                      </a:r>
                      <a:r>
                        <a:rPr lang="ru-RU" sz="1800" b="1" i="0" u="none" strike="noStrike" dirty="0" smtClean="0">
                          <a:latin typeface="Times New Roman" pitchFamily="18" charset="0"/>
                          <a:cs typeface="Times New Roman" pitchFamily="18" charset="0"/>
                        </a:rPr>
                        <a:t> изделия</a:t>
                      </a:r>
                      <a:endParaRPr lang="ru-RU" sz="1800" b="1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80000" algn="ctr" fontAlgn="b"/>
                      <a:r>
                        <a:rPr lang="ru-RU" sz="1800" b="0" i="0" u="none" strike="noStrike" dirty="0" smtClean="0">
                          <a:latin typeface="Times New Roman" pitchFamily="18" charset="0"/>
                          <a:cs typeface="Times New Roman" pitchFamily="18" charset="0"/>
                        </a:rPr>
                        <a:t>2,2</a:t>
                      </a:r>
                      <a:endParaRPr lang="ru-RU" sz="1800" b="0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08000" algn="ctr" fontAlgn="b"/>
                      <a:r>
                        <a:rPr lang="ru-RU" sz="1900" b="1" i="0" u="none" strike="noStrike" dirty="0" smtClean="0">
                          <a:solidFill>
                            <a:srgbClr val="0000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24,1</a:t>
                      </a:r>
                      <a:endParaRPr lang="ru-RU" sz="1900" b="1" i="0" u="none" strike="noStrike" dirty="0">
                        <a:solidFill>
                          <a:srgbClr val="0000FF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08000" algn="ctr" fontAlgn="b"/>
                      <a:r>
                        <a:rPr lang="ru-RU" sz="1900" b="1" i="0" u="none" strike="noStrike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8,4</a:t>
                      </a:r>
                      <a:endParaRPr lang="ru-RU" sz="1900" b="1" i="0" u="none" strike="noStrike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758983">
                <a:tc>
                  <a:txBody>
                    <a:bodyPr/>
                    <a:lstStyle/>
                    <a:p>
                      <a:pPr marL="252000" algn="l" fontAlgn="b"/>
                      <a:r>
                        <a:rPr lang="ru-RU" sz="1800" b="1" i="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Непродовольственные товары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80000" algn="ctr" fontAlgn="b"/>
                      <a:r>
                        <a:rPr lang="ru-RU" sz="1800" b="0" i="0" u="none" strike="noStrike" dirty="0" smtClean="0">
                          <a:latin typeface="Times New Roman" pitchFamily="18" charset="0"/>
                          <a:cs typeface="Times New Roman" pitchFamily="18" charset="0"/>
                        </a:rPr>
                        <a:t>30,2</a:t>
                      </a:r>
                      <a:endParaRPr lang="ru-RU" sz="1800" b="0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08000" algn="ctr" fontAlgn="b"/>
                      <a:r>
                        <a:rPr lang="ru-RU" sz="1900" b="1" i="0" u="none" strike="noStrike" dirty="0" smtClean="0">
                          <a:solidFill>
                            <a:srgbClr val="0000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3,2</a:t>
                      </a:r>
                      <a:endParaRPr lang="ru-RU" sz="1900" b="1" i="0" u="none" strike="noStrike" dirty="0">
                        <a:solidFill>
                          <a:srgbClr val="0000FF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08000" algn="ctr" fontAlgn="b"/>
                      <a:r>
                        <a:rPr lang="ru-RU" sz="1900" b="1" i="0" u="none" strike="noStrike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1,6</a:t>
                      </a:r>
                      <a:endParaRPr lang="ru-RU" sz="1900" b="1" i="0" u="none" strike="noStrike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653699">
                <a:tc>
                  <a:txBody>
                    <a:bodyPr/>
                    <a:lstStyle/>
                    <a:p>
                      <a:pPr marL="252000" algn="l" fontAlgn="b"/>
                      <a:r>
                        <a:rPr lang="ru-RU" sz="1800" b="1" i="0" u="none" strike="noStrike" dirty="0" smtClean="0">
                          <a:latin typeface="Times New Roman" pitchFamily="18" charset="0"/>
                          <a:cs typeface="Times New Roman" pitchFamily="18" charset="0"/>
                        </a:rPr>
                        <a:t>Услуги</a:t>
                      </a:r>
                      <a:endParaRPr lang="ru-RU" sz="1800" b="1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80000" algn="ctr" fontAlgn="b"/>
                      <a:r>
                        <a:rPr lang="ru-RU" sz="1800" b="0" i="0" u="none" strike="noStrike" dirty="0" smtClean="0">
                          <a:latin typeface="Times New Roman" pitchFamily="18" charset="0"/>
                          <a:cs typeface="Times New Roman" pitchFamily="18" charset="0"/>
                        </a:rPr>
                        <a:t>15,0</a:t>
                      </a:r>
                      <a:endParaRPr lang="ru-RU" sz="1800" b="0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08000" algn="ctr" fontAlgn="b"/>
                      <a:r>
                        <a:rPr lang="ru-RU" sz="1900" b="1" i="0" u="none" strike="noStrike" dirty="0" smtClean="0">
                          <a:solidFill>
                            <a:srgbClr val="0000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6,9</a:t>
                      </a:r>
                      <a:endParaRPr lang="ru-RU" sz="1900" b="1" i="0" u="none" strike="noStrike" dirty="0">
                        <a:solidFill>
                          <a:srgbClr val="0000FF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08000" algn="ctr" fontAlgn="b"/>
                      <a:r>
                        <a:rPr lang="ru-RU" sz="1900" b="1" i="0" u="none" strike="noStrike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5,2</a:t>
                      </a:r>
                      <a:endParaRPr lang="ru-RU" sz="1900" b="1" i="0" u="none" strike="noStrike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5863453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Заголовок 1"/>
          <p:cNvSpPr>
            <a:spLocks noGrp="1"/>
          </p:cNvSpPr>
          <p:nvPr>
            <p:ph type="title"/>
          </p:nvPr>
        </p:nvSpPr>
        <p:spPr>
          <a:xfrm>
            <a:off x="567078" y="389605"/>
            <a:ext cx="8229600" cy="644436"/>
          </a:xfrm>
        </p:spPr>
        <p:txBody>
          <a:bodyPr>
            <a:normAutofit/>
          </a:bodyPr>
          <a:lstStyle/>
          <a:p>
            <a:pPr algn="ctr"/>
            <a:r>
              <a:rPr lang="ru-RU" sz="2200" b="1" dirty="0" smtClean="0">
                <a:latin typeface="Times New Roman" pitchFamily="18" charset="0"/>
                <a:cs typeface="Times New Roman" pitchFamily="18" charset="0"/>
              </a:rPr>
              <a:t>Изменение ИПЦ в территориальном разрезе в январе-декабре</a:t>
            </a:r>
            <a:br>
              <a:rPr lang="ru-RU" sz="22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600" i="1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1600" i="1" dirty="0" smtClean="0">
                <a:latin typeface="Times New Roman" pitchFamily="18" charset="0"/>
              </a:rPr>
              <a:t>прирост (+), снижение (-); </a:t>
            </a:r>
            <a:r>
              <a:rPr lang="ru-RU" sz="1600" i="1" dirty="0">
                <a:latin typeface="Times New Roman" pitchFamily="18" charset="0"/>
              </a:rPr>
              <a:t>в процентах к декабрю предыдущего года</a:t>
            </a:r>
            <a:r>
              <a:rPr lang="ru-RU" sz="1600" i="1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87793168"/>
              </p:ext>
            </p:extLst>
          </p:nvPr>
        </p:nvGraphicFramePr>
        <p:xfrm>
          <a:off x="709613" y="1281870"/>
          <a:ext cx="7675216" cy="501268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34494"/>
                <a:gridCol w="2270241"/>
                <a:gridCol w="2170481"/>
              </a:tblGrid>
              <a:tr h="843285">
                <a:tc>
                  <a:txBody>
                    <a:bodyPr/>
                    <a:lstStyle/>
                    <a:p>
                      <a:endParaRPr lang="ru-RU" sz="17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2017г.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2016г.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444137">
                <a:tc>
                  <a:txBody>
                    <a:bodyPr/>
                    <a:lstStyle/>
                    <a:p>
                      <a:pPr algn="l" fontAlgn="b">
                        <a:spcAft>
                          <a:spcPts val="200"/>
                        </a:spcAft>
                      </a:pPr>
                      <a:r>
                        <a:rPr lang="ru-RU" sz="1900" b="1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</a:t>
                      </a:r>
                      <a:r>
                        <a:rPr lang="ru-RU" sz="1900" b="1" i="0" u="none" strike="noStrike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Ошская</a:t>
                      </a:r>
                      <a:r>
                        <a:rPr lang="ru-RU" sz="1900" b="1" i="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область</a:t>
                      </a:r>
                      <a:endParaRPr lang="ru-RU" sz="19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spcAft>
                          <a:spcPts val="200"/>
                        </a:spcAft>
                      </a:pPr>
                      <a:r>
                        <a:rPr lang="ru-RU" sz="1900" b="1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11,1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spcAft>
                          <a:spcPts val="200"/>
                        </a:spcAft>
                      </a:pPr>
                      <a:r>
                        <a:rPr lang="ru-RU" sz="1900" b="1" i="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0,6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66307">
                <a:tc>
                  <a:txBody>
                    <a:bodyPr/>
                    <a:lstStyle/>
                    <a:p>
                      <a:pPr algn="l" fontAlgn="b">
                        <a:spcAft>
                          <a:spcPts val="200"/>
                        </a:spcAft>
                      </a:pPr>
                      <a:r>
                        <a:rPr lang="ru-RU" sz="1900" b="1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</a:t>
                      </a:r>
                      <a:r>
                        <a:rPr lang="ru-RU" sz="1900" b="1" i="0" u="none" strike="noStrike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г.Ош</a:t>
                      </a:r>
                      <a:endParaRPr lang="ru-RU" sz="19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spcAft>
                          <a:spcPts val="200"/>
                        </a:spcAft>
                      </a:pPr>
                      <a:r>
                        <a:rPr lang="ru-RU" sz="1900" b="1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6,7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spcAft>
                          <a:spcPts val="200"/>
                        </a:spcAft>
                      </a:pPr>
                      <a:r>
                        <a:rPr lang="ru-RU" sz="1900" b="1" i="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0,6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44137">
                <a:tc>
                  <a:txBody>
                    <a:bodyPr/>
                    <a:lstStyle/>
                    <a:p>
                      <a:pPr algn="l" fontAlgn="b">
                        <a:spcAft>
                          <a:spcPts val="200"/>
                        </a:spcAft>
                      </a:pPr>
                      <a:r>
                        <a:rPr lang="ru-RU" sz="1900" b="1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</a:t>
                      </a:r>
                      <a:r>
                        <a:rPr lang="ru-RU" sz="1900" b="1" i="0" u="none" strike="noStrike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Таласская</a:t>
                      </a:r>
                      <a:r>
                        <a:rPr lang="ru-RU" sz="1900" b="1" i="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область</a:t>
                      </a:r>
                      <a:endParaRPr lang="ru-RU" sz="19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spcAft>
                          <a:spcPts val="200"/>
                        </a:spcAft>
                      </a:pPr>
                      <a:r>
                        <a:rPr lang="ru-RU" sz="1900" b="1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5,0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spcAft>
                          <a:spcPts val="200"/>
                        </a:spcAft>
                      </a:pPr>
                      <a:r>
                        <a:rPr lang="ru-RU" sz="1900" b="1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-2,0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501878">
                <a:tc>
                  <a:txBody>
                    <a:bodyPr/>
                    <a:lstStyle/>
                    <a:p>
                      <a:pPr algn="l" fontAlgn="b">
                        <a:spcAft>
                          <a:spcPts val="200"/>
                        </a:spcAft>
                      </a:pPr>
                      <a:r>
                        <a:rPr lang="ru-RU" sz="1900" b="1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</a:t>
                      </a:r>
                      <a:r>
                        <a:rPr lang="ru-RU" sz="1900" b="1" i="0" u="none" strike="noStrike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Баткенская</a:t>
                      </a:r>
                      <a:r>
                        <a:rPr lang="ru-RU" sz="1900" b="1" i="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область</a:t>
                      </a:r>
                      <a:endParaRPr lang="ru-RU" sz="19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spcAft>
                          <a:spcPts val="200"/>
                        </a:spcAft>
                      </a:pPr>
                      <a:r>
                        <a:rPr lang="ru-RU" sz="1900" b="1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4,8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spcAft>
                          <a:spcPts val="200"/>
                        </a:spcAft>
                      </a:pPr>
                      <a:r>
                        <a:rPr lang="ru-RU" sz="1900" b="1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44137">
                <a:tc>
                  <a:txBody>
                    <a:bodyPr/>
                    <a:lstStyle/>
                    <a:p>
                      <a:pPr algn="l" fontAlgn="b">
                        <a:spcAft>
                          <a:spcPts val="200"/>
                        </a:spcAft>
                      </a:pPr>
                      <a:r>
                        <a:rPr lang="ru-RU" sz="1900" b="1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</a:t>
                      </a:r>
                      <a:r>
                        <a:rPr lang="ru-RU" sz="1900" b="1" i="0" u="none" strike="noStrike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Нарынская</a:t>
                      </a:r>
                      <a:r>
                        <a:rPr lang="ru-RU" sz="1900" b="1" i="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область</a:t>
                      </a:r>
                      <a:endParaRPr lang="ru-RU" sz="19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spcAft>
                          <a:spcPts val="200"/>
                        </a:spcAft>
                      </a:pPr>
                      <a:r>
                        <a:rPr lang="ru-RU" sz="1900" b="1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3,8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spcAft>
                          <a:spcPts val="200"/>
                        </a:spcAft>
                      </a:pPr>
                      <a:r>
                        <a:rPr lang="ru-RU" sz="1900" b="1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1,2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84548">
                <a:tc>
                  <a:txBody>
                    <a:bodyPr/>
                    <a:lstStyle/>
                    <a:p>
                      <a:pPr algn="l" fontAlgn="b">
                        <a:spcAft>
                          <a:spcPts val="200"/>
                        </a:spcAft>
                      </a:pPr>
                      <a:r>
                        <a:rPr lang="ru-RU" sz="1900" b="1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</a:t>
                      </a:r>
                      <a:r>
                        <a:rPr lang="ru-RU" sz="1900" b="1" i="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Иссык-Кульская </a:t>
                      </a:r>
                      <a:r>
                        <a:rPr lang="ru-RU" sz="1900" b="1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область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spcAft>
                          <a:spcPts val="200"/>
                        </a:spcAft>
                      </a:pPr>
                      <a:r>
                        <a:rPr lang="ru-RU" sz="1900" b="1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3,7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spcAft>
                          <a:spcPts val="200"/>
                        </a:spcAft>
                      </a:pPr>
                      <a:r>
                        <a:rPr lang="ru-RU" sz="1900" b="1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70060">
                <a:tc>
                  <a:txBody>
                    <a:bodyPr/>
                    <a:lstStyle/>
                    <a:p>
                      <a:pPr algn="l" fontAlgn="b">
                        <a:spcAft>
                          <a:spcPts val="200"/>
                        </a:spcAft>
                      </a:pPr>
                      <a:r>
                        <a:rPr lang="ru-RU" sz="1900" b="1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</a:t>
                      </a:r>
                      <a:r>
                        <a:rPr lang="ru-RU" sz="1900" b="1" i="0" u="none" strike="noStrike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Джалал-Абадская</a:t>
                      </a:r>
                      <a:r>
                        <a:rPr lang="ru-RU" sz="1900" b="1" i="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900" b="1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область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spcAft>
                          <a:spcPts val="200"/>
                        </a:spcAft>
                      </a:pPr>
                      <a:r>
                        <a:rPr lang="ru-RU" sz="1900" b="1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3,5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spcAft>
                          <a:spcPts val="200"/>
                        </a:spcAft>
                      </a:pPr>
                      <a:r>
                        <a:rPr lang="ru-RU" sz="1900" b="1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0,1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70060">
                <a:tc>
                  <a:txBody>
                    <a:bodyPr/>
                    <a:lstStyle/>
                    <a:p>
                      <a:pPr algn="l" fontAlgn="b">
                        <a:spcAft>
                          <a:spcPts val="200"/>
                        </a:spcAft>
                      </a:pPr>
                      <a:r>
                        <a:rPr lang="ru-RU" sz="1900" b="1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</a:t>
                      </a:r>
                      <a:r>
                        <a:rPr lang="ru-RU" sz="1900" b="1" i="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Чуйская область</a:t>
                      </a:r>
                      <a:endParaRPr lang="ru-RU" sz="19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spcAft>
                          <a:spcPts val="200"/>
                        </a:spcAft>
                      </a:pPr>
                      <a:r>
                        <a:rPr lang="ru-RU" sz="1900" b="1" i="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3,4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spcAft>
                          <a:spcPts val="200"/>
                        </a:spcAft>
                      </a:pPr>
                      <a:r>
                        <a:rPr lang="ru-RU" sz="1900" b="1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0,8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44137">
                <a:tc>
                  <a:txBody>
                    <a:bodyPr/>
                    <a:lstStyle/>
                    <a:p>
                      <a:pPr algn="l" fontAlgn="b">
                        <a:spcAft>
                          <a:spcPts val="200"/>
                        </a:spcAft>
                      </a:pPr>
                      <a:r>
                        <a:rPr lang="ru-RU" sz="1900" b="1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</a:t>
                      </a:r>
                      <a:r>
                        <a:rPr lang="ru-RU" sz="1900" b="1" i="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</a:t>
                      </a:r>
                      <a:r>
                        <a:rPr lang="ru-RU" sz="1900" b="1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Бишкек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spcAft>
                          <a:spcPts val="200"/>
                        </a:spcAft>
                      </a:pPr>
                      <a:r>
                        <a:rPr lang="ru-RU" sz="1900" b="1" i="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2,3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spcAft>
                          <a:spcPts val="200"/>
                        </a:spcAft>
                      </a:pPr>
                      <a:r>
                        <a:rPr lang="ru-RU" sz="1900" b="1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-1,6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38958" name="Овал 2"/>
          <p:cNvSpPr>
            <a:spLocks noChangeArrowheads="1"/>
          </p:cNvSpPr>
          <p:nvPr/>
        </p:nvSpPr>
        <p:spPr bwMode="auto">
          <a:xfrm>
            <a:off x="4613512" y="2200869"/>
            <a:ext cx="863600" cy="474985"/>
          </a:xfrm>
          <a:prstGeom prst="ellipse">
            <a:avLst/>
          </a:prstGeom>
          <a:noFill/>
          <a:ln w="28575" algn="ctr">
            <a:solidFill>
              <a:srgbClr val="FF0000"/>
            </a:solidFill>
            <a:round/>
            <a:headEnd/>
            <a:tailEnd/>
          </a:ln>
        </p:spPr>
        <p:txBody>
          <a:bodyPr anchor="ctr"/>
          <a:lstStyle/>
          <a:p>
            <a:pPr>
              <a:spcBef>
                <a:spcPct val="20000"/>
              </a:spcBef>
            </a:pPr>
            <a:endParaRPr lang="ru-RU" b="1" dirty="0"/>
          </a:p>
        </p:txBody>
      </p:sp>
      <p:sp>
        <p:nvSpPr>
          <p:cNvPr id="38959" name="Овал 9"/>
          <p:cNvSpPr>
            <a:spLocks noChangeArrowheads="1"/>
          </p:cNvSpPr>
          <p:nvPr/>
        </p:nvSpPr>
        <p:spPr bwMode="auto">
          <a:xfrm>
            <a:off x="6832734" y="4519075"/>
            <a:ext cx="865187" cy="468858"/>
          </a:xfrm>
          <a:prstGeom prst="ellipse">
            <a:avLst/>
          </a:prstGeom>
          <a:noFill/>
          <a:ln w="28575" algn="ctr">
            <a:solidFill>
              <a:srgbClr val="FF0000"/>
            </a:solidFill>
            <a:round/>
            <a:headEnd/>
            <a:tailEnd/>
          </a:ln>
        </p:spPr>
        <p:txBody>
          <a:bodyPr anchor="ctr"/>
          <a:lstStyle/>
          <a:p>
            <a:pPr>
              <a:spcBef>
                <a:spcPct val="20000"/>
              </a:spcBef>
            </a:pP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212911930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81446115"/>
              </p:ext>
            </p:extLst>
          </p:nvPr>
        </p:nvGraphicFramePr>
        <p:xfrm>
          <a:off x="444381" y="1147857"/>
          <a:ext cx="8221055" cy="5425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15561"/>
                <a:gridCol w="1343705"/>
                <a:gridCol w="1171435"/>
                <a:gridCol w="999165"/>
                <a:gridCol w="1303994"/>
                <a:gridCol w="987195"/>
              </a:tblGrid>
              <a:tr h="954408">
                <a:tc>
                  <a:txBody>
                    <a:bodyPr/>
                    <a:lstStyle/>
                    <a:p>
                      <a:endParaRPr lang="ru-RU" sz="17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 Cyr" panose="02020603050405020304" pitchFamily="18" charset="0"/>
                        </a:rPr>
                        <a:t>Пищевые </a:t>
                      </a:r>
                      <a:r>
                        <a:rPr lang="ru-RU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 Cyr" panose="02020603050405020304" pitchFamily="18" charset="0"/>
                        </a:rPr>
                        <a:t>продукты </a:t>
                      </a:r>
                      <a:r>
                        <a:rPr lang="ru-RU" sz="14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 Cyr" panose="02020603050405020304" pitchFamily="18" charset="0"/>
                        </a:rPr>
                        <a:t>и</a:t>
                      </a:r>
                      <a:r>
                        <a:rPr lang="en-US" sz="14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 Cyr" panose="02020603050405020304" pitchFamily="18" charset="0"/>
                        </a:rPr>
                        <a:t> </a:t>
                      </a:r>
                      <a:r>
                        <a:rPr lang="ru-RU" sz="14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 Cyr" panose="02020603050405020304" pitchFamily="18" charset="0"/>
                        </a:rPr>
                        <a:t>безалкогольные напитки</a:t>
                      </a:r>
                      <a:endParaRPr lang="ru-RU" sz="1400" b="1" i="0" u="none" strike="noStrike" dirty="0">
                        <a:solidFill>
                          <a:schemeClr val="tx1"/>
                        </a:solidFill>
                        <a:effectLst/>
                        <a:latin typeface="Times New Roman Cyr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 Cyr" panose="02020603050405020304" pitchFamily="18" charset="0"/>
                        </a:rPr>
                        <a:t>Алкогольные напитки</a:t>
                      </a:r>
                      <a:endParaRPr lang="ru-RU" sz="1400" b="1" i="0" u="none" strike="noStrike" dirty="0">
                        <a:solidFill>
                          <a:schemeClr val="tx1"/>
                        </a:solidFill>
                        <a:effectLst/>
                        <a:latin typeface="Times New Roman Cyr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 Cyr" panose="02020603050405020304" pitchFamily="18" charset="0"/>
                        </a:rPr>
                        <a:t>Табачные изделия</a:t>
                      </a:r>
                      <a:endParaRPr lang="ru-RU" sz="1400" b="1" i="0" u="none" strike="noStrike" dirty="0">
                        <a:solidFill>
                          <a:schemeClr val="tx1"/>
                        </a:solidFill>
                        <a:effectLst/>
                        <a:latin typeface="Times New Roman Cyr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Times New Roman Cyr" panose="02020603050405020304" pitchFamily="18" charset="0"/>
                        </a:rPr>
                        <a:t>Непродо</a:t>
                      </a:r>
                      <a:r>
                        <a:rPr lang="ru-RU" sz="14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 Cyr" panose="02020603050405020304" pitchFamily="18" charset="0"/>
                        </a:rPr>
                        <a:t>-</a:t>
                      </a:r>
                    </a:p>
                    <a:p>
                      <a:pPr algn="ctr" fontAlgn="b"/>
                      <a:r>
                        <a:rPr lang="ru-RU" sz="1400" b="1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Times New Roman Cyr" panose="02020603050405020304" pitchFamily="18" charset="0"/>
                        </a:rPr>
                        <a:t>вольственные</a:t>
                      </a:r>
                      <a:r>
                        <a:rPr lang="en-US" sz="14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 Cyr" panose="02020603050405020304" pitchFamily="18" charset="0"/>
                        </a:rPr>
                        <a:t> </a:t>
                      </a:r>
                      <a:r>
                        <a:rPr lang="ru-RU" sz="1400" b="1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Times New Roman Cyr" panose="02020603050405020304" pitchFamily="18" charset="0"/>
                        </a:rPr>
                        <a:t> товары</a:t>
                      </a:r>
                    </a:p>
                    <a:p>
                      <a:pPr algn="ctr" fontAlgn="b"/>
                      <a:endParaRPr lang="ru-RU" sz="1400" b="1" i="0" u="none" strike="noStrike" dirty="0">
                        <a:solidFill>
                          <a:schemeClr val="tx1"/>
                        </a:solidFill>
                        <a:effectLst/>
                        <a:latin typeface="Times New Roman Cyr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 Cyr" panose="02020603050405020304" pitchFamily="18" charset="0"/>
                        </a:rPr>
                        <a:t>Услуги население</a:t>
                      </a:r>
                    </a:p>
                    <a:p>
                      <a:pPr algn="ctr" fontAlgn="b"/>
                      <a:endParaRPr lang="ru-RU" sz="1400" b="1" i="0" u="none" strike="noStrike" dirty="0">
                        <a:solidFill>
                          <a:schemeClr val="tx1"/>
                        </a:solidFill>
                        <a:effectLst/>
                        <a:latin typeface="Times New Roman Cyr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461452">
                <a:tc>
                  <a:txBody>
                    <a:bodyPr/>
                    <a:lstStyle/>
                    <a:p>
                      <a:pPr algn="l" fontAlgn="b">
                        <a:spcAft>
                          <a:spcPts val="200"/>
                        </a:spcAft>
                      </a:pPr>
                      <a:r>
                        <a:rPr lang="ru-RU" sz="1900" b="1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900" b="1" i="0" u="none" strike="noStrike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Ошская</a:t>
                      </a:r>
                      <a:r>
                        <a:rPr lang="ru-RU" sz="1900" b="1" i="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область</a:t>
                      </a:r>
                      <a:endParaRPr lang="ru-RU" sz="19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1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9,5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1" i="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-1,1</a:t>
                      </a:r>
                      <a:endParaRPr lang="ru-RU" sz="18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1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63,2</a:t>
                      </a:r>
                      <a:endParaRPr lang="ru-RU" sz="1800" b="1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1" i="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14,7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1" i="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6,0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84488">
                <a:tc>
                  <a:txBody>
                    <a:bodyPr/>
                    <a:lstStyle/>
                    <a:p>
                      <a:pPr algn="l" fontAlgn="b">
                        <a:spcAft>
                          <a:spcPts val="200"/>
                        </a:spcAft>
                      </a:pPr>
                      <a:r>
                        <a:rPr lang="ru-RU" sz="1900" b="1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900" b="1" i="0" u="none" strike="noStrike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г.Ош</a:t>
                      </a:r>
                      <a:endParaRPr lang="ru-RU" sz="19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1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4,0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1" i="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6,8</a:t>
                      </a:r>
                      <a:endParaRPr lang="ru-RU" sz="18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1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41,0</a:t>
                      </a:r>
                      <a:endParaRPr lang="ru-RU" sz="1800" b="1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1" i="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9,0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1" i="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4,4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61452">
                <a:tc>
                  <a:txBody>
                    <a:bodyPr/>
                    <a:lstStyle/>
                    <a:p>
                      <a:pPr algn="l" fontAlgn="b">
                        <a:spcAft>
                          <a:spcPts val="200"/>
                        </a:spcAft>
                      </a:pPr>
                      <a:r>
                        <a:rPr lang="ru-RU" sz="1900" b="1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900" b="1" i="0" u="none" strike="noStrike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Таласская</a:t>
                      </a:r>
                      <a:r>
                        <a:rPr lang="ru-RU" sz="1900" b="1" i="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область</a:t>
                      </a:r>
                      <a:endParaRPr lang="ru-RU" sz="19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1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4,2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1" i="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1,5</a:t>
                      </a:r>
                      <a:endParaRPr lang="ru-RU" sz="18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1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20,5</a:t>
                      </a:r>
                      <a:endParaRPr lang="ru-RU" sz="1800" b="1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1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7,1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1" i="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2,7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521444">
                <a:tc>
                  <a:txBody>
                    <a:bodyPr/>
                    <a:lstStyle/>
                    <a:p>
                      <a:pPr algn="l" fontAlgn="b">
                        <a:spcAft>
                          <a:spcPts val="200"/>
                        </a:spcAft>
                      </a:pPr>
                      <a:r>
                        <a:rPr lang="ru-RU" sz="1900" b="1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900" b="1" i="0" u="none" strike="noStrike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Баткенская</a:t>
                      </a:r>
                      <a:r>
                        <a:rPr lang="ru-RU" sz="1900" b="1" i="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область</a:t>
                      </a:r>
                      <a:endParaRPr lang="ru-RU" sz="19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1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4,6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1" i="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-0,8</a:t>
                      </a:r>
                      <a:endParaRPr lang="ru-RU" sz="18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1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17,6</a:t>
                      </a:r>
                      <a:endParaRPr lang="ru-RU" sz="1800" b="1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1" i="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3,7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1" i="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7,9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61452">
                <a:tc>
                  <a:txBody>
                    <a:bodyPr/>
                    <a:lstStyle/>
                    <a:p>
                      <a:pPr algn="l" fontAlgn="b">
                        <a:spcAft>
                          <a:spcPts val="200"/>
                        </a:spcAft>
                      </a:pPr>
                      <a:r>
                        <a:rPr lang="ru-RU" sz="1900" b="1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900" b="1" i="0" u="none" strike="noStrike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Нарынская</a:t>
                      </a:r>
                      <a:r>
                        <a:rPr lang="ru-RU" sz="1900" b="1" i="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область</a:t>
                      </a:r>
                      <a:endParaRPr lang="ru-RU" sz="19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1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0,8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1" i="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11,4</a:t>
                      </a:r>
                      <a:endParaRPr lang="ru-RU" sz="18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1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21,1</a:t>
                      </a:r>
                      <a:endParaRPr lang="ru-RU" sz="1800" b="1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1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4,8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1" i="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4,1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503438">
                <a:tc>
                  <a:txBody>
                    <a:bodyPr/>
                    <a:lstStyle/>
                    <a:p>
                      <a:pPr algn="l" fontAlgn="b">
                        <a:spcAft>
                          <a:spcPts val="0"/>
                        </a:spcAft>
                      </a:pPr>
                      <a:r>
                        <a:rPr lang="ru-RU" sz="1900" b="1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900" b="1" i="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Иссык-Кульская</a:t>
                      </a:r>
                    </a:p>
                    <a:p>
                      <a:pPr algn="l" fontAlgn="b">
                        <a:spcAft>
                          <a:spcPts val="0"/>
                        </a:spcAft>
                      </a:pPr>
                      <a:r>
                        <a:rPr lang="ru-RU" sz="1900" b="1" i="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область</a:t>
                      </a:r>
                      <a:endParaRPr lang="ru-RU" sz="19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1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3,3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1" i="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-1,6</a:t>
                      </a:r>
                      <a:endParaRPr lang="ru-RU" sz="18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1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22,2</a:t>
                      </a:r>
                      <a:endParaRPr lang="ru-RU" sz="1800" b="1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1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3,3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1" i="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4,5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88385">
                <a:tc>
                  <a:txBody>
                    <a:bodyPr/>
                    <a:lstStyle/>
                    <a:p>
                      <a:pPr algn="l" fontAlgn="b">
                        <a:spcAft>
                          <a:spcPts val="0"/>
                        </a:spcAft>
                      </a:pPr>
                      <a:r>
                        <a:rPr lang="ru-RU" sz="1900" b="1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900" b="1" i="0" u="none" strike="noStrike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Джалал-Абадская</a:t>
                      </a:r>
                      <a:r>
                        <a:rPr lang="ru-RU" sz="1900" b="1" i="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  <a:p>
                      <a:pPr algn="l" fontAlgn="b">
                        <a:spcAft>
                          <a:spcPts val="200"/>
                        </a:spcAft>
                      </a:pPr>
                      <a:r>
                        <a:rPr lang="ru-RU" sz="1900" b="1" i="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область</a:t>
                      </a:r>
                      <a:endParaRPr lang="ru-RU" sz="19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1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3,3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1" i="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-1,0</a:t>
                      </a:r>
                      <a:endParaRPr lang="ru-RU" sz="18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1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18,5</a:t>
                      </a:r>
                      <a:endParaRPr lang="ru-RU" sz="1800" b="1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1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3,8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1" i="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3,6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61452">
                <a:tc>
                  <a:txBody>
                    <a:bodyPr/>
                    <a:lstStyle/>
                    <a:p>
                      <a:pPr algn="l" fontAlgn="b">
                        <a:spcAft>
                          <a:spcPts val="200"/>
                        </a:spcAft>
                      </a:pPr>
                      <a:r>
                        <a:rPr lang="ru-RU" sz="1900" b="1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900" b="1" i="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Чуйская область</a:t>
                      </a:r>
                      <a:endParaRPr lang="ru-RU" sz="19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1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2,6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1" i="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3,6</a:t>
                      </a:r>
                      <a:endParaRPr lang="ru-RU" sz="18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1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26,1</a:t>
                      </a:r>
                      <a:endParaRPr lang="ru-RU" sz="1800" b="1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1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1,5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1" i="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5,9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61452">
                <a:tc>
                  <a:txBody>
                    <a:bodyPr/>
                    <a:lstStyle/>
                    <a:p>
                      <a:pPr algn="l" fontAlgn="b">
                        <a:spcAft>
                          <a:spcPts val="200"/>
                        </a:spcAft>
                      </a:pPr>
                      <a:r>
                        <a:rPr lang="ru-RU" sz="1900" b="1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900" b="1" i="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</a:t>
                      </a:r>
                      <a:r>
                        <a:rPr lang="ru-RU" sz="1900" b="1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Бишкек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1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1,6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1" i="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-6,8</a:t>
                      </a:r>
                      <a:endParaRPr lang="ru-RU" sz="18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1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18,4</a:t>
                      </a:r>
                      <a:endParaRPr lang="ru-RU" sz="1800" b="1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1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0,9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1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8,5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11" name="Заголовок 1"/>
          <p:cNvSpPr>
            <a:spLocks noGrp="1"/>
          </p:cNvSpPr>
          <p:nvPr>
            <p:ph type="title"/>
          </p:nvPr>
        </p:nvSpPr>
        <p:spPr>
          <a:xfrm>
            <a:off x="508994" y="145279"/>
            <a:ext cx="8320980" cy="1002578"/>
          </a:xfrm>
        </p:spPr>
        <p:txBody>
          <a:bodyPr>
            <a:normAutofit/>
          </a:bodyPr>
          <a:lstStyle/>
          <a:p>
            <a:pPr algn="ctr"/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Изменение цен и тарифов по основным группам товаров и услуг </a:t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территориальном разрезе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600" i="1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1600" i="1" dirty="0">
                <a:latin typeface="Times New Roman" pitchFamily="18" charset="0"/>
              </a:rPr>
              <a:t>прирост (+), снижение (-); в процентах к декабрю предыдущего года</a:t>
            </a:r>
            <a:r>
              <a:rPr lang="ru-RU" sz="1600" i="1" dirty="0">
                <a:latin typeface="Times New Roman" pitchFamily="18" charset="0"/>
                <a:cs typeface="Times New Roman" pitchFamily="18" charset="0"/>
              </a:rPr>
              <a:t>)</a:t>
            </a:r>
            <a:endParaRPr lang="ru-RU" sz="1600" b="1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Овал 2"/>
          <p:cNvSpPr>
            <a:spLocks noChangeArrowheads="1"/>
          </p:cNvSpPr>
          <p:nvPr/>
        </p:nvSpPr>
        <p:spPr bwMode="auto">
          <a:xfrm>
            <a:off x="7761446" y="6188253"/>
            <a:ext cx="863600" cy="474985"/>
          </a:xfrm>
          <a:prstGeom prst="ellipse">
            <a:avLst/>
          </a:prstGeom>
          <a:noFill/>
          <a:ln w="28575" algn="ctr">
            <a:solidFill>
              <a:srgbClr val="FF0000"/>
            </a:solidFill>
            <a:round/>
            <a:headEnd/>
            <a:tailEnd/>
          </a:ln>
        </p:spPr>
        <p:txBody>
          <a:bodyPr anchor="ctr"/>
          <a:lstStyle/>
          <a:p>
            <a:pPr>
              <a:spcBef>
                <a:spcPct val="20000"/>
              </a:spcBef>
            </a:pPr>
            <a:endParaRPr lang="ru-RU" b="1" dirty="0"/>
          </a:p>
        </p:txBody>
      </p:sp>
      <p:sp>
        <p:nvSpPr>
          <p:cNvPr id="13" name="Овал 2"/>
          <p:cNvSpPr>
            <a:spLocks noChangeArrowheads="1"/>
          </p:cNvSpPr>
          <p:nvPr/>
        </p:nvSpPr>
        <p:spPr bwMode="auto">
          <a:xfrm>
            <a:off x="5421907" y="2173387"/>
            <a:ext cx="863600" cy="474985"/>
          </a:xfrm>
          <a:prstGeom prst="ellipse">
            <a:avLst/>
          </a:prstGeom>
          <a:noFill/>
          <a:ln w="28575" algn="ctr">
            <a:solidFill>
              <a:srgbClr val="FF0000"/>
            </a:solidFill>
            <a:round/>
            <a:headEnd/>
            <a:tailEnd/>
          </a:ln>
        </p:spPr>
        <p:txBody>
          <a:bodyPr anchor="ctr"/>
          <a:lstStyle/>
          <a:p>
            <a:pPr>
              <a:spcBef>
                <a:spcPct val="20000"/>
              </a:spcBef>
            </a:pPr>
            <a:endParaRPr lang="ru-RU" b="1" dirty="0"/>
          </a:p>
        </p:txBody>
      </p:sp>
      <p:sp>
        <p:nvSpPr>
          <p:cNvPr id="14" name="Овал 2"/>
          <p:cNvSpPr>
            <a:spLocks noChangeArrowheads="1"/>
          </p:cNvSpPr>
          <p:nvPr/>
        </p:nvSpPr>
        <p:spPr bwMode="auto">
          <a:xfrm>
            <a:off x="6552240" y="2173387"/>
            <a:ext cx="863600" cy="474985"/>
          </a:xfrm>
          <a:prstGeom prst="ellipse">
            <a:avLst/>
          </a:prstGeom>
          <a:noFill/>
          <a:ln w="28575" algn="ctr">
            <a:solidFill>
              <a:srgbClr val="FF0000"/>
            </a:solidFill>
            <a:round/>
            <a:headEnd/>
            <a:tailEnd/>
          </a:ln>
        </p:spPr>
        <p:txBody>
          <a:bodyPr anchor="ctr"/>
          <a:lstStyle/>
          <a:p>
            <a:pPr>
              <a:spcBef>
                <a:spcPct val="20000"/>
              </a:spcBef>
            </a:pPr>
            <a:endParaRPr lang="ru-RU" b="1" dirty="0"/>
          </a:p>
        </p:txBody>
      </p:sp>
      <p:sp>
        <p:nvSpPr>
          <p:cNvPr id="15" name="Овал 2"/>
          <p:cNvSpPr>
            <a:spLocks noChangeArrowheads="1"/>
          </p:cNvSpPr>
          <p:nvPr/>
        </p:nvSpPr>
        <p:spPr bwMode="auto">
          <a:xfrm>
            <a:off x="3060238" y="2173387"/>
            <a:ext cx="863600" cy="474985"/>
          </a:xfrm>
          <a:prstGeom prst="ellipse">
            <a:avLst/>
          </a:prstGeom>
          <a:noFill/>
          <a:ln w="28575" algn="ctr">
            <a:solidFill>
              <a:srgbClr val="FF0000"/>
            </a:solidFill>
            <a:round/>
            <a:headEnd/>
            <a:tailEnd/>
          </a:ln>
        </p:spPr>
        <p:txBody>
          <a:bodyPr anchor="ctr"/>
          <a:lstStyle/>
          <a:p>
            <a:pPr>
              <a:spcBef>
                <a:spcPct val="20000"/>
              </a:spcBef>
            </a:pP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30581074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65182212"/>
              </p:ext>
            </p:extLst>
          </p:nvPr>
        </p:nvGraphicFramePr>
        <p:xfrm>
          <a:off x="367469" y="863128"/>
          <a:ext cx="8466393" cy="57685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48000"/>
                <a:gridCol w="1225969"/>
                <a:gridCol w="1225969"/>
                <a:gridCol w="1225969"/>
                <a:gridCol w="1225969"/>
                <a:gridCol w="1114517"/>
              </a:tblGrid>
              <a:tr h="834765">
                <a:tc>
                  <a:txBody>
                    <a:bodyPr/>
                    <a:lstStyle/>
                    <a:p>
                      <a:pPr algn="ctr"/>
                      <a:endParaRPr lang="ru-RU" sz="16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I</a:t>
                      </a:r>
                      <a:r>
                        <a:rPr lang="ru-RU" sz="14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квартал </a:t>
                      </a:r>
                      <a:r>
                        <a:rPr lang="ru-RU" sz="14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2017г.</a:t>
                      </a:r>
                      <a:endParaRPr lang="ru-RU" sz="14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II</a:t>
                      </a:r>
                      <a:r>
                        <a:rPr lang="ru-RU" sz="14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квартал </a:t>
                      </a:r>
                      <a:r>
                        <a:rPr lang="ru-RU" sz="14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2017г.</a:t>
                      </a:r>
                      <a:endParaRPr lang="ru-RU" sz="14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III</a:t>
                      </a:r>
                      <a:r>
                        <a:rPr lang="ru-RU" sz="14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квартал </a:t>
                      </a:r>
                      <a:r>
                        <a:rPr lang="ru-RU" sz="14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2017г.</a:t>
                      </a:r>
                      <a:endParaRPr lang="ru-RU" sz="14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IV</a:t>
                      </a:r>
                      <a:r>
                        <a:rPr lang="ru-RU" sz="14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квартал </a:t>
                      </a:r>
                      <a:r>
                        <a:rPr lang="ru-RU" sz="14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2017г.</a:t>
                      </a:r>
                      <a:endParaRPr lang="ru-RU" sz="14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rgbClr val="3F54F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Январь-декабрь</a:t>
                      </a:r>
                      <a:r>
                        <a:rPr lang="ru-RU" sz="1600" baseline="0" dirty="0" smtClean="0">
                          <a:solidFill>
                            <a:srgbClr val="3F54F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2017г.</a:t>
                      </a:r>
                      <a:endParaRPr lang="ru-RU" sz="1600" dirty="0">
                        <a:solidFill>
                          <a:srgbClr val="3F54F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525593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ru-RU" sz="1500" b="1" i="1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Пищевые продукты и безалкогольные напитки </a:t>
                      </a:r>
                      <a:endParaRPr lang="ru-RU" sz="1500" b="1" i="1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i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103,4</a:t>
                      </a:r>
                      <a:endParaRPr lang="ru-RU" sz="1600" b="1" i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i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101,8</a:t>
                      </a:r>
                      <a:endParaRPr lang="ru-RU" sz="1600" b="1" i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i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95,1</a:t>
                      </a:r>
                      <a:endParaRPr lang="ru-RU" sz="1600" b="1" i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i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102,7</a:t>
                      </a:r>
                      <a:endParaRPr lang="ru-RU" sz="1600" b="1" i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i="1" dirty="0" smtClean="0">
                          <a:solidFill>
                            <a:srgbClr val="3F54F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102,7</a:t>
                      </a:r>
                      <a:endParaRPr lang="ru-RU" sz="1600" b="1" i="1" dirty="0">
                        <a:solidFill>
                          <a:srgbClr val="3F54F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474713"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Картофель</a:t>
                      </a:r>
                      <a:endParaRPr lang="ru-RU" sz="16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139,3</a:t>
                      </a:r>
                      <a:endParaRPr lang="ru-RU" sz="16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149,2</a:t>
                      </a:r>
                      <a:endParaRPr lang="ru-RU" sz="16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53,9</a:t>
                      </a:r>
                      <a:endParaRPr lang="ru-RU" sz="16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120,2</a:t>
                      </a:r>
                      <a:endParaRPr lang="ru-RU" sz="16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rgbClr val="3F54F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134,5</a:t>
                      </a:r>
                      <a:endParaRPr lang="ru-RU" sz="1600" b="1" dirty="0">
                        <a:solidFill>
                          <a:srgbClr val="3F54F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474713"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Яблоки</a:t>
                      </a:r>
                      <a:endParaRPr lang="ru-RU" sz="16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105,2</a:t>
                      </a:r>
                      <a:endParaRPr lang="ru-RU" sz="16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127,0</a:t>
                      </a:r>
                      <a:endParaRPr lang="ru-RU" sz="16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89,3</a:t>
                      </a:r>
                      <a:endParaRPr lang="ru-RU" sz="16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97,4</a:t>
                      </a:r>
                      <a:endParaRPr lang="ru-RU" sz="16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rgbClr val="3F54F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116,2</a:t>
                      </a:r>
                      <a:endParaRPr lang="ru-RU" sz="1600" b="1" dirty="0">
                        <a:solidFill>
                          <a:srgbClr val="3F54F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474713"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Свежие овощи</a:t>
                      </a:r>
                      <a:endParaRPr lang="ru-RU" sz="16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130,0</a:t>
                      </a:r>
                      <a:endParaRPr lang="ru-RU" sz="16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89,6</a:t>
                      </a:r>
                      <a:endParaRPr lang="ru-RU" sz="16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86,7</a:t>
                      </a:r>
                      <a:endParaRPr lang="ru-RU" sz="16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114,7</a:t>
                      </a:r>
                      <a:endParaRPr lang="ru-RU" sz="16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rgbClr val="3F54F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115,5</a:t>
                      </a:r>
                      <a:endParaRPr lang="ru-RU" sz="1600" b="1" dirty="0">
                        <a:solidFill>
                          <a:srgbClr val="3F54F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474713"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Свежее мясо</a:t>
                      </a:r>
                      <a:endParaRPr lang="ru-RU" sz="16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101,6</a:t>
                      </a:r>
                      <a:endParaRPr lang="ru-RU" sz="16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102,0</a:t>
                      </a:r>
                      <a:endParaRPr lang="ru-RU" sz="16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103,1</a:t>
                      </a:r>
                      <a:endParaRPr lang="ru-RU" sz="16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101,9</a:t>
                      </a:r>
                      <a:endParaRPr lang="ru-RU" sz="16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rgbClr val="3F54F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108,8</a:t>
                      </a:r>
                      <a:endParaRPr lang="ru-RU" sz="1600" b="1" dirty="0">
                        <a:solidFill>
                          <a:srgbClr val="3F54F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474713"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Гречневая крупа</a:t>
                      </a:r>
                      <a:endParaRPr lang="ru-RU" sz="16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96,3</a:t>
                      </a:r>
                      <a:endParaRPr lang="ru-RU" sz="16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93,5</a:t>
                      </a:r>
                      <a:endParaRPr lang="ru-RU" sz="16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95,1</a:t>
                      </a:r>
                      <a:endParaRPr lang="ru-RU" sz="16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89,2</a:t>
                      </a:r>
                      <a:endParaRPr lang="ru-RU" sz="16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rgbClr val="3F54F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76,3</a:t>
                      </a:r>
                      <a:endParaRPr lang="ru-RU" sz="1600" b="1" dirty="0">
                        <a:solidFill>
                          <a:srgbClr val="3F54F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474713"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Сахар-песок</a:t>
                      </a:r>
                      <a:endParaRPr lang="ru-RU" sz="16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99,7</a:t>
                      </a:r>
                      <a:endParaRPr lang="ru-RU" sz="16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104,0</a:t>
                      </a:r>
                      <a:endParaRPr lang="ru-RU" sz="16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93,5</a:t>
                      </a:r>
                      <a:endParaRPr lang="ru-RU" sz="16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92,1</a:t>
                      </a:r>
                      <a:endParaRPr lang="ru-RU" sz="16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rgbClr val="3F54F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89,3</a:t>
                      </a:r>
                      <a:endParaRPr lang="ru-RU" sz="1600" b="1" dirty="0">
                        <a:solidFill>
                          <a:srgbClr val="3F54F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474713"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Подсолнечное</a:t>
                      </a:r>
                      <a:r>
                        <a:rPr lang="ru-RU" sz="1600" b="1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масло</a:t>
                      </a:r>
                      <a:endParaRPr lang="ru-RU" sz="16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98,5</a:t>
                      </a:r>
                      <a:endParaRPr lang="ru-RU" sz="16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96,8</a:t>
                      </a:r>
                      <a:endParaRPr lang="ru-RU" sz="16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99,1</a:t>
                      </a:r>
                      <a:endParaRPr lang="ru-RU" sz="16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100,9</a:t>
                      </a:r>
                      <a:endParaRPr lang="ru-RU" sz="16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rgbClr val="3F54F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95,3</a:t>
                      </a:r>
                      <a:endParaRPr lang="ru-RU" sz="1600" b="1" dirty="0">
                        <a:solidFill>
                          <a:srgbClr val="3F54F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474713"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Рис</a:t>
                      </a:r>
                      <a:endParaRPr lang="ru-RU" sz="16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99,4</a:t>
                      </a:r>
                      <a:endParaRPr lang="ru-RU" sz="16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98,6</a:t>
                      </a:r>
                      <a:endParaRPr lang="ru-RU" sz="16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97,7</a:t>
                      </a:r>
                      <a:endParaRPr lang="ru-RU" sz="16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99,9</a:t>
                      </a:r>
                      <a:endParaRPr lang="ru-RU" sz="16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rgbClr val="3F54F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95,7</a:t>
                      </a:r>
                      <a:endParaRPr lang="ru-RU" sz="1600" b="1" dirty="0">
                        <a:solidFill>
                          <a:srgbClr val="3F54F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587427"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Рыба свежая и </a:t>
                      </a:r>
                    </a:p>
                    <a:p>
                      <a:r>
                        <a:rPr lang="ru-RU" sz="16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охлажденная</a:t>
                      </a:r>
                      <a:endParaRPr lang="ru-RU" sz="16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96,2</a:t>
                      </a:r>
                      <a:endParaRPr lang="ru-RU" sz="16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101,5</a:t>
                      </a:r>
                      <a:endParaRPr lang="ru-RU" sz="16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101,0</a:t>
                      </a:r>
                      <a:endParaRPr lang="ru-RU" sz="16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96,4</a:t>
                      </a:r>
                      <a:endParaRPr lang="ru-RU" sz="16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rgbClr val="3F54F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95,1</a:t>
                      </a:r>
                      <a:endParaRPr lang="ru-RU" sz="1600" b="1" dirty="0">
                        <a:solidFill>
                          <a:srgbClr val="3F54F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493738" y="170255"/>
            <a:ext cx="7886700" cy="774126"/>
          </a:xfrm>
        </p:spPr>
        <p:txBody>
          <a:bodyPr/>
          <a:lstStyle/>
          <a:p>
            <a:pPr algn="ctr"/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ИПЦ по отдельным группам и видам товаров и услуг в 2017г.</a:t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600" i="1" dirty="0" smtClean="0">
                <a:latin typeface="Times New Roman" pitchFamily="18" charset="0"/>
                <a:cs typeface="Times New Roman" pitchFamily="18" charset="0"/>
              </a:rPr>
              <a:t>(в процентах к декабрю предыдущего года)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14898401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Заголовок 1"/>
          <p:cNvSpPr>
            <a:spLocks noGrp="1"/>
          </p:cNvSpPr>
          <p:nvPr>
            <p:ph type="title"/>
          </p:nvPr>
        </p:nvSpPr>
        <p:spPr>
          <a:xfrm>
            <a:off x="371274" y="362018"/>
            <a:ext cx="8229600" cy="668292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200" b="1" dirty="0" smtClean="0">
                <a:latin typeface="Times New Roman" pitchFamily="18" charset="0"/>
                <a:cs typeface="Times New Roman" pitchFamily="18" charset="0"/>
              </a:rPr>
              <a:t>Средние потребительские цены на отдельные товары по республике</a:t>
            </a:r>
            <a:br>
              <a:rPr lang="ru-RU" sz="22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600" i="1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1600" i="1" dirty="0" smtClean="0">
                <a:latin typeface="Times New Roman" pitchFamily="18" charset="0"/>
              </a:rPr>
              <a:t>сомов за 1 кг</a:t>
            </a:r>
            <a:r>
              <a:rPr lang="ru-RU" sz="1600" i="1" dirty="0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1600" i="1" dirty="0" smtClean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7695" name="Group 4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03686289"/>
              </p:ext>
            </p:extLst>
          </p:nvPr>
        </p:nvGraphicFramePr>
        <p:xfrm>
          <a:off x="386369" y="1107583"/>
          <a:ext cx="8281113" cy="5360249"/>
        </p:xfrm>
        <a:graphic>
          <a:graphicData uri="http://schemas.openxmlformats.org/drawingml/2006/table">
            <a:tbl>
              <a:tblPr/>
              <a:tblGrid>
                <a:gridCol w="2503593"/>
                <a:gridCol w="1155504"/>
                <a:gridCol w="1155504"/>
                <a:gridCol w="1155504"/>
                <a:gridCol w="1155504"/>
                <a:gridCol w="1155504"/>
              </a:tblGrid>
              <a:tr h="72592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7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ru-RU" sz="1600" b="1" dirty="0">
                          <a:effectLst/>
                          <a:latin typeface="Times New Roman"/>
                          <a:ea typeface="Times New Roman"/>
                        </a:rPr>
                        <a:t>Декабрь </a:t>
                      </a:r>
                      <a:r>
                        <a:rPr lang="ru-RU" sz="1600" b="1" dirty="0" smtClean="0">
                          <a:effectLst/>
                          <a:latin typeface="Times New Roman"/>
                          <a:ea typeface="Times New Roman"/>
                        </a:rPr>
                        <a:t>2016г</a:t>
                      </a:r>
                      <a:r>
                        <a:rPr lang="ru-RU" sz="1600" b="1" dirty="0">
                          <a:effectLst/>
                          <a:latin typeface="Times New Roman"/>
                          <a:ea typeface="Times New Roman"/>
                        </a:rPr>
                        <a:t>.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ru-RU" sz="1600" b="1" dirty="0">
                          <a:effectLst/>
                          <a:latin typeface="Times New Roman"/>
                          <a:ea typeface="Times New Roman"/>
                        </a:rPr>
                        <a:t>Март </a:t>
                      </a:r>
                      <a:r>
                        <a:rPr lang="ru-RU" sz="1600" b="1" dirty="0" smtClean="0">
                          <a:effectLst/>
                          <a:latin typeface="Times New Roman"/>
                          <a:ea typeface="Times New Roman"/>
                        </a:rPr>
                        <a:t>2017г</a:t>
                      </a:r>
                      <a:r>
                        <a:rPr lang="ru-RU" sz="1600" b="1" dirty="0">
                          <a:effectLst/>
                          <a:latin typeface="Times New Roman"/>
                          <a:ea typeface="Times New Roman"/>
                        </a:rPr>
                        <a:t>.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ru-RU" sz="1600" b="1" dirty="0">
                          <a:effectLst/>
                          <a:latin typeface="Times New Roman"/>
                          <a:ea typeface="Times New Roman"/>
                        </a:rPr>
                        <a:t>Июнь </a:t>
                      </a:r>
                      <a:r>
                        <a:rPr lang="ru-RU" sz="1600" b="1" dirty="0" smtClean="0">
                          <a:effectLst/>
                          <a:latin typeface="Times New Roman"/>
                          <a:ea typeface="Times New Roman"/>
                        </a:rPr>
                        <a:t>2017г</a:t>
                      </a:r>
                      <a:r>
                        <a:rPr lang="ru-RU" sz="1600" b="1" dirty="0">
                          <a:effectLst/>
                          <a:latin typeface="Times New Roman"/>
                          <a:ea typeface="Times New Roman"/>
                        </a:rPr>
                        <a:t>.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ru-RU" sz="1600" b="1" dirty="0" smtClean="0">
                          <a:effectLst/>
                          <a:latin typeface="Times New Roman"/>
                          <a:ea typeface="Times New Roman"/>
                        </a:rPr>
                        <a:t>Сентябрь 2017г.</a:t>
                      </a:r>
                      <a:endParaRPr lang="ru-RU" sz="16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ru-RU" sz="1600" b="1" dirty="0" smtClean="0">
                          <a:effectLst/>
                          <a:latin typeface="Times New Roman"/>
                          <a:ea typeface="Times New Roman"/>
                        </a:rPr>
                        <a:t>Декабрь 2017г</a:t>
                      </a:r>
                      <a:r>
                        <a:rPr lang="ru-RU" sz="1600" b="1" dirty="0">
                          <a:effectLst/>
                          <a:latin typeface="Times New Roman"/>
                          <a:ea typeface="Times New Roman"/>
                        </a:rPr>
                        <a:t>.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51492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Картофель</a:t>
                      </a:r>
                      <a:endParaRPr lang="ru-RU" sz="1800" b="1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23,02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30,95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44,92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24,40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29,04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514925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ru-RU" sz="18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+mn-cs"/>
                        </a:rPr>
                        <a:t>Морковь</a:t>
                      </a:r>
                      <a:endParaRPr lang="ru-RU" sz="1800" b="1" kern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  <a:cs typeface="+mn-cs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20,32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24,10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31,19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31,80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25,71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514925">
                <a:tc>
                  <a:txBody>
                    <a:bodyPr/>
                    <a:lstStyle/>
                    <a:p>
                      <a:pPr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Яблоки</a:t>
                      </a:r>
                      <a:endParaRPr lang="ru-RU" sz="1800" b="1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57,85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58,59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77,69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67,86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65,57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51492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Говядина</a:t>
                      </a:r>
                      <a:endParaRPr lang="ru-RU" sz="1800" b="1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297,54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300,02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304,70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316,58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324,25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51492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+mn-cs"/>
                        </a:rPr>
                        <a:t>Баранина</a:t>
                      </a:r>
                      <a:endParaRPr lang="ru-RU" sz="1800" b="1" kern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  <a:cs typeface="+mn-cs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280,16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290,64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303,78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300,19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294,60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514925">
                <a:tc>
                  <a:txBody>
                    <a:bodyPr/>
                    <a:lstStyle/>
                    <a:p>
                      <a:pPr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Сахар-песок</a:t>
                      </a:r>
                      <a:endParaRPr lang="ru-RU" sz="1800" b="1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53,57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53,24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55,40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51,91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47,90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514925">
                <a:tc>
                  <a:txBody>
                    <a:bodyPr/>
                    <a:lstStyle/>
                    <a:p>
                      <a:pPr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Рис </a:t>
                      </a:r>
                      <a:r>
                        <a:rPr lang="ru-RU" sz="1800" b="1" dirty="0" err="1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среднезерный</a:t>
                      </a:r>
                      <a:endParaRPr lang="ru-RU" sz="1800" b="1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75,31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72,46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70,99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69,33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69,19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514925">
                <a:tc>
                  <a:txBody>
                    <a:bodyPr/>
                    <a:lstStyle/>
                    <a:p>
                      <a:pPr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Подсолнечное </a:t>
                      </a:r>
                      <a:r>
                        <a:rPr lang="ru-RU" sz="1800" b="1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масло</a:t>
                      </a:r>
                      <a:endParaRPr lang="ru-RU" sz="1800" b="1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102,85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100,50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97,25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96,42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97,27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514925">
                <a:tc>
                  <a:txBody>
                    <a:bodyPr/>
                    <a:lstStyle/>
                    <a:p>
                      <a:pPr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Гречневая крупа</a:t>
                      </a:r>
                      <a:endParaRPr lang="ru-RU" sz="1800" b="1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88,83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84,55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79,14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75,58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67,47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776953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8500665"/>
              </p:ext>
            </p:extLst>
          </p:nvPr>
        </p:nvGraphicFramePr>
        <p:xfrm>
          <a:off x="628650" y="944377"/>
          <a:ext cx="8172000" cy="534967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40000"/>
                <a:gridCol w="1188000"/>
                <a:gridCol w="1188000"/>
                <a:gridCol w="1188000"/>
                <a:gridCol w="1188000"/>
                <a:gridCol w="1080000"/>
              </a:tblGrid>
              <a:tr h="824462">
                <a:tc>
                  <a:txBody>
                    <a:bodyPr/>
                    <a:lstStyle/>
                    <a:p>
                      <a:pPr algn="ctr"/>
                      <a:endParaRPr lang="ru-RU" sz="16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I</a:t>
                      </a:r>
                      <a:r>
                        <a:rPr lang="ru-RU" sz="14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квартал </a:t>
                      </a:r>
                      <a:r>
                        <a:rPr lang="ru-RU" sz="14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2017г.</a:t>
                      </a:r>
                      <a:endParaRPr lang="ru-RU" sz="14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II</a:t>
                      </a:r>
                      <a:r>
                        <a:rPr lang="ru-RU" sz="14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квартал </a:t>
                      </a:r>
                      <a:r>
                        <a:rPr lang="ru-RU" sz="14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2017г.</a:t>
                      </a:r>
                      <a:endParaRPr lang="ru-RU" sz="14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III</a:t>
                      </a:r>
                      <a:r>
                        <a:rPr lang="ru-RU" sz="14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квартал </a:t>
                      </a:r>
                      <a:r>
                        <a:rPr lang="ru-RU" sz="14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2017г.</a:t>
                      </a:r>
                      <a:endParaRPr lang="ru-RU" sz="14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IV</a:t>
                      </a:r>
                      <a:r>
                        <a:rPr lang="ru-RU" sz="14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квартал </a:t>
                      </a:r>
                      <a:r>
                        <a:rPr lang="ru-RU" sz="14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2017г.</a:t>
                      </a:r>
                      <a:endParaRPr lang="ru-RU" sz="14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rgbClr val="3F54F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Январь-декабрь</a:t>
                      </a:r>
                      <a:r>
                        <a:rPr lang="ru-RU" sz="1600" baseline="0" dirty="0" smtClean="0">
                          <a:solidFill>
                            <a:srgbClr val="3F54F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2017г.</a:t>
                      </a:r>
                      <a:endParaRPr lang="ru-RU" sz="1600" dirty="0">
                        <a:solidFill>
                          <a:srgbClr val="3F54F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480996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ru-RU" sz="1600" b="1" i="1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Непродовольственные товары</a:t>
                      </a:r>
                      <a:endParaRPr lang="ru-RU" sz="1600" b="1" i="1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i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99,7</a:t>
                      </a:r>
                      <a:endParaRPr lang="ru-RU" sz="1600" b="1" i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i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99,7</a:t>
                      </a:r>
                      <a:endParaRPr lang="ru-RU" sz="1600" b="1" i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i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100,7</a:t>
                      </a:r>
                      <a:endParaRPr lang="ru-RU" sz="1600" b="1" i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i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103,2</a:t>
                      </a:r>
                      <a:endParaRPr lang="ru-RU" sz="1600" b="1" i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i="1" dirty="0" smtClean="0">
                          <a:solidFill>
                            <a:srgbClr val="3F54F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103,2</a:t>
                      </a:r>
                      <a:endParaRPr lang="ru-RU" sz="1600" b="1" i="1" dirty="0">
                        <a:solidFill>
                          <a:srgbClr val="3F54F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480996"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Уголь</a:t>
                      </a:r>
                      <a:endParaRPr lang="ru-RU" sz="16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95,3</a:t>
                      </a:r>
                      <a:endParaRPr lang="ru-RU" sz="16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96,7</a:t>
                      </a:r>
                      <a:endParaRPr lang="ru-RU" sz="16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104,6</a:t>
                      </a:r>
                      <a:endParaRPr lang="ru-RU" sz="16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116,3</a:t>
                      </a:r>
                      <a:endParaRPr lang="ru-RU" sz="16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rgbClr val="3F54F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112,1</a:t>
                      </a:r>
                      <a:endParaRPr lang="ru-RU" sz="1600" b="1" dirty="0">
                        <a:solidFill>
                          <a:srgbClr val="3F54F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480996"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Бензин</a:t>
                      </a:r>
                      <a:endParaRPr lang="ru-RU" sz="16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103,5</a:t>
                      </a:r>
                      <a:endParaRPr lang="ru-RU" sz="16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100,5</a:t>
                      </a:r>
                      <a:endParaRPr lang="ru-RU" sz="16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98,3</a:t>
                      </a:r>
                      <a:endParaRPr lang="ru-RU" sz="16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106,2</a:t>
                      </a:r>
                      <a:endParaRPr lang="ru-RU" sz="16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rgbClr val="3F54F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108,7</a:t>
                      </a:r>
                      <a:endParaRPr lang="ru-RU" sz="1600" b="1" dirty="0">
                        <a:solidFill>
                          <a:srgbClr val="3F54F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480996"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Дизельное топливо</a:t>
                      </a:r>
                      <a:endParaRPr lang="ru-RU" sz="16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101,0</a:t>
                      </a:r>
                      <a:endParaRPr lang="ru-RU" sz="16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100,3</a:t>
                      </a:r>
                      <a:endParaRPr lang="ru-RU" sz="16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97,9</a:t>
                      </a:r>
                      <a:endParaRPr lang="ru-RU" sz="16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108,8</a:t>
                      </a:r>
                      <a:endParaRPr lang="ru-RU" sz="16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rgbClr val="3F54F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107,9</a:t>
                      </a:r>
                      <a:endParaRPr lang="ru-RU" sz="1600" b="1" dirty="0">
                        <a:solidFill>
                          <a:srgbClr val="3F54F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480996"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Одежда и обувь</a:t>
                      </a:r>
                      <a:endParaRPr lang="ru-RU" sz="16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100,1</a:t>
                      </a:r>
                      <a:endParaRPr lang="ru-RU" sz="16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100,6</a:t>
                      </a:r>
                      <a:endParaRPr lang="ru-RU" sz="16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100,4</a:t>
                      </a:r>
                      <a:endParaRPr lang="ru-RU" sz="16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102,0</a:t>
                      </a:r>
                      <a:endParaRPr lang="ru-RU" sz="16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rgbClr val="3F54F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103,1</a:t>
                      </a:r>
                      <a:endParaRPr lang="ru-RU" sz="1600" b="1" dirty="0">
                        <a:solidFill>
                          <a:srgbClr val="3F54F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480996"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Бытовые приборы</a:t>
                      </a:r>
                      <a:endParaRPr lang="ru-RU" sz="16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98,9</a:t>
                      </a:r>
                      <a:endParaRPr lang="ru-RU" sz="16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97,6</a:t>
                      </a:r>
                      <a:endParaRPr lang="ru-RU" sz="16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99,1</a:t>
                      </a:r>
                      <a:endParaRPr lang="ru-RU" sz="16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99,7</a:t>
                      </a:r>
                      <a:endParaRPr lang="ru-RU" sz="16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rgbClr val="3F54F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95,3</a:t>
                      </a:r>
                      <a:endParaRPr lang="ru-RU" sz="1600" b="1" dirty="0">
                        <a:solidFill>
                          <a:srgbClr val="3F54F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480996"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Ковры и покрытия</a:t>
                      </a:r>
                    </a:p>
                    <a:p>
                      <a:r>
                        <a:rPr lang="ru-RU" sz="16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для пола</a:t>
                      </a:r>
                      <a:endParaRPr lang="ru-RU" sz="16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98,5</a:t>
                      </a:r>
                      <a:endParaRPr lang="ru-RU" sz="16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95,1</a:t>
                      </a:r>
                      <a:endParaRPr lang="ru-RU" sz="16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100,6</a:t>
                      </a:r>
                      <a:endParaRPr lang="ru-RU" sz="16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</a:t>
                      </a:r>
                      <a:endParaRPr lang="ru-RU" sz="16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rgbClr val="3F54F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94,2</a:t>
                      </a:r>
                      <a:endParaRPr lang="ru-RU" sz="1600" b="1" dirty="0">
                        <a:solidFill>
                          <a:srgbClr val="3F54F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480996"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Цемент</a:t>
                      </a:r>
                      <a:endParaRPr lang="ru-RU" sz="16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100,4</a:t>
                      </a:r>
                      <a:endParaRPr lang="ru-RU" sz="16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102,1</a:t>
                      </a:r>
                      <a:endParaRPr lang="ru-RU" sz="16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98,4</a:t>
                      </a:r>
                      <a:endParaRPr lang="ru-RU" sz="16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105,2</a:t>
                      </a:r>
                      <a:endParaRPr lang="ru-RU" sz="16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rgbClr val="3F54F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106,2</a:t>
                      </a:r>
                      <a:endParaRPr lang="ru-RU" sz="1600" b="1" dirty="0">
                        <a:solidFill>
                          <a:srgbClr val="3F54F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480996"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Газ</a:t>
                      </a:r>
                      <a:endParaRPr lang="ru-RU" sz="16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99,3</a:t>
                      </a:r>
                      <a:endParaRPr lang="ru-RU" sz="16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97,1</a:t>
                      </a:r>
                      <a:endParaRPr lang="ru-RU" sz="16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100,8</a:t>
                      </a:r>
                      <a:endParaRPr lang="ru-RU" sz="16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104,2</a:t>
                      </a:r>
                      <a:endParaRPr lang="ru-RU" sz="16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rgbClr val="3F54F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101,2</a:t>
                      </a:r>
                      <a:endParaRPr lang="ru-RU" sz="1600" b="1" dirty="0">
                        <a:solidFill>
                          <a:srgbClr val="3F54F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493738" y="170255"/>
            <a:ext cx="7886700" cy="774126"/>
          </a:xfrm>
        </p:spPr>
        <p:txBody>
          <a:bodyPr/>
          <a:lstStyle/>
          <a:p>
            <a:pPr algn="ctr"/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ИПЦ по отдельным группам и видам товаров и услуг в 2017г.</a:t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600" i="1" dirty="0" smtClean="0">
                <a:latin typeface="Times New Roman" pitchFamily="18" charset="0"/>
                <a:cs typeface="Times New Roman" pitchFamily="18" charset="0"/>
              </a:rPr>
              <a:t>(в процентах к декабрю предыдущего года)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08210804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204</TotalTime>
  <Words>969</Words>
  <Application>Microsoft Office PowerPoint</Application>
  <PresentationFormat>Экран (4:3)</PresentationFormat>
  <Paragraphs>518</Paragraphs>
  <Slides>14</Slides>
  <Notes>6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Тема Office</vt:lpstr>
      <vt:lpstr>Презентация PowerPoint</vt:lpstr>
      <vt:lpstr>Презентация PowerPoint</vt:lpstr>
      <vt:lpstr>Изменение ИПЦ в Кыргызской Республике по кварталам (прирост (+), снижение (-); в процентах)</vt:lpstr>
      <vt:lpstr>Изменение цен и тарифов по основным группам товаров и услуг (прирост (+), снижение (-); в процентах к декабрю предыдущего года) </vt:lpstr>
      <vt:lpstr>Изменение ИПЦ в территориальном разрезе в январе-декабре (прирост (+), снижение (-); в процентах к декабрю предыдущего года)</vt:lpstr>
      <vt:lpstr>Изменение цен и тарифов по основным группам товаров и услуг  в территориальном разрезе  (прирост (+), снижение (-); в процентах к декабрю предыдущего года)</vt:lpstr>
      <vt:lpstr>ИПЦ по отдельным группам и видам товаров и услуг в 2017г. (в процентах к декабрю предыдущего года) </vt:lpstr>
      <vt:lpstr>Средние потребительские цены на отдельные товары по республике (сомов за 1 кг) </vt:lpstr>
      <vt:lpstr>ИПЦ по отдельным группам и видам товаров и услуг в 2017г. (в процентах к декабрю предыдущего года) </vt:lpstr>
      <vt:lpstr>Средние потребительские цены на отдельные товары по республике (сомов) </vt:lpstr>
      <vt:lpstr>ИПЦ по отдельным группам и видам товаров и услуг в 2017г. (в процентах к декабрю предыдущего года) </vt:lpstr>
      <vt:lpstr>Средние потребительские тарифы на отдельные услуги  по республике (сомов за 1 вид услуги) </vt:lpstr>
      <vt:lpstr>ИПЦ по странам ЕАЭС в 2017г.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nchuikov</dc:creator>
  <cp:lastModifiedBy>Barabaev</cp:lastModifiedBy>
  <cp:revision>40</cp:revision>
  <dcterms:created xsi:type="dcterms:W3CDTF">2018-01-11T04:04:51Z</dcterms:created>
  <dcterms:modified xsi:type="dcterms:W3CDTF">2018-01-12T05:30:28Z</dcterms:modified>
</cp:coreProperties>
</file>