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5"/>
  </p:notesMasterIdLst>
  <p:sldIdLst>
    <p:sldId id="292" r:id="rId2"/>
    <p:sldId id="411" r:id="rId3"/>
    <p:sldId id="413" r:id="rId4"/>
    <p:sldId id="396" r:id="rId5"/>
    <p:sldId id="363" r:id="rId6"/>
    <p:sldId id="415" r:id="rId7"/>
    <p:sldId id="414" r:id="rId8"/>
    <p:sldId id="393" r:id="rId9"/>
    <p:sldId id="416" r:id="rId10"/>
    <p:sldId id="417" r:id="rId11"/>
    <p:sldId id="401" r:id="rId12"/>
    <p:sldId id="409" r:id="rId13"/>
    <p:sldId id="410" r:id="rId14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000099"/>
    <a:srgbClr val="66FFFF"/>
    <a:srgbClr val="66CCFF"/>
    <a:srgbClr val="CCFFCC"/>
    <a:srgbClr val="000000"/>
    <a:srgbClr val="DDFF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4356" autoAdjust="0"/>
  </p:normalViewPr>
  <p:slideViewPr>
    <p:cSldViewPr>
      <p:cViewPr>
        <p:scale>
          <a:sx n="94" d="100"/>
          <a:sy n="94" d="100"/>
        </p:scale>
        <p:origin x="-1020" y="21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Windows\System32\config\systemprofile\AppData\Local\Microsoft\Windows\Temporary%20Internet%20Files\Content.Outlook\2YRHSUIK\&#1043;&#1056;&#1040;&#1060;&#1048;&#1050;_&#1078;&#1080;&#1074;&#1086;&#1090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System32\config\systemprofile\AppData\Local\Microsoft\Windows\Temporary%20Internet%20Files\Content.Outlook\2YRHSUIK\&#1057;&#1086;&#1087;%20&#1048;&#1076;&#1077;&#1085;&#1090;&#1080;&#109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system32\config\systemprofile\Desktop\&#1050;&#1086;&#1087;&#1080;&#1103;%20&#1043;&#1056;&#1040;&#1060;&#1048;&#1050;_&#1078;&#1080;&#1074;&#1086;&#1090;%20(4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system32\config\systemprofile\Desktop\&#1050;&#1086;&#1087;&#1080;&#1103;%20&#1043;&#1056;&#1040;&#1060;&#1048;&#1050;_&#1078;&#1080;&#1074;&#1086;&#1090;%20(4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system32\config\systemprofile\Desktop\&#1050;&#1086;&#1087;&#1080;&#1103;%20&#1043;&#1056;&#1040;&#1060;&#1048;&#1050;_&#1078;&#1080;&#1074;&#1086;&#1090;%20(4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system32\config\systemprofile\Desktop\&#1050;&#1086;&#1087;&#1080;&#1103;%20&#1043;&#1056;&#1040;&#1060;&#1048;&#1050;_&#1078;&#1080;&#1074;&#1086;&#1090;%20(4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system32\config\systemprofile\Desktop\&#1050;&#1086;&#1087;&#1080;&#1103;%20&#1043;&#1056;&#1040;&#1060;&#1048;&#1050;_&#1078;&#1080;&#1074;&#1086;&#1090;%20(4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system32\config\systemprofile\Desktop\&#1050;&#1086;&#1087;&#1080;&#1103;%20&#1043;&#1056;&#1040;&#1060;&#1048;&#1050;_&#1078;&#1080;&#1074;&#1086;&#1090;%20(4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80297727199163"/>
          <c:y val="4.9877032052037674E-2"/>
          <c:w val="0.80366037631864173"/>
          <c:h val="0.798979744924749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'[ГРАФИК_живот (3).xlsx]Поголовье_КР (2)'!$B$36</c:f>
              <c:strCache>
                <c:ptCount val="1"/>
                <c:pt idx="0">
                  <c:v>Крупный рогатый скот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'[ГРАФИК_живот (3).xlsx]Поголовье_КР (2)'!$C$35:$H$35</c:f>
              <c:numCache>
                <c:formatCode>General</c:formatCode>
                <c:ptCount val="6"/>
                <c:pt idx="0">
                  <c:v>1990</c:v>
                </c:pt>
                <c:pt idx="1">
                  <c:v>2006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'[ГРАФИК_живот (3).xlsx]Поголовье_КР (2)'!$C$36:$H$36</c:f>
              <c:numCache>
                <c:formatCode>General</c:formatCode>
                <c:ptCount val="6"/>
                <c:pt idx="0">
                  <c:v>1205.3</c:v>
                </c:pt>
                <c:pt idx="1">
                  <c:v>1116.7</c:v>
                </c:pt>
                <c:pt idx="2">
                  <c:v>1458.4</c:v>
                </c:pt>
                <c:pt idx="3">
                  <c:v>1492.5</c:v>
                </c:pt>
                <c:pt idx="4" formatCode="0.0">
                  <c:v>1527.7629999999999</c:v>
                </c:pt>
                <c:pt idx="5" formatCode="0.0">
                  <c:v>1575.434</c:v>
                </c:pt>
              </c:numCache>
            </c:numRef>
          </c:val>
        </c:ser>
        <c:ser>
          <c:idx val="1"/>
          <c:order val="1"/>
          <c:tx>
            <c:strRef>
              <c:f>'[ГРАФИК_живот (3).xlsx]Поголовье_КР (2)'!$B$37</c:f>
              <c:strCache>
                <c:ptCount val="1"/>
                <c:pt idx="0">
                  <c:v>Овцы и козы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1.388734585046055E-3"/>
                  <c:y val="-4.8605444728337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'[ГРАФИК_живот (3).xlsx]Поголовье_КР (2)'!$C$35:$H$35</c:f>
              <c:numCache>
                <c:formatCode>General</c:formatCode>
                <c:ptCount val="6"/>
                <c:pt idx="0">
                  <c:v>1990</c:v>
                </c:pt>
                <c:pt idx="1">
                  <c:v>2006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'[ГРАФИК_живот (3).xlsx]Поголовье_КР (2)'!$C$37:$H$37</c:f>
              <c:numCache>
                <c:formatCode>General</c:formatCode>
                <c:ptCount val="6"/>
                <c:pt idx="0">
                  <c:v>9969.4</c:v>
                </c:pt>
                <c:pt idx="1">
                  <c:v>4046.9</c:v>
                </c:pt>
                <c:pt idx="2">
                  <c:v>5829</c:v>
                </c:pt>
                <c:pt idx="3">
                  <c:v>5929.5</c:v>
                </c:pt>
                <c:pt idx="4" formatCode="0.0">
                  <c:v>6022.5540000000001</c:v>
                </c:pt>
                <c:pt idx="5" formatCode="0.0">
                  <c:v>6077.7749999999996</c:v>
                </c:pt>
              </c:numCache>
            </c:numRef>
          </c:val>
        </c:ser>
        <c:ser>
          <c:idx val="2"/>
          <c:order val="2"/>
          <c:tx>
            <c:strRef>
              <c:f>'[ГРАФИК_живот (3).xlsx]Поголовье_КР (2)'!$B$38</c:f>
              <c:strCache>
                <c:ptCount val="1"/>
                <c:pt idx="0">
                  <c:v>Лошади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'[ГРАФИК_живот (3).xlsx]Поголовье_КР (2)'!$C$35:$H$35</c:f>
              <c:numCache>
                <c:formatCode>General</c:formatCode>
                <c:ptCount val="6"/>
                <c:pt idx="0">
                  <c:v>1990</c:v>
                </c:pt>
                <c:pt idx="1">
                  <c:v>2006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'[ГРАФИК_живот (3).xlsx]Поголовье_КР (2)'!$C$38:$H$38</c:f>
              <c:numCache>
                <c:formatCode>General</c:formatCode>
                <c:ptCount val="6"/>
                <c:pt idx="0">
                  <c:v>312.7</c:v>
                </c:pt>
                <c:pt idx="1">
                  <c:v>347.5</c:v>
                </c:pt>
                <c:pt idx="2">
                  <c:v>433</c:v>
                </c:pt>
                <c:pt idx="3">
                  <c:v>449.6</c:v>
                </c:pt>
                <c:pt idx="4" formatCode="0.0">
                  <c:v>467.24900000000002</c:v>
                </c:pt>
                <c:pt idx="5" formatCode="0.0">
                  <c:v>481.32900000000001</c:v>
                </c:pt>
              </c:numCache>
            </c:numRef>
          </c:val>
        </c:ser>
        <c:ser>
          <c:idx val="3"/>
          <c:order val="3"/>
          <c:tx>
            <c:strRef>
              <c:f>'[ГРАФИК_живот (3).xlsx]Поголовье_КР (2)'!$B$39</c:f>
              <c:strCache>
                <c:ptCount val="1"/>
                <c:pt idx="0">
                  <c:v>Свиньи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'[ГРАФИК_живот (3).xlsx]Поголовье_КР (2)'!$C$35:$H$35</c:f>
              <c:numCache>
                <c:formatCode>General</c:formatCode>
                <c:ptCount val="6"/>
                <c:pt idx="0">
                  <c:v>1990</c:v>
                </c:pt>
                <c:pt idx="1">
                  <c:v>2006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'[ГРАФИК_живот (3).xlsx]Поголовье_КР (2)'!$C$39:$H$39</c:f>
              <c:numCache>
                <c:formatCode>General</c:formatCode>
                <c:ptCount val="6"/>
                <c:pt idx="0">
                  <c:v>393.4</c:v>
                </c:pt>
                <c:pt idx="1">
                  <c:v>79.599999999999994</c:v>
                </c:pt>
                <c:pt idx="2">
                  <c:v>50.8</c:v>
                </c:pt>
                <c:pt idx="3">
                  <c:v>50.3</c:v>
                </c:pt>
                <c:pt idx="4" formatCode="0.0">
                  <c:v>51.082000000000001</c:v>
                </c:pt>
                <c:pt idx="5" formatCode="0.0">
                  <c:v>52.168999999999997</c:v>
                </c:pt>
              </c:numCache>
            </c:numRef>
          </c:val>
        </c:ser>
        <c:ser>
          <c:idx val="4"/>
          <c:order val="4"/>
          <c:tx>
            <c:strRef>
              <c:f>'[ГРАФИК_живот (3).xlsx]Поголовье_КР (2)'!$B$40</c:f>
              <c:strCache>
                <c:ptCount val="1"/>
                <c:pt idx="0">
                  <c:v>Домашняя птица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1.2498611265414954E-2"/>
                  <c:y val="-6.0756805910422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3.40238113098363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7774691700922119E-3"/>
                  <c:y val="-2.4302722364168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7774691700922119E-3"/>
                  <c:y val="-1.701190565491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'[ГРАФИК_живот (3).xlsx]Поголовье_КР (2)'!$C$35:$H$35</c:f>
              <c:numCache>
                <c:formatCode>General</c:formatCode>
                <c:ptCount val="6"/>
                <c:pt idx="0">
                  <c:v>1990</c:v>
                </c:pt>
                <c:pt idx="1">
                  <c:v>2006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'[ГРАФИК_живот (3).xlsx]Поголовье_КР (2)'!$C$40:$H$40</c:f>
              <c:numCache>
                <c:formatCode>General</c:formatCode>
                <c:ptCount val="6"/>
                <c:pt idx="0">
                  <c:v>13914.7</c:v>
                </c:pt>
                <c:pt idx="1">
                  <c:v>4472.6000000000004</c:v>
                </c:pt>
                <c:pt idx="2">
                  <c:v>5420</c:v>
                </c:pt>
                <c:pt idx="3">
                  <c:v>5586.2</c:v>
                </c:pt>
                <c:pt idx="4" formatCode="0.0">
                  <c:v>5673.607</c:v>
                </c:pt>
                <c:pt idx="5" formatCode="0.0">
                  <c:v>5910.4179999999997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3366144"/>
        <c:axId val="93367680"/>
      </c:barChart>
      <c:catAx>
        <c:axId val="93366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93367680"/>
        <c:crosses val="autoZero"/>
        <c:auto val="1"/>
        <c:lblAlgn val="ctr"/>
        <c:lblOffset val="100"/>
        <c:noMultiLvlLbl val="0"/>
      </c:catAx>
      <c:valAx>
        <c:axId val="93367680"/>
        <c:scaling>
          <c:orientation val="minMax"/>
          <c:max val="1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366144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3753690534822465E-2"/>
          <c:y val="0.88194371536891225"/>
          <c:w val="0.82607411512456619"/>
          <c:h val="0.118056310364517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Структура  крупного  рогатого  скота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9.1075946024212248E-2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7824859168653393E-3"/>
                  <c:y val="8.487556272013328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7467348800952952E-2"/>
                  <c:y val="-9.2592592592593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3.6141248422306392E-2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891299873784515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'[Соп Идентиф.xlsx]Лист1'!$A$18:$A$25</c:f>
              <c:strCache>
                <c:ptCount val="8"/>
                <c:pt idx="0">
                  <c:v>Крупный рогатый скот - всего</c:v>
                </c:pt>
                <c:pt idx="1">
                  <c:v>Коровы - всего</c:v>
                </c:pt>
                <c:pt idx="2">
                  <c:v>Телки от 1 года и старше осемененные</c:v>
                </c:pt>
                <c:pt idx="3">
                  <c:v>Телки от 1 года и старше неосемененные</c:v>
                </c:pt>
                <c:pt idx="4">
                  <c:v>Телята до 1 года</c:v>
                </c:pt>
                <c:pt idx="5">
                  <c:v>Быки-производители</c:v>
                </c:pt>
                <c:pt idx="6">
                  <c:v>Прочие виды крупного рогатого скота</c:v>
                </c:pt>
                <c:pt idx="7">
                  <c:v>Яки</c:v>
                </c:pt>
              </c:strCache>
            </c:strRef>
          </c:cat>
          <c:val>
            <c:numRef>
              <c:f>'[Соп Идентиф.xlsx]Лист1'!$B$18:$B$25</c:f>
              <c:numCache>
                <c:formatCode>0</c:formatCode>
                <c:ptCount val="8"/>
                <c:pt idx="0" formatCode="General">
                  <c:v>100</c:v>
                </c:pt>
                <c:pt idx="1">
                  <c:v>50.133299479497261</c:v>
                </c:pt>
                <c:pt idx="2">
                  <c:v>8.0487495239304288</c:v>
                </c:pt>
                <c:pt idx="3">
                  <c:v>10.790910245017137</c:v>
                </c:pt>
                <c:pt idx="4">
                  <c:v>19.848927256569759</c:v>
                </c:pt>
                <c:pt idx="5">
                  <c:v>2.9452837374635008</c:v>
                </c:pt>
                <c:pt idx="6">
                  <c:v>5.5097118192205148</c:v>
                </c:pt>
                <c:pt idx="7">
                  <c:v>2.7231179383013835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96070656"/>
        <c:axId val="105857792"/>
        <c:axId val="0"/>
      </c:bar3DChart>
      <c:catAx>
        <c:axId val="9607065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5857792"/>
        <c:crosses val="autoZero"/>
        <c:auto val="1"/>
        <c:lblAlgn val="ctr"/>
        <c:lblOffset val="100"/>
        <c:noMultiLvlLbl val="0"/>
      </c:catAx>
      <c:valAx>
        <c:axId val="105857792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96070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05460472697637"/>
          <c:y val="0.2090747503618072"/>
          <c:w val="0.47584364912821098"/>
          <c:h val="0.61784164240857964"/>
        </c:manualLayout>
      </c:layout>
      <c:pieChart>
        <c:varyColors val="1"/>
        <c:ser>
          <c:idx val="0"/>
          <c:order val="0"/>
          <c:tx>
            <c:strRef>
              <c:f>'По обл._(%)'!$B$5</c:f>
              <c:strCache>
                <c:ptCount val="1"/>
                <c:pt idx="0">
                  <c:v>КРС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9.6771851099770004E-2"/>
                  <c:y val="9.80926430517710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162162468917141E-2"/>
                  <c:y val="3.9900249376558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rgbClr val="000099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3243249378342688E-2"/>
                  <c:y val="-2.32751454696591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3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4539527302363494E-2"/>
                  <c:y val="-2.500915454041343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78891605541971"/>
                      <c:h val="0.17076120918196427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4.5045051435773774E-2"/>
                  <c:y val="1.99501246882793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5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7027030861464265E-2"/>
                  <c:y val="-6.65004156275982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8018020574309478E-2"/>
                  <c:y val="-3.32502078137991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 обл._(%)'!$A$6:$A$12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'По обл._(%)'!$B$6:$B$12</c:f>
              <c:numCache>
                <c:formatCode>0.0</c:formatCode>
                <c:ptCount val="7"/>
                <c:pt idx="0">
                  <c:v>8.9</c:v>
                </c:pt>
                <c:pt idx="1">
                  <c:v>20.399999999999999</c:v>
                </c:pt>
                <c:pt idx="2">
                  <c:v>14.4</c:v>
                </c:pt>
                <c:pt idx="3">
                  <c:v>10.4</c:v>
                </c:pt>
                <c:pt idx="4">
                  <c:v>23</c:v>
                </c:pt>
                <c:pt idx="5">
                  <c:v>4.3</c:v>
                </c:pt>
                <c:pt idx="6">
                  <c:v>18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 обл._(%)'!$S$6:$S$12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'По обл._(%)'!$T$6:$T$12</c:f>
              <c:numCache>
                <c:formatCode>0.0</c:formatCode>
                <c:ptCount val="7"/>
                <c:pt idx="0">
                  <c:v>1.7636478464064671</c:v>
                </c:pt>
                <c:pt idx="1">
                  <c:v>1.8621472986364243</c:v>
                </c:pt>
                <c:pt idx="2">
                  <c:v>2.2925328033421892</c:v>
                </c:pt>
                <c:pt idx="3">
                  <c:v>3.2642186472100949</c:v>
                </c:pt>
                <c:pt idx="4">
                  <c:v>2.119810812709265</c:v>
                </c:pt>
                <c:pt idx="5">
                  <c:v>1.6434157942481673</c:v>
                </c:pt>
                <c:pt idx="6">
                  <c:v>1.3597670938531194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130176"/>
        <c:axId val="96131712"/>
      </c:barChart>
      <c:catAx>
        <c:axId val="961301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6131712"/>
        <c:crosses val="autoZero"/>
        <c:auto val="1"/>
        <c:lblAlgn val="ctr"/>
        <c:lblOffset val="100"/>
        <c:noMultiLvlLbl val="0"/>
      </c:catAx>
      <c:valAx>
        <c:axId val="96131712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crossAx val="96130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'По обл._(%)'!$B$23</c:f>
              <c:strCache>
                <c:ptCount val="1"/>
                <c:pt idx="0">
                  <c:v>МРС</c:v>
                </c:pt>
              </c:strCache>
            </c:strRef>
          </c:tx>
          <c:dPt>
            <c:idx val="2"/>
            <c:bubble3D val="0"/>
            <c:spPr>
              <a:solidFill>
                <a:srgbClr val="66FFFF"/>
              </a:solidFill>
            </c:spPr>
          </c:dPt>
          <c:dLbls>
            <c:dLbl>
              <c:idx val="1"/>
              <c:layout>
                <c:manualLayout>
                  <c:x val="-0.20112287718518604"/>
                  <c:y val="8.910398844572825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6389873140857393E-2"/>
                  <c:y val="-0.1145086030912802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'По обл._(%)'!$A$24:$A$30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'По обл._(%)'!$B$24:$B$30</c:f>
              <c:numCache>
                <c:formatCode>General</c:formatCode>
                <c:ptCount val="7"/>
                <c:pt idx="0">
                  <c:v>8.1</c:v>
                </c:pt>
                <c:pt idx="1">
                  <c:v>21.1</c:v>
                </c:pt>
                <c:pt idx="2">
                  <c:v>14.7</c:v>
                </c:pt>
                <c:pt idx="3">
                  <c:v>17.100000000000001</c:v>
                </c:pt>
                <c:pt idx="4" formatCode="0.0">
                  <c:v>18.899999999999999</c:v>
                </c:pt>
                <c:pt idx="5">
                  <c:v>8.9</c:v>
                </c:pt>
                <c:pt idx="6" formatCode="0.0">
                  <c:v>10.7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33727034120734"/>
          <c:y val="7.407407407407407E-2"/>
          <c:w val="0.83988495188101486"/>
          <c:h val="0.55095194147554438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 обл._(%)'!$S$22:$S$28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'По обл._(%)'!$T$22:$T$28</c:f>
              <c:numCache>
                <c:formatCode>0.0</c:formatCode>
                <c:ptCount val="7"/>
                <c:pt idx="0">
                  <c:v>6.2280156624984215</c:v>
                </c:pt>
                <c:pt idx="1">
                  <c:v>7.4434605733624633</c:v>
                </c:pt>
                <c:pt idx="2">
                  <c:v>9.0876614816767738</c:v>
                </c:pt>
                <c:pt idx="3">
                  <c:v>20.664394075314476</c:v>
                </c:pt>
                <c:pt idx="4">
                  <c:v>6.7097157507785248</c:v>
                </c:pt>
                <c:pt idx="5">
                  <c:v>13.327089513815677</c:v>
                </c:pt>
                <c:pt idx="6">
                  <c:v>3.1278777530504183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120484224"/>
        <c:axId val="120485760"/>
        <c:axId val="0"/>
      </c:bar3DChart>
      <c:catAx>
        <c:axId val="1204842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20485760"/>
        <c:crosses val="autoZero"/>
        <c:auto val="1"/>
        <c:lblAlgn val="ctr"/>
        <c:lblOffset val="100"/>
        <c:noMultiLvlLbl val="0"/>
      </c:catAx>
      <c:valAx>
        <c:axId val="120485760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spPr>
          <a:ln w="9525">
            <a:noFill/>
          </a:ln>
        </c:spPr>
        <c:crossAx val="1204842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222222222222224E-3"/>
          <c:y val="0.38451660133001092"/>
          <c:w val="0.78055555555555556"/>
          <c:h val="0.60135203231386991"/>
        </c:manualLayout>
      </c:layout>
      <c:pie3DChart>
        <c:varyColors val="1"/>
        <c:ser>
          <c:idx val="0"/>
          <c:order val="0"/>
          <c:tx>
            <c:strRef>
              <c:f>'По обл._(%)'!$B$45</c:f>
              <c:strCache>
                <c:ptCount val="1"/>
                <c:pt idx="0">
                  <c:v>Лошади</c:v>
                </c:pt>
              </c:strCache>
            </c:strRef>
          </c:tx>
          <c:dPt>
            <c:idx val="4"/>
            <c:bubble3D val="0"/>
            <c:spPr>
              <a:solidFill>
                <a:srgbClr val="FFFF00"/>
              </a:solidFill>
            </c:spPr>
          </c:dPt>
          <c:dPt>
            <c:idx val="5"/>
            <c:bubble3D val="0"/>
            <c:spPr>
              <a:solidFill>
                <a:srgbClr val="66FFFF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'По обл._(%)'!$A$46:$A$52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'По обл._(%)'!$B$46:$B$52</c:f>
              <c:numCache>
                <c:formatCode>General</c:formatCode>
                <c:ptCount val="7"/>
                <c:pt idx="0">
                  <c:v>1.5</c:v>
                </c:pt>
                <c:pt idx="1">
                  <c:v>14.3</c:v>
                </c:pt>
                <c:pt idx="2">
                  <c:v>21.3</c:v>
                </c:pt>
                <c:pt idx="3">
                  <c:v>23.5</c:v>
                </c:pt>
                <c:pt idx="4" formatCode="0.0">
                  <c:v>19.899999999999999</c:v>
                </c:pt>
                <c:pt idx="5">
                  <c:v>5.4</c:v>
                </c:pt>
                <c:pt idx="6" formatCode="0.0">
                  <c:v>13.9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4.5812554680664919E-2"/>
          <c:y val="1.6033572027350496E-2"/>
          <c:w val="0.89726377952755898"/>
          <c:h val="0.29725883631977401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894882050142582E-2"/>
          <c:y val="0.3944105116266543"/>
          <c:w val="0.73871463776752067"/>
          <c:h val="0.58463537721397962"/>
        </c:manualLayout>
      </c:layout>
      <c:pie3DChart>
        <c:varyColors val="1"/>
        <c:ser>
          <c:idx val="0"/>
          <c:order val="0"/>
          <c:tx>
            <c:strRef>
              <c:f>'По обл._(%)'!$B$66</c:f>
              <c:strCache>
                <c:ptCount val="1"/>
                <c:pt idx="0">
                  <c:v>Дом птица</c:v>
                </c:pt>
              </c:strCache>
            </c:strRef>
          </c:tx>
          <c:dPt>
            <c:idx val="4"/>
            <c:bubble3D val="0"/>
            <c:spPr>
              <a:solidFill>
                <a:srgbClr val="FFFF00"/>
              </a:solidFill>
            </c:spPr>
          </c:dPt>
          <c:dPt>
            <c:idx val="5"/>
            <c:bubble3D val="0"/>
            <c:spPr>
              <a:solidFill>
                <a:srgbClr val="66FFFF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'По обл._(%)'!$A$67:$A$73</c:f>
              <c:strCache>
                <c:ptCount val="7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</c:strCache>
            </c:strRef>
          </c:cat>
          <c:val>
            <c:numRef>
              <c:f>'По обл._(%)'!$B$67:$B$73</c:f>
              <c:numCache>
                <c:formatCode>General</c:formatCode>
                <c:ptCount val="7"/>
                <c:pt idx="0">
                  <c:v>4.7</c:v>
                </c:pt>
                <c:pt idx="1">
                  <c:v>18.7</c:v>
                </c:pt>
                <c:pt idx="2">
                  <c:v>10.6</c:v>
                </c:pt>
                <c:pt idx="3">
                  <c:v>3.4</c:v>
                </c:pt>
                <c:pt idx="4" formatCode="0.0">
                  <c:v>16.2</c:v>
                </c:pt>
                <c:pt idx="5">
                  <c:v>4.3</c:v>
                </c:pt>
                <c:pt idx="6" formatCode="0.0">
                  <c:v>41.1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11918267498897429"/>
          <c:y val="1.6033572027350496E-2"/>
          <c:w val="0.84981929617247909"/>
          <c:h val="0.28794401632141881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0.22835</cdr:x>
      <cdr:y>0.063</cdr:y>
    </cdr:from>
    <cdr:to>
      <cdr:x>0.3622</cdr:x>
      <cdr:y>0.6004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2088264" y="329222"/>
          <a:ext cx="1224104" cy="2808298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0.3622</cdr:x>
      <cdr:y>0.54528</cdr:y>
    </cdr:from>
    <cdr:to>
      <cdr:x>0.5</cdr:x>
      <cdr:y>0.6004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 flipV="1">
          <a:off x="3312368" y="2849488"/>
          <a:ext cx="1260140" cy="288032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</cdr:x>
      <cdr:y>0.5315</cdr:y>
    </cdr:from>
    <cdr:to>
      <cdr:x>0.62992</cdr:x>
      <cdr:y>0.54528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V="1">
          <a:off x="4572508" y="2777480"/>
          <a:ext cx="1188132" cy="72008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0.62992</cdr:x>
      <cdr:y>0.5315</cdr:y>
    </cdr:from>
    <cdr:to>
      <cdr:x>0.75591</cdr:x>
      <cdr:y>0.5315</cdr:y>
    </cdr:to>
    <cdr:cxnSp macro="">
      <cdr:nvCxnSpPr>
        <cdr:cNvPr id="6" name="Прямая соединительная линия 5"/>
        <cdr:cNvCxnSpPr/>
      </cdr:nvCxnSpPr>
      <cdr:spPr>
        <a:xfrm xmlns:a="http://schemas.openxmlformats.org/drawingml/2006/main">
          <a:off x="5760640" y="2777480"/>
          <a:ext cx="1152128" cy="0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0.75591</cdr:x>
      <cdr:y>0.50984</cdr:y>
    </cdr:from>
    <cdr:to>
      <cdr:x>0.88658</cdr:x>
      <cdr:y>0.5374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 flipV="1">
          <a:off x="6912768" y="2664296"/>
          <a:ext cx="1195066" cy="144016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0.4247</cdr:x>
      <cdr:y>0.51654</cdr:y>
    </cdr:from>
    <cdr:to>
      <cdr:x>0.55856</cdr:x>
      <cdr:y>0.52825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 flipV="1">
          <a:off x="3883856" y="2699319"/>
          <a:ext cx="1224152" cy="61200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0.69291</cdr:x>
      <cdr:y>0.5</cdr:y>
    </cdr:from>
    <cdr:to>
      <cdr:x>0.82677</cdr:x>
      <cdr:y>0.52086</cdr:y>
    </cdr:to>
    <cdr:cxnSp macro="">
      <cdr:nvCxnSpPr>
        <cdr:cNvPr id="10" name="Прямая соединительная линия 9"/>
        <cdr:cNvCxnSpPr/>
      </cdr:nvCxnSpPr>
      <cdr:spPr>
        <a:xfrm xmlns:a="http://schemas.openxmlformats.org/drawingml/2006/main" flipV="1">
          <a:off x="6336704" y="2612876"/>
          <a:ext cx="1224136" cy="108993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0.66929</cdr:x>
      <cdr:y>0.76457</cdr:y>
    </cdr:from>
    <cdr:to>
      <cdr:x>0.80315</cdr:x>
      <cdr:y>0.76457</cdr:y>
    </cdr:to>
    <cdr:cxnSp macro="">
      <cdr:nvCxnSpPr>
        <cdr:cNvPr id="36" name="Прямая соединительная линия 35"/>
        <cdr:cNvCxnSpPr/>
      </cdr:nvCxnSpPr>
      <cdr:spPr>
        <a:xfrm xmlns:a="http://schemas.openxmlformats.org/drawingml/2006/main">
          <a:off x="6120680" y="3995463"/>
          <a:ext cx="1224136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0.54028</cdr:x>
      <cdr:y>0.76457</cdr:y>
    </cdr:from>
    <cdr:to>
      <cdr:x>0.66929</cdr:x>
      <cdr:y>0.7654</cdr:y>
    </cdr:to>
    <cdr:cxnSp macro="">
      <cdr:nvCxnSpPr>
        <cdr:cNvPr id="37" name="Прямая соединительная линия 36"/>
        <cdr:cNvCxnSpPr/>
      </cdr:nvCxnSpPr>
      <cdr:spPr>
        <a:xfrm xmlns:a="http://schemas.openxmlformats.org/drawingml/2006/main" flipV="1">
          <a:off x="4940860" y="3995463"/>
          <a:ext cx="1179820" cy="431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0.40569</cdr:x>
      <cdr:y>0.76457</cdr:y>
    </cdr:from>
    <cdr:to>
      <cdr:x>0.54028</cdr:x>
      <cdr:y>0.76886</cdr:y>
    </cdr:to>
    <cdr:cxnSp macro="">
      <cdr:nvCxnSpPr>
        <cdr:cNvPr id="38" name="Прямая соединительная линия 37"/>
        <cdr:cNvCxnSpPr/>
      </cdr:nvCxnSpPr>
      <cdr:spPr>
        <a:xfrm xmlns:a="http://schemas.openxmlformats.org/drawingml/2006/main" flipV="1">
          <a:off x="3710003" y="3995463"/>
          <a:ext cx="1230857" cy="2243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0.27412</cdr:x>
      <cdr:y>0.77165</cdr:y>
    </cdr:from>
    <cdr:to>
      <cdr:x>0.40157</cdr:x>
      <cdr:y>0.78886</cdr:y>
    </cdr:to>
    <cdr:cxnSp macro="">
      <cdr:nvCxnSpPr>
        <cdr:cNvPr id="39" name="Прямая соединительная линия 38"/>
        <cdr:cNvCxnSpPr/>
      </cdr:nvCxnSpPr>
      <cdr:spPr>
        <a:xfrm xmlns:a="http://schemas.openxmlformats.org/drawingml/2006/main" flipV="1">
          <a:off x="2506827" y="4032448"/>
          <a:ext cx="1165581" cy="899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0.55856</cdr:x>
      <cdr:y>0.51654</cdr:y>
    </cdr:from>
    <cdr:to>
      <cdr:x>0.69291</cdr:x>
      <cdr:y>0.52086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V="1">
          <a:off x="5108008" y="2699319"/>
          <a:ext cx="1228696" cy="22567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3</a:t>
            </a:fld>
            <a:endParaRPr lang="ru-RU" sz="1200" smtClean="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37563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1EA4DB02-AE5D-49F8-A291-C9E4E4131FBB}" type="slidenum">
              <a:rPr lang="ru-RU" sz="1200" smtClean="0"/>
              <a:pPr eaLnBrk="1" hangingPunct="1"/>
              <a:t>4</a:t>
            </a:fld>
            <a:endParaRPr lang="ru-RU" sz="1200" smtClean="0"/>
          </a:p>
        </p:txBody>
      </p:sp>
    </p:spTree>
    <p:extLst>
      <p:ext uri="{BB962C8B-B14F-4D97-AF65-F5344CB8AC3E}">
        <p14:creationId xmlns:p14="http://schemas.microsoft.com/office/powerpoint/2010/main" val="4113594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07945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3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95300" y="1906588"/>
            <a:ext cx="8915400" cy="4113212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26A3-6E58-4EC8-8345-858DDF7E4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361" y="2060848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144688" y="5988861"/>
            <a:ext cx="64516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Начальник управления статистики реального сектора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064568" y="5600158"/>
            <a:ext cx="44599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1600" b="1" i="1" dirty="0" smtClean="0">
                <a:solidFill>
                  <a:srgbClr val="0070C0"/>
                </a:solidFill>
                <a:latin typeface="Arial" charset="0"/>
              </a:rPr>
              <a:t>Пресс-Конференция, </a:t>
            </a:r>
            <a:r>
              <a:rPr lang="ru-RU" sz="1600" b="1" i="1" dirty="0" err="1" smtClean="0">
                <a:solidFill>
                  <a:srgbClr val="0070C0"/>
                </a:solidFill>
                <a:latin typeface="Arial" charset="0"/>
              </a:rPr>
              <a:t>Нацстатком</a:t>
            </a:r>
            <a:endParaRPr lang="ru-RU" sz="1600" b="1" i="1" dirty="0">
              <a:solidFill>
                <a:srgbClr val="0070C0"/>
              </a:solidFill>
              <a:latin typeface="Arial" charset="0"/>
            </a:endParaRPr>
          </a:p>
          <a:p>
            <a:pPr algn="just" eaLnBrk="0" hangingPunct="0"/>
            <a:r>
              <a:rPr lang="ru-RU" sz="1600" b="1" i="1" dirty="0" smtClean="0">
                <a:solidFill>
                  <a:srgbClr val="0070C0"/>
                </a:solidFill>
                <a:latin typeface="Arial" charset="0"/>
              </a:rPr>
              <a:t>13.02.2018г</a:t>
            </a:r>
            <a:r>
              <a:rPr lang="ru-RU" sz="1600" b="1" i="1" dirty="0">
                <a:solidFill>
                  <a:srgbClr val="0070C0"/>
                </a:solidFill>
                <a:latin typeface="Arial" charset="0"/>
              </a:rPr>
              <a:t>.</a:t>
            </a:r>
            <a:endParaRPr lang="ru-RU" sz="1600" b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573572" y="3437443"/>
            <a:ext cx="3048270" cy="1669627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Об итогах пересчета скота</a:t>
            </a:r>
          </a:p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и домашней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птицы</a:t>
            </a:r>
          </a:p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на начало 2018 года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1056" y="480790"/>
            <a:ext cx="7251148" cy="5909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Кыргызской 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632" y="1447344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26" y="1700808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0752" y="3625816"/>
            <a:ext cx="6894098" cy="2964653"/>
          </a:xfrm>
          <a:prstGeom prst="rect">
            <a:avLst/>
          </a:prstGeom>
          <a:noFill/>
          <a:ln w="9525" algn="ctr">
            <a:solidFill>
              <a:schemeClr val="bg1"/>
            </a:solidFill>
            <a:prstDash val="dash"/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09662" y="5643579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216230"/>
            <a:ext cx="817984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 исполнение Программы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статистических работ Кыргызской Республики на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2017 год, утвержденный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Правительства  КР от  23 ноября 2016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года №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617</a:t>
            </a:r>
            <a:endParaRPr lang="ru-RU" sz="1600" b="1" kern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397507" y="6000696"/>
            <a:ext cx="3186971" cy="738664"/>
          </a:xfrm>
          <a:prstGeom prst="rect">
            <a:avLst/>
          </a:prstGeom>
          <a:solidFill>
            <a:srgbClr val="CCFFFF"/>
          </a:soli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инспекция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 ветеринарной  и фитосанитарной безопасности при Правительстве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9908" y="3538483"/>
            <a:ext cx="1930804" cy="24622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Органы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местного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окмоту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мэрии городов)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период с 10 по 25 декабря 2017г. 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провели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сплошной единовременный </a:t>
            </a:r>
            <a:endParaRPr lang="ru-RU" sz="14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учет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</a:t>
            </a:r>
            <a:endParaRPr lang="ru-RU" sz="14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домашней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птицы </a:t>
            </a:r>
            <a:endParaRPr lang="ru-RU" sz="14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889104" y="2708920"/>
            <a:ext cx="2214578" cy="584775"/>
          </a:xfrm>
          <a:prstGeom prst="rect">
            <a:avLst/>
          </a:prstGeom>
          <a:solidFill>
            <a:srgbClr val="CCFFFF"/>
          </a:solidFill>
          <a:ln>
            <a:solidFill>
              <a:schemeClr val="bg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МСХППиМ  КР     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Нацстатком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КР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360712" y="5108143"/>
            <a:ext cx="1338780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113112" y="1196752"/>
            <a:ext cx="817984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Совместным приказом МСХППиМ </a:t>
            </a:r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(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№347)  и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Нацстаткома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(№94) от  14 ноября 2017г. </a:t>
            </a:r>
          </a:p>
          <a:p>
            <a:pPr algn="just"/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был утвержден «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План 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мероприятий  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подготовки и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проведения на территории 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учета скота 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домашней птицы  по состоянию на конец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2017г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., обработки и распространения итоговых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данных»  </a:t>
            </a:r>
            <a:endParaRPr lang="ru-RU" sz="1800" b="1" kern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2720752" y="2768909"/>
            <a:ext cx="2808313" cy="464796"/>
          </a:xfrm>
          <a:prstGeom prst="rightArrow">
            <a:avLst/>
          </a:prstGeom>
          <a:solidFill>
            <a:srgbClr val="CCFFFF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000099"/>
                </a:solidFill>
              </a:rPr>
              <a:t>координировали    работу</a:t>
            </a:r>
            <a:endParaRPr lang="ru-RU" sz="1400" i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04362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6696" y="1897812"/>
            <a:ext cx="7727527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утвержденного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Нацстаткома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КР «Методологических указаний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проведению учета скота и домашней птицы в хозяйствах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всех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 Кыргызской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Республики» от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03.06. 2016г. № 8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216696" y="476672"/>
            <a:ext cx="750099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Как проходил учета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 и  домашней птицы 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состоянию на конец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2017г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.,</a:t>
            </a:r>
            <a:endParaRPr lang="ru-RU" sz="2000" b="1" dirty="0"/>
          </a:p>
        </p:txBody>
      </p:sp>
      <p:pic>
        <p:nvPicPr>
          <p:cNvPr id="11273" name="Picture 4" descr="j0404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6669" b="6667"/>
          <a:stretch>
            <a:fillRect/>
          </a:stretch>
        </p:blipFill>
        <p:spPr bwMode="auto">
          <a:xfrm>
            <a:off x="241273" y="404664"/>
            <a:ext cx="17081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_s2076"/>
          <p:cNvSpPr>
            <a:spLocks noChangeArrowheads="1"/>
          </p:cNvSpPr>
          <p:nvPr/>
        </p:nvSpPr>
        <p:spPr bwMode="auto">
          <a:xfrm>
            <a:off x="1424608" y="2996952"/>
            <a:ext cx="2758518" cy="144016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Учету подлежит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домашняя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птица по видам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 всех без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исключения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хозяйствах на территории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населенных пунктов 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_s2076"/>
          <p:cNvSpPr>
            <a:spLocks noChangeArrowheads="1"/>
          </p:cNvSpPr>
          <p:nvPr/>
        </p:nvSpPr>
        <p:spPr bwMode="auto">
          <a:xfrm>
            <a:off x="5197683" y="4725144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Данные 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численности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и домашней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птицы  в бланки 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форм государственной отчетности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записываются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основании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сплошного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обхода,  путем опроса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_s2076"/>
          <p:cNvSpPr>
            <a:spLocks noChangeArrowheads="1"/>
          </p:cNvSpPr>
          <p:nvPr/>
        </p:nvSpPr>
        <p:spPr bwMode="auto">
          <a:xfrm>
            <a:off x="1424608" y="4725144"/>
            <a:ext cx="2880320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Также учету подлежит скот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домашняя птица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содержащаяся в отдельно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стоящих строениях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(зимовках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кошарах, фермах)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_s2076"/>
          <p:cNvSpPr>
            <a:spLocks noChangeArrowheads="1"/>
          </p:cNvSpPr>
          <p:nvPr/>
        </p:nvSpPr>
        <p:spPr bwMode="auto">
          <a:xfrm>
            <a:off x="5197683" y="3109031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Составление и утверждение списка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ответственных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сотрудников за подготовку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проведение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учета, в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том числе переписчиков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привлекаемых к проведению  учета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местах</a:t>
            </a:r>
          </a:p>
        </p:txBody>
      </p:sp>
    </p:spTree>
    <p:extLst>
      <p:ext uri="{BB962C8B-B14F-4D97-AF65-F5344CB8AC3E}">
        <p14:creationId xmlns:p14="http://schemas.microsoft.com/office/powerpoint/2010/main" val="4077928271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8877" y="332656"/>
            <a:ext cx="8446611" cy="1175469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Четвертый год материалы единовременного учета скота и домашней птицы введены и обработаны с использованием электронных вопросников 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 режиме  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LINE </a:t>
            </a:r>
            <a:endParaRPr lang="en-US" sz="2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824" y="1268760"/>
            <a:ext cx="598947" cy="5160616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charset="0"/>
                <a:cs typeface="Times New Roman" charset="0"/>
              </a:rPr>
              <a:t>Респонденты 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362311" y="1814447"/>
            <a:ext cx="4335595" cy="482924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8-конечная звезда 13"/>
          <p:cNvSpPr/>
          <p:nvPr/>
        </p:nvSpPr>
        <p:spPr>
          <a:xfrm>
            <a:off x="2462742" y="1714500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latin typeface="Arial" pitchFamily="34" charset="0"/>
              </a:rPr>
              <a:t>Интернет </a:t>
            </a:r>
          </a:p>
        </p:txBody>
      </p:sp>
      <p:grpSp>
        <p:nvGrpSpPr>
          <p:cNvPr id="10249" name="Group 4"/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102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5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6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7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8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9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0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1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2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4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5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6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7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9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0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1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2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4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5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6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7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8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9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0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1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2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3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4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5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6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0" name="Group 4"/>
          <p:cNvGrpSpPr>
            <a:grpSpLocks noChangeAspect="1"/>
          </p:cNvGrpSpPr>
          <p:nvPr/>
        </p:nvGrpSpPr>
        <p:grpSpPr bwMode="auto">
          <a:xfrm flipH="1">
            <a:off x="768748" y="4368800"/>
            <a:ext cx="1418828" cy="1201738"/>
            <a:chOff x="1935" y="3600"/>
            <a:chExt cx="495" cy="505"/>
          </a:xfrm>
        </p:grpSpPr>
        <p:sp>
          <p:nvSpPr>
            <p:cNvPr id="1026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0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1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2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4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5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7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8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0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2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3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1" name="Цилиндр 120"/>
          <p:cNvSpPr/>
          <p:nvPr/>
        </p:nvSpPr>
        <p:spPr>
          <a:xfrm>
            <a:off x="7489693" y="5214939"/>
            <a:ext cx="1497938" cy="1214437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БД</a:t>
            </a:r>
          </a:p>
        </p:txBody>
      </p:sp>
      <p:pic>
        <p:nvPicPr>
          <p:cNvPr id="10252" name="Рисунок 40" descr="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49" y="3114674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Box 122"/>
          <p:cNvSpPr txBox="1">
            <a:spLocks noChangeArrowheads="1"/>
          </p:cNvSpPr>
          <p:nvPr/>
        </p:nvSpPr>
        <p:spPr bwMode="auto">
          <a:xfrm>
            <a:off x="5480977" y="3281362"/>
            <a:ext cx="139647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1200" b="1" dirty="0">
                <a:latin typeface="Arial" pitchFamily="34" charset="0"/>
              </a:rPr>
              <a:t>Загрузка </a:t>
            </a:r>
          </a:p>
          <a:p>
            <a:pPr algn="ctr" eaLnBrk="1" hangingPunct="1"/>
            <a:r>
              <a:rPr lang="ru-RU" sz="1200" b="1" dirty="0">
                <a:latin typeface="Arial" pitchFamily="34" charset="0"/>
              </a:rPr>
              <a:t>информации</a:t>
            </a:r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>
                <a:solidFill>
                  <a:srgbClr val="000000"/>
                </a:solidFill>
              </a:rPr>
              <a:t>Заполнение </a:t>
            </a:r>
            <a:r>
              <a:rPr lang="en-US" sz="1600">
                <a:solidFill>
                  <a:srgbClr val="000000"/>
                </a:solidFill>
              </a:rPr>
              <a:t>&lt;Ex</a:t>
            </a:r>
            <a:r>
              <a:rPr lang="ru-RU" sz="1600">
                <a:solidFill>
                  <a:srgbClr val="000000"/>
                </a:solidFill>
              </a:rPr>
              <a:t>с</a:t>
            </a:r>
            <a:r>
              <a:rPr lang="en-US" sz="1600">
                <a:solidFill>
                  <a:srgbClr val="000000"/>
                </a:solidFill>
              </a:rPr>
              <a:t>el&gt;</a:t>
            </a:r>
            <a:r>
              <a:rPr lang="ru-RU" sz="1600">
                <a:solidFill>
                  <a:srgbClr val="000000"/>
                </a:solidFill>
              </a:rPr>
              <a:t> шаблона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0255" name="AutoShape 16"/>
          <p:cNvSpPr>
            <a:spLocks noChangeArrowheads="1"/>
          </p:cNvSpPr>
          <p:nvPr/>
        </p:nvSpPr>
        <p:spPr bwMode="auto">
          <a:xfrm>
            <a:off x="1010665" y="5675312"/>
            <a:ext cx="2663097" cy="968377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>
                <a:solidFill>
                  <a:srgbClr val="000000"/>
                </a:solidFill>
              </a:rPr>
              <a:t>Выполнение арифметических и логических контролей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1" name="Стрелка углом вверх 130"/>
          <p:cNvSpPr/>
          <p:nvPr/>
        </p:nvSpPr>
        <p:spPr>
          <a:xfrm>
            <a:off x="4566048" y="3857626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57" name="AutoShape 33"/>
          <p:cNvSpPr>
            <a:spLocks noChangeArrowheads="1"/>
          </p:cNvSpPr>
          <p:nvPr/>
        </p:nvSpPr>
        <p:spPr bwMode="auto">
          <a:xfrm>
            <a:off x="4376936" y="5675312"/>
            <a:ext cx="1872787" cy="1073151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sz="1600" b="1" dirty="0">
                <a:solidFill>
                  <a:srgbClr val="000000"/>
                </a:solidFill>
              </a:rPr>
              <a:t>Ввод </a:t>
            </a:r>
            <a:r>
              <a:rPr lang="ru-RU" sz="1600" b="1" dirty="0"/>
              <a:t>в режиме </a:t>
            </a:r>
            <a:r>
              <a:rPr lang="en-US" sz="1600" b="1" dirty="0"/>
              <a:t>ON</a:t>
            </a:r>
            <a:r>
              <a:rPr lang="ru-RU" sz="1600" b="1" dirty="0"/>
              <a:t>-</a:t>
            </a:r>
            <a:r>
              <a:rPr lang="en-US" sz="1600" b="1" dirty="0"/>
              <a:t>LINE</a:t>
            </a:r>
            <a:r>
              <a:rPr lang="ru-RU" sz="1600" b="1" dirty="0"/>
              <a:t> и </a:t>
            </a:r>
            <a:r>
              <a:rPr lang="en-US" sz="1600" b="1" dirty="0"/>
              <a:t>OF</a:t>
            </a:r>
            <a:r>
              <a:rPr lang="ru-RU" sz="1600" b="1" dirty="0"/>
              <a:t>-</a:t>
            </a:r>
            <a:r>
              <a:rPr lang="en-US" sz="1600" b="1" dirty="0"/>
              <a:t>FLINE </a:t>
            </a:r>
            <a:endParaRPr lang="ru-RU" sz="1600" b="1" dirty="0"/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258" name="Номер слайда 27"/>
          <p:cNvSpPr>
            <a:spLocks noGrp="1"/>
          </p:cNvSpPr>
          <p:nvPr>
            <p:ph type="sldNum" sz="quarter" idx="12"/>
          </p:nvPr>
        </p:nvSpPr>
        <p:spPr>
          <a:xfrm>
            <a:off x="9132094" y="6429376"/>
            <a:ext cx="773906" cy="428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 eaLnBrk="1" hangingPunct="1"/>
            <a:fld id="{B2E2BB5D-4D5A-4F87-AF4E-7ADF5F1EE1F7}" type="slidenum">
              <a:rPr lang="ru-RU" sz="1400" smtClean="0">
                <a:latin typeface="Arial" pitchFamily="34" charset="0"/>
              </a:rPr>
              <a:pPr algn="l" eaLnBrk="1" hangingPunct="1"/>
              <a:t>4</a:t>
            </a:fld>
            <a:endParaRPr lang="ru-RU" sz="1400" dirty="0" smtClean="0">
              <a:latin typeface="Arial" pitchFamily="34" charset="0"/>
            </a:endParaRPr>
          </a:p>
        </p:txBody>
      </p:sp>
      <p:pic>
        <p:nvPicPr>
          <p:cNvPr id="10259" name="Picture 10" descr="C:\Documents and Settings\VBorodko\Local Settings\Temporary Internet Files\Content.IE5\V4A183NL\MCj0441455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2" y="3929063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Прямоугольник 1"/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ru-RU" sz="2400" dirty="0"/>
              <a:t>Сервер ГВЦ </a:t>
            </a:r>
          </a:p>
          <a:p>
            <a:pPr algn="ctr"/>
            <a:r>
              <a:rPr lang="ru-RU" sz="2400" dirty="0" err="1"/>
              <a:t>Нацстаткома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329978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238224" y="285728"/>
            <a:ext cx="8467304" cy="911024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и домашней птицы 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категорий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на начало 2018 года, </a:t>
            </a:r>
          </a:p>
          <a:p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тыс. голов)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443554"/>
              </p:ext>
            </p:extLst>
          </p:nvPr>
        </p:nvGraphicFramePr>
        <p:xfrm>
          <a:off x="1640632" y="1291528"/>
          <a:ext cx="5928730" cy="54088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0324"/>
                <a:gridCol w="969784"/>
                <a:gridCol w="900514"/>
                <a:gridCol w="969784"/>
                <a:gridCol w="1108324"/>
              </a:tblGrid>
              <a:tr h="71655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 </a:t>
                      </a:r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 </a:t>
                      </a:r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75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78929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1575,4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коров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789,8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и козы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6077,7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467,2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481,3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6406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5673,6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5910,4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685" y="5229200"/>
            <a:ext cx="1811638" cy="104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410" y="3995945"/>
            <a:ext cx="768014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46" y="6278546"/>
            <a:ext cx="470425" cy="55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791" y="4572008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418" y="3078088"/>
            <a:ext cx="1910141" cy="8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920552" y="253664"/>
            <a:ext cx="8873608" cy="911024"/>
          </a:xfrm>
          <a:prstGeom prst="parallelogram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Изменение поголовья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скота и домашней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</a:p>
          <a:p>
            <a:pPr algn="just"/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на конец </a:t>
            </a: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года, </a:t>
            </a:r>
            <a:r>
              <a:rPr lang="ru-RU" sz="2000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тыс.голов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8139784"/>
              </p:ext>
            </p:extLst>
          </p:nvPr>
        </p:nvGraphicFramePr>
        <p:xfrm>
          <a:off x="416496" y="1377753"/>
          <a:ext cx="9145016" cy="5225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>
            <a:off x="1928664" y="2924944"/>
            <a:ext cx="1117334" cy="1728192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3080792" y="4119154"/>
            <a:ext cx="1221242" cy="533982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640632" y="5517233"/>
            <a:ext cx="1224136" cy="61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4526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261196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крупного рогатого скота по половозрастному составу,</a:t>
            </a:r>
            <a:b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начало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2018 года (</a:t>
            </a:r>
            <a:r>
              <a:rPr lang="ru-RU" sz="24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голов)</a:t>
            </a:r>
            <a:endParaRPr lang="ru-RU" sz="2400" b="1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136" y="1393015"/>
            <a:ext cx="338437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94742"/>
              </p:ext>
            </p:extLst>
          </p:nvPr>
        </p:nvGraphicFramePr>
        <p:xfrm>
          <a:off x="1280592" y="1340767"/>
          <a:ext cx="4536504" cy="22322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4376"/>
                <a:gridCol w="1152128"/>
              </a:tblGrid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 - 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Коровы - всего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Телки от 1 года и старше осемененные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960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Телки от 1 года и старше неосемененные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Телята до 1 года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Быки-производители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виды крупного рогатого скота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3340097"/>
              </p:ext>
            </p:extLst>
          </p:nvPr>
        </p:nvGraphicFramePr>
        <p:xfrm>
          <a:off x="920552" y="3789040"/>
          <a:ext cx="878497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876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1197283" y="117259"/>
            <a:ext cx="8574334" cy="647445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Распределение поголовья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крупного рогатого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начало 2018 года (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голов)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по территории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348960"/>
              </p:ext>
            </p:extLst>
          </p:nvPr>
        </p:nvGraphicFramePr>
        <p:xfrm>
          <a:off x="336585" y="2200185"/>
          <a:ext cx="4232169" cy="3533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8130555"/>
              </p:ext>
            </p:extLst>
          </p:nvPr>
        </p:nvGraphicFramePr>
        <p:xfrm>
          <a:off x="4448945" y="3717032"/>
          <a:ext cx="532267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092539" y="1156640"/>
            <a:ext cx="3048270" cy="623187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Поголовье крупного рогатого скота в процентах к итогу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6177136" y="2399221"/>
            <a:ext cx="3048270" cy="838631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На 1 домохозяйство  приходится </a:t>
            </a:r>
          </a:p>
          <a:p>
            <a:pPr algn="ctr"/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в среднем поголовье крупного рогатого скота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4877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2616674" y="117259"/>
            <a:ext cx="7160862" cy="647445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Распределение поголовья овец и коз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начало 2018 года (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голов)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по территории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352599" y="1156640"/>
            <a:ext cx="2304257" cy="623187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Поголовье овец и коз </a:t>
            </a:r>
          </a:p>
          <a:p>
            <a:pPr algn="ctr"/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в процентах к итогу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889104" y="1468233"/>
            <a:ext cx="3048270" cy="623187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На 1 домохозяйство  приходится </a:t>
            </a:r>
          </a:p>
          <a:p>
            <a:pPr algn="ctr"/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в среднем поголовья овец и коз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339407"/>
              </p:ext>
            </p:extLst>
          </p:nvPr>
        </p:nvGraphicFramePr>
        <p:xfrm>
          <a:off x="200472" y="1988840"/>
          <a:ext cx="4104456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8361062"/>
              </p:ext>
            </p:extLst>
          </p:nvPr>
        </p:nvGraphicFramePr>
        <p:xfrm>
          <a:off x="4376936" y="2399221"/>
          <a:ext cx="5184576" cy="3916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034604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1459484"/>
              </p:ext>
            </p:extLst>
          </p:nvPr>
        </p:nvGraphicFramePr>
        <p:xfrm>
          <a:off x="560512" y="1556792"/>
          <a:ext cx="457200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992561" y="296942"/>
            <a:ext cx="2672354" cy="838631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Распределение поголовья лошадей по территории </a:t>
            </a:r>
          </a:p>
          <a:p>
            <a:pPr algn="ctr"/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в процентах к итогу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7171003"/>
              </p:ext>
            </p:extLst>
          </p:nvPr>
        </p:nvGraphicFramePr>
        <p:xfrm>
          <a:off x="4953000" y="1628800"/>
          <a:ext cx="4752528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6105128" y="193221"/>
            <a:ext cx="2672354" cy="1054074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Распределение поголовья </a:t>
            </a:r>
            <a:r>
              <a:rPr lang="ru-RU" sz="14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домашней птицы  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территории </a:t>
            </a:r>
          </a:p>
          <a:p>
            <a:pPr algn="ctr"/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в процентах к итогу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84910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344488" y="281349"/>
            <a:ext cx="9446583" cy="911024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7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скота  и домашней птицы в 12000 хозяйствах расположенных на </a:t>
            </a:r>
            <a:r>
              <a:rPr lang="ru-RU" sz="17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отдельно стоящих </a:t>
            </a:r>
            <a:r>
              <a:rPr lang="ru-RU" sz="17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объектах (кошары, фермы, чабанские домики и т.п.) </a:t>
            </a:r>
            <a:r>
              <a:rPr lang="ru-RU" sz="17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начало 2018 года</a:t>
            </a:r>
            <a:r>
              <a:rPr lang="ru-RU" sz="17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голов)</a:t>
            </a:r>
            <a:r>
              <a:rPr lang="ru-RU" sz="17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08725" y="2882661"/>
            <a:ext cx="1448389" cy="5998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1575,4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30297" y="6308942"/>
            <a:ext cx="1471926" cy="4583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5910,4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30297" y="3782846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6077,8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Волна 21"/>
          <p:cNvSpPr/>
          <p:nvPr/>
        </p:nvSpPr>
        <p:spPr>
          <a:xfrm>
            <a:off x="223064" y="2583887"/>
            <a:ext cx="2879463" cy="7731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Крупный рогатый скот</a:t>
            </a:r>
          </a:p>
        </p:txBody>
      </p:sp>
      <p:sp>
        <p:nvSpPr>
          <p:cNvPr id="23" name="Волна 22"/>
          <p:cNvSpPr/>
          <p:nvPr/>
        </p:nvSpPr>
        <p:spPr>
          <a:xfrm>
            <a:off x="560512" y="3538247"/>
            <a:ext cx="2591430" cy="65969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Овцы и козы </a:t>
            </a:r>
          </a:p>
        </p:txBody>
      </p:sp>
      <p:sp>
        <p:nvSpPr>
          <p:cNvPr id="24" name="Волна 23"/>
          <p:cNvSpPr/>
          <p:nvPr/>
        </p:nvSpPr>
        <p:spPr>
          <a:xfrm>
            <a:off x="848544" y="4437952"/>
            <a:ext cx="2143690" cy="647232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Лошади</a:t>
            </a:r>
            <a:endParaRPr lang="ru-RU" sz="1800" b="1" dirty="0"/>
          </a:p>
        </p:txBody>
      </p:sp>
      <p:sp>
        <p:nvSpPr>
          <p:cNvPr id="25" name="Блок-схема: данные 24"/>
          <p:cNvSpPr/>
          <p:nvPr/>
        </p:nvSpPr>
        <p:spPr>
          <a:xfrm>
            <a:off x="2571171" y="1390556"/>
            <a:ext cx="2348572" cy="873787"/>
          </a:xfrm>
          <a:prstGeom prst="flowChartInputOut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Всего поголовье,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голов</a:t>
            </a:r>
            <a:endParaRPr lang="ru-RU" sz="1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Блок-схема: данные 25"/>
          <p:cNvSpPr/>
          <p:nvPr/>
        </p:nvSpPr>
        <p:spPr>
          <a:xfrm>
            <a:off x="4539637" y="1596974"/>
            <a:ext cx="3456384" cy="874260"/>
          </a:xfrm>
          <a:prstGeom prst="flowChartInputOutp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них поголовье на отдельно стоящих объектах,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голов</a:t>
            </a:r>
            <a:endParaRPr lang="ru-RU" sz="1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Блок-схема: данные 26"/>
          <p:cNvSpPr/>
          <p:nvPr/>
        </p:nvSpPr>
        <p:spPr>
          <a:xfrm>
            <a:off x="7761312" y="1400480"/>
            <a:ext cx="2144688" cy="874260"/>
          </a:xfrm>
          <a:prstGeom prst="flowChartInputOutpu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% к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общему поголовью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трелка вправо с вырезом 27"/>
          <p:cNvSpPr/>
          <p:nvPr/>
        </p:nvSpPr>
        <p:spPr>
          <a:xfrm>
            <a:off x="5345389" y="2635955"/>
            <a:ext cx="2072049" cy="721037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163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265368" y="2779872"/>
            <a:ext cx="907034" cy="486793"/>
          </a:xfrm>
          <a:prstGeom prst="round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11%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5544436" y="3465660"/>
            <a:ext cx="1991292" cy="796133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1015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трелка вправо с вырезом 31"/>
          <p:cNvSpPr/>
          <p:nvPr/>
        </p:nvSpPr>
        <p:spPr>
          <a:xfrm>
            <a:off x="5401215" y="6080931"/>
            <a:ext cx="2016224" cy="777070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517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5881" y="3482505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17%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265881" y="6174196"/>
            <a:ext cx="907034" cy="507868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Волна 18"/>
          <p:cNvSpPr/>
          <p:nvPr/>
        </p:nvSpPr>
        <p:spPr>
          <a:xfrm>
            <a:off x="1064568" y="5201584"/>
            <a:ext cx="1920766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Свиньи</a:t>
            </a:r>
            <a:endParaRPr lang="ru-RU" sz="180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97348" y="4511449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481,3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8725" y="5386730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52,1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Волна 28"/>
          <p:cNvSpPr/>
          <p:nvPr/>
        </p:nvSpPr>
        <p:spPr>
          <a:xfrm>
            <a:off x="223064" y="6103052"/>
            <a:ext cx="2712854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Домашняя птица</a:t>
            </a:r>
            <a:endParaRPr lang="ru-RU" sz="1800" b="1" dirty="0"/>
          </a:p>
        </p:txBody>
      </p:sp>
      <p:sp>
        <p:nvSpPr>
          <p:cNvPr id="33" name="Стрелка вправо с вырезом 32"/>
          <p:cNvSpPr/>
          <p:nvPr/>
        </p:nvSpPr>
        <p:spPr>
          <a:xfrm>
            <a:off x="5241032" y="4261793"/>
            <a:ext cx="2016224" cy="823391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вправо с вырезом 35"/>
          <p:cNvSpPr/>
          <p:nvPr/>
        </p:nvSpPr>
        <p:spPr>
          <a:xfrm>
            <a:off x="5544436" y="5201584"/>
            <a:ext cx="1991291" cy="731719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11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253530" y="4418653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17%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265881" y="5209948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22%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56240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431243"/>
            <a:ext cx="784887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Выводы   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учета скота и домашней птицы на уровне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каждого</a:t>
            </a:r>
          </a:p>
          <a:p>
            <a:pPr algn="just"/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айильного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аймака на начало 2018г.:</a:t>
            </a:r>
          </a:p>
        </p:txBody>
      </p:sp>
      <p:sp>
        <p:nvSpPr>
          <p:cNvPr id="2" name="Овал 1"/>
          <p:cNvSpPr/>
          <p:nvPr/>
        </p:nvSpPr>
        <p:spPr>
          <a:xfrm>
            <a:off x="3080792" y="4459963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мяса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32806" y="4397578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молока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598283" y="4397578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яиц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05800" y="4397578"/>
            <a:ext cx="167173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шерсти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66656" y="5229200"/>
            <a:ext cx="7490799" cy="136815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общем объеме валового производства продукции сельского хозяйства продукция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животноводства по итогам 2017г   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составляет 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46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процентов</a:t>
            </a:r>
            <a:endParaRPr kumimoji="1"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4277125" y="3755843"/>
            <a:ext cx="2824033" cy="77793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5482960" y="3755843"/>
            <a:ext cx="1618198" cy="6417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>
            <a:off x="7101158" y="3755843"/>
            <a:ext cx="197921" cy="6417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7101158" y="3755843"/>
            <a:ext cx="1840510" cy="6417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616882" y="2732547"/>
            <a:ext cx="4968552" cy="102329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скота и домашней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птицы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информационной базой для определения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производства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продукции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животноводства: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412775"/>
            <a:ext cx="5430785" cy="102329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Свидетельствует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 том, что в республике тенденция роста поголовья основных видов сельскохозяйственных животных сохраняется</a:t>
            </a:r>
            <a:endParaRPr lang="ru-RU" sz="18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2852936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301797"/>
            <a:ext cx="1294176" cy="125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 стрелкой 4"/>
          <p:cNvCxnSpPr/>
          <p:nvPr/>
        </p:nvCxnSpPr>
        <p:spPr>
          <a:xfrm>
            <a:off x="5097016" y="2996952"/>
            <a:ext cx="504056" cy="0"/>
          </a:xfrm>
          <a:prstGeom prst="straightConnector1">
            <a:avLst/>
          </a:prstGeom>
          <a:ln>
            <a:tailEnd type="arrow"/>
          </a:ln>
          <a:scene3d>
            <a:camera prst="orthographicFront"/>
            <a:lightRig rig="threePt" dir="t"/>
          </a:scene3d>
          <a:sp3d contourW="12700">
            <a:contourClr>
              <a:schemeClr val="accent6">
                <a:lumMod val="60000"/>
                <a:lumOff val="40000"/>
              </a:schemeClr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144688" y="776333"/>
            <a:ext cx="7251148" cy="5909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Кыгызской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Республики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4520952" y="3861048"/>
            <a:ext cx="576064" cy="0"/>
          </a:xfrm>
          <a:prstGeom prst="straightConnector1">
            <a:avLst/>
          </a:prstGeom>
          <a:ln>
            <a:headEnd type="arrow"/>
            <a:tailEnd type="arrow"/>
          </a:ln>
          <a:scene3d>
            <a:camera prst="orthographicFront"/>
            <a:lightRig rig="threePt" dir="t"/>
          </a:scene3d>
          <a:sp3d contourW="6350">
            <a:contourClr>
              <a:srgbClr val="000099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>
            <a:off x="3656856" y="2450954"/>
            <a:ext cx="6175799" cy="210454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Чоң</a:t>
            </a:r>
            <a:r>
              <a:rPr lang="ru-RU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рахмат</a:t>
            </a:r>
            <a:endParaRPr lang="ru-RU" sz="3200" b="1" i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kumimoji="1" lang="en-US" sz="3200" b="1" i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kumimoji="1" lang="en-US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Stat.kg</a:t>
            </a:r>
            <a:r>
              <a:rPr kumimoji="1"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   Публикации:</a:t>
            </a:r>
            <a:endParaRPr kumimoji="1" lang="ru-RU" sz="3200" b="1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4" y="1688624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4" y="2198848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11423</TotalTime>
  <Words>731</Words>
  <Application>Microsoft Office PowerPoint</Application>
  <PresentationFormat>Лист A4 (210x297 мм)</PresentationFormat>
  <Paragraphs>198</Paragraphs>
  <Slides>13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Презентация PowerPoint</vt:lpstr>
      <vt:lpstr>Презентация PowerPoint</vt:lpstr>
      <vt:lpstr>Презентация PowerPoint</vt:lpstr>
      <vt:lpstr>Четвертый год материалы единовременного учета скота и домашней птицы введены и обработаны с использованием электронных вопросников в  режиме  OFF-LINE </vt:lpstr>
      <vt:lpstr>Презентация PowerPoint</vt:lpstr>
      <vt:lpstr>Презентация PowerPoint</vt:lpstr>
      <vt:lpstr>Поголовье крупного рогатого скота по половозрастному составу, на начало 2018 года (тыс. голов)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kudakeeva</cp:lastModifiedBy>
  <cp:revision>544</cp:revision>
  <dcterms:created xsi:type="dcterms:W3CDTF">2009-11-26T05:40:33Z</dcterms:created>
  <dcterms:modified xsi:type="dcterms:W3CDTF">2018-02-12T10:21:43Z</dcterms:modified>
</cp:coreProperties>
</file>