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4" r:id="rId1"/>
  </p:sldMasterIdLst>
  <p:notesMasterIdLst>
    <p:notesMasterId r:id="rId13"/>
  </p:notesMasterIdLst>
  <p:sldIdLst>
    <p:sldId id="405" r:id="rId2"/>
    <p:sldId id="342" r:id="rId3"/>
    <p:sldId id="362" r:id="rId4"/>
    <p:sldId id="363" r:id="rId5"/>
    <p:sldId id="406" r:id="rId6"/>
    <p:sldId id="393" r:id="rId7"/>
    <p:sldId id="409" r:id="rId8"/>
    <p:sldId id="395" r:id="rId9"/>
    <p:sldId id="407" r:id="rId10"/>
    <p:sldId id="398" r:id="rId11"/>
    <p:sldId id="408" r:id="rId12"/>
  </p:sldIdLst>
  <p:sldSz cx="9906000" cy="6858000" type="A4"/>
  <p:notesSz cx="9906000" cy="67945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Kyrghyz 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Kyrghyz 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Kyrghyz 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Kyrghyz 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Kyrghyz Times" pitchFamily="2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Kyrghyz Times" pitchFamily="2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Kyrghyz Times" pitchFamily="2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Kyrghyz Times" pitchFamily="2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Kyrghyz Times" pitchFamily="2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udakeeva" initials="K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FFCC"/>
    <a:srgbClr val="66FFFF"/>
    <a:srgbClr val="CCFFFF"/>
    <a:srgbClr val="000000"/>
    <a:srgbClr val="DDFF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71" autoAdjust="0"/>
    <p:restoredTop sz="94356" autoAdjust="0"/>
  </p:normalViewPr>
  <p:slideViewPr>
    <p:cSldViewPr>
      <p:cViewPr>
        <p:scale>
          <a:sx n="90" d="100"/>
          <a:sy n="90" d="100"/>
        </p:scale>
        <p:origin x="-1146" y="3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isk%20D\2016%20&#1053;&#1069;&#1046;\&#1087;&#1088;&#1077;&#1079;%20&#1057;&#1061;%202016\&#1087;&#1088;&#1077;&#1089;&#1089;&#1082;&#1086;&#1085;&#1092;%20&#1080;&#1102;&#1083;&#1100;\12.07%20&#1075;&#1088;&#1072;&#1092;%20&#1057;&#1061;.xlsx" TargetMode="External"/><Relationship Id="rId1" Type="http://schemas.openxmlformats.org/officeDocument/2006/relationships/image" Target="../media/image6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isk%20D\2016%20&#1053;&#1069;&#1046;\&#1087;&#1088;&#1077;&#1079;%20&#1057;&#1061;%202016\&#1087;&#1088;&#1077;&#1089;&#1089;&#1082;&#1086;&#1085;&#1092;%20&#1080;&#1102;&#1083;&#1100;\12.07%20&#1075;&#1088;&#1072;&#1092;%20&#1057;&#1061;.xlsx" TargetMode="External"/><Relationship Id="rId1" Type="http://schemas.openxmlformats.org/officeDocument/2006/relationships/image" Target="../media/image6.jpe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isk%20D\2016%20&#1053;&#1069;&#1046;\&#1087;&#1088;&#1077;&#1079;%20&#1057;&#1061;%202016\&#1087;&#1088;&#1077;&#1089;&#1089;&#1082;&#1086;&#1085;&#1092;%20&#1080;&#1102;&#1083;&#1100;\12.07%20&#1075;&#1088;&#1072;&#1092;%20&#1057;&#1061;.xlsx" TargetMode="External"/><Relationship Id="rId1" Type="http://schemas.openxmlformats.org/officeDocument/2006/relationships/image" Target="../media/image6.jpe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isk%20D\2016%20&#1053;&#1069;&#1046;\&#1087;&#1088;&#1077;&#1079;%20&#1057;&#1061;%202016\&#1087;&#1088;&#1077;&#1089;&#1089;&#1082;&#1086;&#1085;&#1092;%20&#1080;&#1102;&#1083;&#1100;\&#1054;&#1074;&#1086;&#1097;&#1080;%20&#1087;&#1086;%20&#1074;&#1080;&#1076;&#1072;&#1084;%202013-2016.xlsx" TargetMode="External"/><Relationship Id="rId1" Type="http://schemas.openxmlformats.org/officeDocument/2006/relationships/image" Target="../media/image6.jpe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isk%20D\2016%20&#1053;&#1069;&#1046;\&#1087;&#1088;&#1077;&#1079;%20&#1057;&#1061;%202016\&#1087;&#1088;&#1077;&#1089;&#1089;&#1082;&#1086;&#1085;&#1092;%20&#1080;&#1102;&#1083;&#1100;\12.07%20&#1075;&#1088;&#1072;&#1092;%20&#1057;&#1061;.xlsx" TargetMode="External"/><Relationship Id="rId1" Type="http://schemas.openxmlformats.org/officeDocument/2006/relationships/image" Target="../media/image6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'гр круг'!$B$1</c:f>
              <c:strCache>
                <c:ptCount val="1"/>
                <c:pt idx="0">
                  <c:v>2015</c:v>
                </c:pt>
              </c:strCache>
            </c:strRef>
          </c:tx>
          <c:dPt>
            <c:idx val="0"/>
            <c:bubble3D val="0"/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</c:spPr>
          </c:dPt>
          <c:dPt>
            <c:idx val="5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Lbls>
            <c:dLbl>
              <c:idx val="1"/>
              <c:layout>
                <c:manualLayout>
                  <c:x val="0.10837993309385377"/>
                  <c:y val="0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200" spc="20" baseline="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5676379873135789E-2"/>
                  <c:y val="-5.23026606434855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2.0640453529854708E-2"/>
                  <c:y val="-5.908168460203948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1.458072118970908E-2"/>
                  <c:y val="-0.1467571172318424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'гр круг'!$A$2:$A$8</c:f>
              <c:strCache>
                <c:ptCount val="7"/>
                <c:pt idx="0">
                  <c:v>Зерновые культуры (без зернобобовых, риса и гречихи)</c:v>
                </c:pt>
                <c:pt idx="1">
                  <c:v>Зернобобовые культуры</c:v>
                </c:pt>
                <c:pt idx="2">
                  <c:v>Масличные культуры</c:v>
                </c:pt>
                <c:pt idx="3">
                  <c:v>Картофель</c:v>
                </c:pt>
                <c:pt idx="4">
                  <c:v>Овощи</c:v>
                </c:pt>
                <c:pt idx="5">
                  <c:v>Прочие культуры </c:v>
                </c:pt>
                <c:pt idx="6">
                  <c:v>Кормовые культуры</c:v>
                </c:pt>
              </c:strCache>
            </c:strRef>
          </c:cat>
          <c:val>
            <c:numRef>
              <c:f>'гр круг'!$B$2:$B$8</c:f>
              <c:numCache>
                <c:formatCode>0.0</c:formatCode>
                <c:ptCount val="7"/>
                <c:pt idx="0">
                  <c:v>48.671894763470782</c:v>
                </c:pt>
                <c:pt idx="1">
                  <c:v>4.8317733367062985</c:v>
                </c:pt>
                <c:pt idx="2">
                  <c:v>3.6175056918795847</c:v>
                </c:pt>
                <c:pt idx="3">
                  <c:v>7.1253899991567575</c:v>
                </c:pt>
                <c:pt idx="4">
                  <c:v>4.3426933130955385</c:v>
                </c:pt>
                <c:pt idx="5">
                  <c:v>3.4151277510751323</c:v>
                </c:pt>
                <c:pt idx="6">
                  <c:v>27.995615144615904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'гр круг'!$O$1</c:f>
              <c:strCache>
                <c:ptCount val="1"/>
                <c:pt idx="0">
                  <c:v>2016</c:v>
                </c:pt>
              </c:strCache>
            </c:strRef>
          </c:tx>
          <c:dPt>
            <c:idx val="0"/>
            <c:bubble3D val="0"/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</c:spPr>
          </c:dPt>
          <c:dPt>
            <c:idx val="5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Lbls>
            <c:dLbl>
              <c:idx val="2"/>
              <c:layout>
                <c:manualLayout>
                  <c:x val="-1.3271973295716608E-3"/>
                  <c:y val="-2.379695906804005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'гр круг'!$N$2:$N$8</c:f>
              <c:strCache>
                <c:ptCount val="7"/>
                <c:pt idx="0">
                  <c:v>Зерновые культуры (без зернобобовых, риса и гречихи)</c:v>
                </c:pt>
                <c:pt idx="1">
                  <c:v>Зернобобовые культуры</c:v>
                </c:pt>
                <c:pt idx="2">
                  <c:v>Масличные культуры</c:v>
                </c:pt>
                <c:pt idx="3">
                  <c:v>Картофель</c:v>
                </c:pt>
                <c:pt idx="4">
                  <c:v>Овощи</c:v>
                </c:pt>
                <c:pt idx="5">
                  <c:v>Прочие культуры </c:v>
                </c:pt>
                <c:pt idx="6">
                  <c:v>Кормовые культуры</c:v>
                </c:pt>
              </c:strCache>
            </c:strRef>
          </c:cat>
          <c:val>
            <c:numRef>
              <c:f>'гр круг'!$O$2:$O$8</c:f>
              <c:numCache>
                <c:formatCode>0.0</c:formatCode>
                <c:ptCount val="7"/>
                <c:pt idx="0">
                  <c:v>46.922173767192213</c:v>
                </c:pt>
                <c:pt idx="1">
                  <c:v>4.7383428379738337</c:v>
                </c:pt>
                <c:pt idx="2">
                  <c:v>3.2120093928212001</c:v>
                </c:pt>
                <c:pt idx="3">
                  <c:v>6.8936598456893661</c:v>
                </c:pt>
                <c:pt idx="4">
                  <c:v>4.3190204629319018</c:v>
                </c:pt>
                <c:pt idx="5">
                  <c:v>4.1841999329084194</c:v>
                </c:pt>
                <c:pt idx="6">
                  <c:v>29.763502180476348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79073861865121"/>
          <c:y val="7.5022122789258641E-2"/>
          <c:w val="0.84024827502638744"/>
          <c:h val="0.7256693345508725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скот!$A$4</c:f>
              <c:strCache>
                <c:ptCount val="1"/>
                <c:pt idx="0">
                  <c:v>  Баткенская 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скот!$B$3:$E$3</c:f>
              <c:strCache>
                <c:ptCount val="4"/>
                <c:pt idx="0">
                  <c:v>Зерновые культуры</c:v>
                </c:pt>
                <c:pt idx="1">
                  <c:v>Овощи</c:v>
                </c:pt>
                <c:pt idx="2">
                  <c:v>Картофель</c:v>
                </c:pt>
                <c:pt idx="3">
                  <c:v>Кормовые культуры</c:v>
                </c:pt>
              </c:strCache>
            </c:strRef>
          </c:cat>
          <c:val>
            <c:numRef>
              <c:f>скот!$B$4:$E$4</c:f>
              <c:numCache>
                <c:formatCode>General</c:formatCode>
                <c:ptCount val="4"/>
                <c:pt idx="0">
                  <c:v>6.2</c:v>
                </c:pt>
                <c:pt idx="1">
                  <c:v>6.2</c:v>
                </c:pt>
                <c:pt idx="2">
                  <c:v>3.1</c:v>
                </c:pt>
                <c:pt idx="3">
                  <c:v>3.9</c:v>
                </c:pt>
              </c:numCache>
            </c:numRef>
          </c:val>
        </c:ser>
        <c:ser>
          <c:idx val="1"/>
          <c:order val="1"/>
          <c:tx>
            <c:strRef>
              <c:f>скот!$A$5</c:f>
              <c:strCache>
                <c:ptCount val="1"/>
                <c:pt idx="0">
                  <c:v>  Джалал-Абадская 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скот!$B$3:$E$3</c:f>
              <c:strCache>
                <c:ptCount val="4"/>
                <c:pt idx="0">
                  <c:v>Зерновые культуры</c:v>
                </c:pt>
                <c:pt idx="1">
                  <c:v>Овощи</c:v>
                </c:pt>
                <c:pt idx="2">
                  <c:v>Картофель</c:v>
                </c:pt>
                <c:pt idx="3">
                  <c:v>Кормовые культуры</c:v>
                </c:pt>
              </c:strCache>
            </c:strRef>
          </c:cat>
          <c:val>
            <c:numRef>
              <c:f>скот!$B$5:$E$5</c:f>
              <c:numCache>
                <c:formatCode>General</c:formatCode>
                <c:ptCount val="4"/>
                <c:pt idx="0">
                  <c:v>10.7</c:v>
                </c:pt>
                <c:pt idx="1">
                  <c:v>23</c:v>
                </c:pt>
                <c:pt idx="2">
                  <c:v>11.5</c:v>
                </c:pt>
                <c:pt idx="3">
                  <c:v>10.7</c:v>
                </c:pt>
              </c:numCache>
            </c:numRef>
          </c:val>
        </c:ser>
        <c:ser>
          <c:idx val="2"/>
          <c:order val="2"/>
          <c:tx>
            <c:strRef>
              <c:f>скот!$A$6</c:f>
              <c:strCache>
                <c:ptCount val="1"/>
                <c:pt idx="0">
                  <c:v>  Иссык-Кульская 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скот!$B$3:$E$3</c:f>
              <c:strCache>
                <c:ptCount val="4"/>
                <c:pt idx="0">
                  <c:v>Зерновые культуры</c:v>
                </c:pt>
                <c:pt idx="1">
                  <c:v>Овощи</c:v>
                </c:pt>
                <c:pt idx="2">
                  <c:v>Картофель</c:v>
                </c:pt>
                <c:pt idx="3">
                  <c:v>Кормовые культуры</c:v>
                </c:pt>
              </c:strCache>
            </c:strRef>
          </c:cat>
          <c:val>
            <c:numRef>
              <c:f>скот!$B$6:$E$6</c:f>
              <c:numCache>
                <c:formatCode>General</c:formatCode>
                <c:ptCount val="4"/>
                <c:pt idx="0">
                  <c:v>15.9</c:v>
                </c:pt>
                <c:pt idx="1">
                  <c:v>5.0999999999999996</c:v>
                </c:pt>
                <c:pt idx="2">
                  <c:v>32.299999999999997</c:v>
                </c:pt>
                <c:pt idx="3">
                  <c:v>17.399999999999999</c:v>
                </c:pt>
              </c:numCache>
            </c:numRef>
          </c:val>
        </c:ser>
        <c:ser>
          <c:idx val="3"/>
          <c:order val="3"/>
          <c:tx>
            <c:strRef>
              <c:f>скот!$A$7</c:f>
              <c:strCache>
                <c:ptCount val="1"/>
                <c:pt idx="0">
                  <c:v>  Нарынская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5.72008515570342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скот!$B$3:$E$3</c:f>
              <c:strCache>
                <c:ptCount val="4"/>
                <c:pt idx="0">
                  <c:v>Зерновые культуры</c:v>
                </c:pt>
                <c:pt idx="1">
                  <c:v>Овощи</c:v>
                </c:pt>
                <c:pt idx="2">
                  <c:v>Картофель</c:v>
                </c:pt>
                <c:pt idx="3">
                  <c:v>Кормовые культуры</c:v>
                </c:pt>
              </c:strCache>
            </c:strRef>
          </c:cat>
          <c:val>
            <c:numRef>
              <c:f>скот!$B$7:$E$7</c:f>
              <c:numCache>
                <c:formatCode>General</c:formatCode>
                <c:ptCount val="4"/>
                <c:pt idx="0">
                  <c:v>4.7</c:v>
                </c:pt>
                <c:pt idx="1">
                  <c:v>1</c:v>
                </c:pt>
                <c:pt idx="2">
                  <c:v>7.3</c:v>
                </c:pt>
                <c:pt idx="3">
                  <c:v>20.5</c:v>
                </c:pt>
              </c:numCache>
            </c:numRef>
          </c:val>
        </c:ser>
        <c:ser>
          <c:idx val="4"/>
          <c:order val="4"/>
          <c:tx>
            <c:strRef>
              <c:f>скот!$A$8</c:f>
              <c:strCache>
                <c:ptCount val="1"/>
                <c:pt idx="0">
                  <c:v>  Ошская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скот!$B$3:$E$3</c:f>
              <c:strCache>
                <c:ptCount val="4"/>
                <c:pt idx="0">
                  <c:v>Зерновые культуры</c:v>
                </c:pt>
                <c:pt idx="1">
                  <c:v>Овощи</c:v>
                </c:pt>
                <c:pt idx="2">
                  <c:v>Картофель</c:v>
                </c:pt>
                <c:pt idx="3">
                  <c:v>Кормовые культуры</c:v>
                </c:pt>
              </c:strCache>
            </c:strRef>
          </c:cat>
          <c:val>
            <c:numRef>
              <c:f>скот!$B$8:$E$8</c:f>
              <c:numCache>
                <c:formatCode>General</c:formatCode>
                <c:ptCount val="4"/>
                <c:pt idx="0">
                  <c:v>16.5</c:v>
                </c:pt>
                <c:pt idx="1">
                  <c:v>17.600000000000001</c:v>
                </c:pt>
                <c:pt idx="2">
                  <c:v>15.8</c:v>
                </c:pt>
                <c:pt idx="3">
                  <c:v>11.7</c:v>
                </c:pt>
              </c:numCache>
            </c:numRef>
          </c:val>
        </c:ser>
        <c:ser>
          <c:idx val="5"/>
          <c:order val="5"/>
          <c:tx>
            <c:strRef>
              <c:f>скот!$A$9</c:f>
              <c:strCache>
                <c:ptCount val="1"/>
                <c:pt idx="0">
                  <c:v>  Таласская </c:v>
                </c:pt>
              </c:strCache>
            </c:strRef>
          </c:tx>
          <c:spPr>
            <a:solidFill>
              <a:srgbClr val="66FFF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6734326816539902E-2"/>
                  <c:y val="4.5039880322246103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скот!$B$3:$E$3</c:f>
              <c:strCache>
                <c:ptCount val="4"/>
                <c:pt idx="0">
                  <c:v>Зерновые культуры</c:v>
                </c:pt>
                <c:pt idx="1">
                  <c:v>Овощи</c:v>
                </c:pt>
                <c:pt idx="2">
                  <c:v>Картофель</c:v>
                </c:pt>
                <c:pt idx="3">
                  <c:v>Кормовые культуры</c:v>
                </c:pt>
              </c:strCache>
            </c:strRef>
          </c:cat>
          <c:val>
            <c:numRef>
              <c:f>скот!$B$9:$E$9</c:f>
              <c:numCache>
                <c:formatCode>General</c:formatCode>
                <c:ptCount val="4"/>
                <c:pt idx="0">
                  <c:v>2.4</c:v>
                </c:pt>
                <c:pt idx="1">
                  <c:v>7.6</c:v>
                </c:pt>
                <c:pt idx="2">
                  <c:v>16.5</c:v>
                </c:pt>
                <c:pt idx="3">
                  <c:v>5.4</c:v>
                </c:pt>
              </c:numCache>
            </c:numRef>
          </c:val>
        </c:ser>
        <c:ser>
          <c:idx val="6"/>
          <c:order val="6"/>
          <c:tx>
            <c:strRef>
              <c:f>скот!$A$10</c:f>
              <c:strCache>
                <c:ptCount val="1"/>
                <c:pt idx="0">
                  <c:v>  Чуйская 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скот!$B$3:$E$3</c:f>
              <c:strCache>
                <c:ptCount val="4"/>
                <c:pt idx="0">
                  <c:v>Зерновые культуры</c:v>
                </c:pt>
                <c:pt idx="1">
                  <c:v>Овощи</c:v>
                </c:pt>
                <c:pt idx="2">
                  <c:v>Картофель</c:v>
                </c:pt>
                <c:pt idx="3">
                  <c:v>Кормовые культуры</c:v>
                </c:pt>
              </c:strCache>
            </c:strRef>
          </c:cat>
          <c:val>
            <c:numRef>
              <c:f>скот!$B$10:$E$10</c:f>
              <c:numCache>
                <c:formatCode>General</c:formatCode>
                <c:ptCount val="4"/>
                <c:pt idx="0">
                  <c:v>43.3</c:v>
                </c:pt>
                <c:pt idx="1">
                  <c:v>38.5</c:v>
                </c:pt>
                <c:pt idx="2">
                  <c:v>13.3</c:v>
                </c:pt>
                <c:pt idx="3">
                  <c:v>30.3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96502144"/>
        <c:axId val="96503680"/>
      </c:barChart>
      <c:catAx>
        <c:axId val="96502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96503680"/>
        <c:crosses val="autoZero"/>
        <c:auto val="1"/>
        <c:lblAlgn val="ctr"/>
        <c:lblOffset val="100"/>
        <c:noMultiLvlLbl val="0"/>
      </c:catAx>
      <c:valAx>
        <c:axId val="96503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9650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alpha val="0"/>
        </a:schemeClr>
      </a:solidFill>
      <a:round/>
    </a:ln>
    <a:effectLst/>
  </c:spPr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'2016'!$K$5</c:f>
              <c:strCache>
                <c:ptCount val="1"/>
                <c:pt idx="0">
                  <c:v>2016</c:v>
                </c:pt>
              </c:strCache>
            </c:strRef>
          </c:tx>
          <c:dPt>
            <c:idx val="7"/>
            <c:bubble3D val="0"/>
            <c:spPr>
              <a:gradFill rotWithShape="1">
                <a:gsLst>
                  <a:gs pos="0">
                    <a:schemeClr val="accent4">
                      <a:tint val="37000"/>
                      <a:hueMod val="100000"/>
                      <a:satMod val="200000"/>
                      <a:lumMod val="88000"/>
                    </a:schemeClr>
                  </a:gs>
                  <a:gs pos="100000">
                    <a:schemeClr val="accent4">
                      <a:tint val="53000"/>
                      <a:shade val="100000"/>
                      <a:hueMod val="100000"/>
                      <a:satMod val="350000"/>
                      <a:lumMod val="79000"/>
                    </a:schemeClr>
                  </a:gs>
                </a:gsLst>
                <a:lin ang="5400000" scaled="1"/>
              </a:gradFill>
              <a:ln w="15875" cap="flat" cmpd="sng" algn="ctr">
                <a:solidFill>
                  <a:schemeClr val="accent4"/>
                </a:solidFill>
                <a:prstDash val="solid"/>
              </a:ln>
              <a:effectLst>
                <a:outerShdw blurRad="50800" dist="12700" dir="5280000" rotWithShape="0">
                  <a:srgbClr val="000000">
                    <a:alpha val="40000"/>
                  </a:srgbClr>
                </a:outerShdw>
              </a:effectLst>
            </c:spPr>
          </c:dPt>
          <c:dLbls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'2016'!$L$4:$S$4</c:f>
              <c:strCache>
                <c:ptCount val="8"/>
                <c:pt idx="0">
                  <c:v>Капуста всякая</c:v>
                </c:pt>
                <c:pt idx="1">
                  <c:v>Огурцы</c:v>
                </c:pt>
                <c:pt idx="2">
                  <c:v> Помидоры</c:v>
                </c:pt>
                <c:pt idx="3">
                  <c:v>Свекла столовая</c:v>
                </c:pt>
                <c:pt idx="4">
                  <c:v>Морковь столовая</c:v>
                </c:pt>
                <c:pt idx="5">
                  <c:v>Лук на репку</c:v>
                </c:pt>
                <c:pt idx="6">
                  <c:v> Чеснок</c:v>
                </c:pt>
                <c:pt idx="7">
                  <c:v>Прочие овощи</c:v>
                </c:pt>
              </c:strCache>
            </c:strRef>
          </c:cat>
          <c:val>
            <c:numRef>
              <c:f>'2016'!$L$5:$S$5</c:f>
              <c:numCache>
                <c:formatCode>0.0</c:formatCode>
                <c:ptCount val="8"/>
                <c:pt idx="0">
                  <c:v>12.876903947777432</c:v>
                </c:pt>
                <c:pt idx="1">
                  <c:v>11.42174386073982</c:v>
                </c:pt>
                <c:pt idx="2">
                  <c:v>22.645321728318311</c:v>
                </c:pt>
                <c:pt idx="3">
                  <c:v>2.3274790177183711</c:v>
                </c:pt>
                <c:pt idx="4">
                  <c:v>15.350093254585017</c:v>
                </c:pt>
                <c:pt idx="5">
                  <c:v>16.651771837115326</c:v>
                </c:pt>
                <c:pt idx="6">
                  <c:v>5.9780074603668014</c:v>
                </c:pt>
                <c:pt idx="7">
                  <c:v>12.748678893378926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'граф по причинам (3)'!$A$29</c:f>
              <c:strCache>
                <c:ptCount val="1"/>
                <c:pt idx="0">
                  <c:v>2016</c:v>
                </c:pt>
              </c:strCache>
            </c:strRef>
          </c:tx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</c:dPt>
          <c:dPt>
            <c:idx val="5"/>
            <c:bubble3D val="0"/>
            <c:spPr>
              <a:solidFill>
                <a:srgbClr val="66FFFF"/>
              </a:solidFill>
            </c:spPr>
          </c:dPt>
          <c:dLbls>
            <c:dLbl>
              <c:idx val="4"/>
              <c:layout>
                <c:manualLayout>
                  <c:x val="-9.1483717417641428E-2"/>
                  <c:y val="0.1006737887709446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'граф по причинам (3)'!$B$28:$G$28</c:f>
              <c:strCache>
                <c:ptCount val="6"/>
                <c:pt idx="0">
                  <c:v> засоление и заболоченность</c:v>
                </c:pt>
                <c:pt idx="1">
                  <c:v>отсутствие полива,   неисправность оросительной сети,</c:v>
                </c:pt>
                <c:pt idx="2">
                  <c:v>    экономическая нецелесообразность  (жесткая богара) </c:v>
                </c:pt>
                <c:pt idx="3">
                  <c:v>отдаленность и каменистость</c:v>
                </c:pt>
                <c:pt idx="4">
                  <c:v> расширение населенных пунктов</c:v>
                </c:pt>
                <c:pt idx="5">
                  <c:v>другие причины</c:v>
                </c:pt>
              </c:strCache>
            </c:strRef>
          </c:cat>
          <c:val>
            <c:numRef>
              <c:f>'граф по причинам (3)'!$B$29:$G$29</c:f>
              <c:numCache>
                <c:formatCode>0.0</c:formatCode>
                <c:ptCount val="6"/>
                <c:pt idx="0">
                  <c:v>4.6874427802394987</c:v>
                </c:pt>
                <c:pt idx="1">
                  <c:v>17.137241977026648</c:v>
                </c:pt>
                <c:pt idx="2">
                  <c:v>49.057018346944012</c:v>
                </c:pt>
                <c:pt idx="3">
                  <c:v>18.39333015954395</c:v>
                </c:pt>
                <c:pt idx="4">
                  <c:v>3.8878919935059391</c:v>
                </c:pt>
                <c:pt idx="5">
                  <c:v>6.8371006152413996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2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11813" y="0"/>
            <a:ext cx="4292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13088" y="509588"/>
            <a:ext cx="3679825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1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3227388"/>
            <a:ext cx="79248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71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3188"/>
            <a:ext cx="4292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1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11813" y="6453188"/>
            <a:ext cx="4292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A4E91D9-706A-4A19-912C-E118A7DA26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950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BDEEA0-2443-469B-9469-79C90DD1669B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BDEEA0-2443-469B-9469-79C90DD1669B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BDEEA0-2443-469B-9469-79C90DD1669B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4E91D9-706A-4A19-912C-E118A7DA263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173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551940" y="359898"/>
            <a:ext cx="802386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551940" y="1850064"/>
            <a:ext cx="802386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D85E07F-18CF-4137-A960-AA53086A35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98219" y="1413802"/>
            <a:ext cx="227838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253607" y="1345016"/>
            <a:ext cx="69342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055A87-CD2C-410C-9A29-74CB35C119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29500" y="274640"/>
            <a:ext cx="19812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38250" y="274641"/>
            <a:ext cx="602615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B08E117-42C5-4B8E-B3C2-DBE0C33A267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69DDE73-5EB5-482D-8A10-60E341F290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473131" y="-54"/>
            <a:ext cx="74295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3258" y="2600325"/>
            <a:ext cx="69342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93258" y="1066800"/>
            <a:ext cx="69342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AFF702-8621-4F2A-9D36-8BAFC17F239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476500" y="0"/>
            <a:ext cx="8255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353348" y="2814656"/>
            <a:ext cx="227838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608736" y="2745870"/>
            <a:ext cx="69342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5242" y="274320"/>
            <a:ext cx="812292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55242" y="1524000"/>
            <a:ext cx="39624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15762" y="1524000"/>
            <a:ext cx="39624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60DD1D6-FF28-4ACC-B362-73AE9C806F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5160336"/>
            <a:ext cx="89154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328278"/>
            <a:ext cx="435864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52060" y="328278"/>
            <a:ext cx="435864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95300" y="969336"/>
            <a:ext cx="435864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52060" y="969336"/>
            <a:ext cx="435864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2A611C-B1EA-4054-B7A2-B3E518C670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5242" y="274320"/>
            <a:ext cx="812292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1AACA0E-E4D7-4DC3-8E29-26D86EA981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99566" y="0"/>
            <a:ext cx="8806434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D32C9AB-C8AF-4B1A-B86A-6B043DF9D4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99566" y="-54"/>
            <a:ext cx="79248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16778"/>
            <a:ext cx="41275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5300" y="1406964"/>
            <a:ext cx="41275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95300" y="2133601"/>
            <a:ext cx="883285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969733F-687B-4BF0-A8D4-F53CC0A95C1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7471" y="1066800"/>
            <a:ext cx="29718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05D087F-0042-4A27-B31B-31CC6E29CAD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25500" y="1066800"/>
            <a:ext cx="4953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908050" y="1143004"/>
            <a:ext cx="47879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429785" y="954341"/>
            <a:ext cx="74295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420639" y="936786"/>
            <a:ext cx="703326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8050" y="4800600"/>
            <a:ext cx="47879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83920" y="-815922"/>
            <a:ext cx="1775461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82885" y="21103"/>
            <a:ext cx="1844040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98122" y="1055077"/>
            <a:ext cx="121952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97280" y="-54"/>
            <a:ext cx="8808721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55242" y="274638"/>
            <a:ext cx="812292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555242" y="1447800"/>
            <a:ext cx="812292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4C293AAD-287A-4FDB-B8A9-42AA488F81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99566" y="-54"/>
            <a:ext cx="79248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  <p:sldLayoutId id="2147484001" r:id="rId7"/>
    <p:sldLayoutId id="2147484002" r:id="rId8"/>
    <p:sldLayoutId id="2147484003" r:id="rId9"/>
    <p:sldLayoutId id="2147484004" r:id="rId10"/>
    <p:sldLayoutId id="214748400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52670" y="2214555"/>
            <a:ext cx="6143668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endParaRPr lang="ru-RU" sz="180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273943" y="5815325"/>
            <a:ext cx="7322395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lvl="0"/>
            <a:r>
              <a:rPr lang="ru-RU" sz="16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Гульзейнеп</a:t>
            </a:r>
            <a:r>
              <a:rPr lang="ru-RU" sz="16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16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Мурсабекова</a:t>
            </a:r>
            <a:endParaRPr lang="en-US" sz="16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Начальник управления статистики реального сектора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424608" y="5013176"/>
            <a:ext cx="457203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eaLnBrk="0" hangingPunct="0"/>
            <a:r>
              <a:rPr lang="ru-RU" sz="1800" b="1" i="1" dirty="0" smtClean="0">
                <a:latin typeface="Arial" charset="0"/>
              </a:rPr>
              <a:t>Пресс-конференция</a:t>
            </a:r>
            <a:endParaRPr lang="ru-RU" sz="1800" b="1" i="1" dirty="0">
              <a:latin typeface="Arial" charset="0"/>
            </a:endParaRPr>
          </a:p>
          <a:p>
            <a:pPr algn="just" eaLnBrk="0" hangingPunct="0"/>
            <a:r>
              <a:rPr lang="ru-RU" sz="1800" b="1" i="1" dirty="0" err="1" smtClean="0">
                <a:latin typeface="Arial" charset="0"/>
              </a:rPr>
              <a:t>Нацстатком</a:t>
            </a:r>
            <a:r>
              <a:rPr lang="ru-RU" sz="1800" b="1" i="1" dirty="0" smtClean="0">
                <a:latin typeface="Arial" charset="0"/>
              </a:rPr>
              <a:t> 12.07.2016г.</a:t>
            </a:r>
            <a:endParaRPr lang="ru-RU" sz="1800" dirty="0">
              <a:latin typeface="Arial" charset="0"/>
            </a:endParaRPr>
          </a:p>
        </p:txBody>
      </p:sp>
      <p:pic>
        <p:nvPicPr>
          <p:cNvPr id="29700" name="Picture 4" descr="logo N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472" y="26038"/>
            <a:ext cx="1224136" cy="1156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609184" y="1809991"/>
            <a:ext cx="2952328" cy="3146955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12700" dir="528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 итогах учета посевных площадей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сельскохозяйствен-ных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культур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использовании пашни под урожай  2016г.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75474" y="281040"/>
            <a:ext cx="6264563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  <a:defRPr/>
            </a:pPr>
            <a:r>
              <a:rPr kumimoji="1" lang="ru-RU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Национальный статистический комитет</a:t>
            </a:r>
            <a:br>
              <a:rPr kumimoji="1" lang="ru-RU" sz="2000" b="1" dirty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kumimoji="1" lang="ru-RU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kumimoji="1" lang="ru-RU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Кыргызской </a:t>
            </a:r>
            <a:r>
              <a:rPr kumimoji="1" lang="ru-RU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Республики</a:t>
            </a:r>
          </a:p>
        </p:txBody>
      </p:sp>
      <p:pic>
        <p:nvPicPr>
          <p:cNvPr id="1026" name="Picture 2" descr="http://333v.ru/uploads/2d/2db3c58c14820effe06e5bb37da7a24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813" y="1370679"/>
            <a:ext cx="5270837" cy="3858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035265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52670" y="2214555"/>
            <a:ext cx="6143668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endParaRPr lang="ru-RU" sz="180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9700" name="Picture 4" descr="logo N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480" y="301797"/>
            <a:ext cx="1294176" cy="1110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640632" y="354298"/>
            <a:ext cx="7848872" cy="900186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Выводы: </a:t>
            </a:r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Итоги учета </a:t>
            </a: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посевных площадей сельскохозяйственных культур и использовании пашни </a:t>
            </a:r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урожай  2016г</a:t>
            </a:r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показали,  что:</a:t>
            </a:r>
            <a:endParaRPr lang="ru-RU" sz="1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560512" y="4526808"/>
            <a:ext cx="1401591" cy="504056"/>
          </a:xfrm>
          <a:prstGeom prst="ellipse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Зерна</a:t>
            </a:r>
            <a:endParaRPr lang="ru-RU" sz="2000" dirty="0"/>
          </a:p>
        </p:txBody>
      </p:sp>
      <p:sp>
        <p:nvSpPr>
          <p:cNvPr id="8" name="Овал 7"/>
          <p:cNvSpPr/>
          <p:nvPr/>
        </p:nvSpPr>
        <p:spPr>
          <a:xfrm>
            <a:off x="2216696" y="4526808"/>
            <a:ext cx="1700308" cy="598210"/>
          </a:xfrm>
          <a:prstGeom prst="ellipse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Овощей</a:t>
            </a:r>
            <a:endParaRPr lang="ru-RU" sz="2000" dirty="0"/>
          </a:p>
        </p:txBody>
      </p:sp>
      <p:sp>
        <p:nvSpPr>
          <p:cNvPr id="9" name="Овал 8"/>
          <p:cNvSpPr/>
          <p:nvPr/>
        </p:nvSpPr>
        <p:spPr>
          <a:xfrm>
            <a:off x="4145704" y="4526808"/>
            <a:ext cx="2247456" cy="504056"/>
          </a:xfrm>
          <a:prstGeom prst="ellipse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Картофеля</a:t>
            </a:r>
            <a:endParaRPr lang="ru-RU" sz="2000" dirty="0"/>
          </a:p>
        </p:txBody>
      </p:sp>
      <p:sp>
        <p:nvSpPr>
          <p:cNvPr id="11" name="Овал 10"/>
          <p:cNvSpPr/>
          <p:nvPr/>
        </p:nvSpPr>
        <p:spPr>
          <a:xfrm>
            <a:off x="7300194" y="4526807"/>
            <a:ext cx="2592288" cy="504056"/>
          </a:xfrm>
          <a:prstGeom prst="ellipse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Технических культур </a:t>
            </a:r>
            <a:endParaRPr lang="ru-RU" sz="1800" dirty="0"/>
          </a:p>
        </p:txBody>
      </p:sp>
      <p:cxnSp>
        <p:nvCxnSpPr>
          <p:cNvPr id="4" name="Прямая со стрелкой 3"/>
          <p:cNvCxnSpPr>
            <a:stCxn id="21" idx="2"/>
            <a:endCxn id="2" idx="7"/>
          </p:cNvCxnSpPr>
          <p:nvPr/>
        </p:nvCxnSpPr>
        <p:spPr>
          <a:xfrm flipH="1">
            <a:off x="1756845" y="3755843"/>
            <a:ext cx="4994374" cy="84478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21" idx="2"/>
            <a:endCxn id="8" idx="0"/>
          </p:cNvCxnSpPr>
          <p:nvPr/>
        </p:nvCxnSpPr>
        <p:spPr>
          <a:xfrm flipH="1">
            <a:off x="3066850" y="3755843"/>
            <a:ext cx="3684369" cy="77096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21" idx="2"/>
            <a:endCxn id="9" idx="0"/>
          </p:cNvCxnSpPr>
          <p:nvPr/>
        </p:nvCxnSpPr>
        <p:spPr>
          <a:xfrm flipH="1">
            <a:off x="5269432" y="3755843"/>
            <a:ext cx="1481787" cy="77096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21" idx="2"/>
            <a:endCxn id="11" idx="0"/>
          </p:cNvCxnSpPr>
          <p:nvPr/>
        </p:nvCxnSpPr>
        <p:spPr>
          <a:xfrm>
            <a:off x="6751219" y="3755843"/>
            <a:ext cx="1845119" cy="77096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3917004" y="2732547"/>
            <a:ext cx="5668430" cy="1023296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Полученные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итоги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являются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информационной базой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МСУ (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айыл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окмоту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для определения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необходимых объемов производства  продукции  растениеводства :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2330526" y="1412775"/>
            <a:ext cx="6265812" cy="1023296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Тенденция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роста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посевных площадей сельскохозяйственных культур и изменение ее структуры сохраняется  за ряд лет;</a:t>
            </a:r>
          </a:p>
        </p:txBody>
      </p:sp>
      <p:sp>
        <p:nvSpPr>
          <p:cNvPr id="26" name="Овал 25"/>
          <p:cNvSpPr/>
          <p:nvPr/>
        </p:nvSpPr>
        <p:spPr>
          <a:xfrm>
            <a:off x="5565068" y="5269931"/>
            <a:ext cx="2592288" cy="504056"/>
          </a:xfrm>
          <a:prstGeom prst="ellipse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Кормовых культур </a:t>
            </a:r>
            <a:endParaRPr lang="ru-RU" sz="1800" dirty="0"/>
          </a:p>
        </p:txBody>
      </p:sp>
      <p:cxnSp>
        <p:nvCxnSpPr>
          <p:cNvPr id="28" name="Прямая со стрелкой 27"/>
          <p:cNvCxnSpPr>
            <a:stCxn id="21" idx="2"/>
            <a:endCxn id="26" idx="0"/>
          </p:cNvCxnSpPr>
          <p:nvPr/>
        </p:nvCxnSpPr>
        <p:spPr>
          <a:xfrm>
            <a:off x="6751219" y="3755843"/>
            <a:ext cx="109993" cy="15140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1" idx="2"/>
          </p:cNvCxnSpPr>
          <p:nvPr/>
        </p:nvCxnSpPr>
        <p:spPr>
          <a:xfrm flipH="1">
            <a:off x="4616883" y="3755843"/>
            <a:ext cx="2134336" cy="212142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2849560" y="5849036"/>
            <a:ext cx="2592288" cy="504056"/>
          </a:xfrm>
          <a:prstGeom prst="ellipse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Бахчевых культур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17381140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52670" y="2214555"/>
            <a:ext cx="6143668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endParaRPr lang="ru-RU" sz="180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9700" name="Picture 4" descr="logo N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480" y="301797"/>
            <a:ext cx="1294176" cy="1110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Овал 11"/>
          <p:cNvSpPr/>
          <p:nvPr/>
        </p:nvSpPr>
        <p:spPr>
          <a:xfrm>
            <a:off x="1563205" y="2492896"/>
            <a:ext cx="7490799" cy="201622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Mongolian Baiti" pitchFamily="66" charset="0"/>
              </a:rPr>
              <a:t>Спасибо за внимание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Mongolian Baiti" pitchFamily="66" charset="0"/>
              </a:rPr>
              <a:t>!</a:t>
            </a:r>
          </a:p>
          <a:p>
            <a:pPr algn="ctr"/>
            <a:endParaRPr lang="en-US" sz="1400" b="1" i="1" dirty="0" smtClean="0">
              <a:solidFill>
                <a:srgbClr val="00B050"/>
              </a:solidFill>
              <a:latin typeface="Times New Roman" pitchFamily="18" charset="0"/>
              <a:cs typeface="Mongolian Baiti" pitchFamily="66" charset="0"/>
            </a:endParaRPr>
          </a:p>
          <a:p>
            <a:pPr algn="ctr"/>
            <a:r>
              <a:rPr lang="ru-RU" sz="1600" b="1" i="1" dirty="0" smtClean="0">
                <a:solidFill>
                  <a:srgbClr val="000099"/>
                </a:solidFill>
                <a:latin typeface="Times New Roman" pitchFamily="18" charset="0"/>
                <a:cs typeface="Mongolian Baiti" pitchFamily="66" charset="0"/>
              </a:rPr>
              <a:t>Электронный адрес</a:t>
            </a:r>
            <a:r>
              <a:rPr lang="ru-RU" sz="1600" b="1" i="1" dirty="0">
                <a:solidFill>
                  <a:srgbClr val="000099"/>
                </a:solidFill>
                <a:latin typeface="Times New Roman" pitchFamily="18" charset="0"/>
                <a:cs typeface="Mongolian Baiti" pitchFamily="66" charset="0"/>
              </a:rPr>
              <a:t>:</a:t>
            </a:r>
            <a:r>
              <a:rPr lang="ru-RU" sz="1600" b="1" i="1" dirty="0" smtClean="0">
                <a:solidFill>
                  <a:srgbClr val="000099"/>
                </a:solidFill>
                <a:latin typeface="Times New Roman" pitchFamily="18" charset="0"/>
                <a:cs typeface="Mongolian Baiti" pitchFamily="66" charset="0"/>
              </a:rPr>
              <a:t> </a:t>
            </a:r>
            <a:r>
              <a:rPr lang="en-US" sz="1600" b="1" i="1" dirty="0" smtClean="0">
                <a:solidFill>
                  <a:srgbClr val="000099"/>
                </a:solidFill>
                <a:latin typeface="Times New Roman" pitchFamily="18" charset="0"/>
                <a:cs typeface="Mongolian Baiti" pitchFamily="66" charset="0"/>
              </a:rPr>
              <a:t>gmursabekova@stat.kg</a:t>
            </a:r>
            <a:endParaRPr lang="ru-RU" sz="1600" b="1" dirty="0">
              <a:solidFill>
                <a:srgbClr val="000099"/>
              </a:solidFill>
              <a:cs typeface="Mongolian Baiti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80786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09662" y="5643579"/>
            <a:ext cx="778674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i="1" dirty="0" smtClean="0">
              <a:latin typeface="Arial" pitchFamily="34" charset="0"/>
              <a:ea typeface="Times New Roman" pitchFamily="18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1309662" y="183706"/>
            <a:ext cx="8179842" cy="1477328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 Законом КР «О государственной статистике» и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Программой статистических работ на 2016г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., утвержденной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Постановлением Правительства Кыргызской Республики от 13 октября 2015 года 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708, на территории Кыргызской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проведен учет посевных площадей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сельскохозяйственных культур под урожай 2016г.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50949" y="2066029"/>
            <a:ext cx="2393934" cy="1569660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Единовременный учет проведен повсеместно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мае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т.г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органами местного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самоуправления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айыл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окмоту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8422" y="3544887"/>
            <a:ext cx="7015163" cy="3313113"/>
          </a:xfrm>
          <a:prstGeom prst="rect">
            <a:avLst/>
          </a:prstGeom>
          <a:noFill/>
          <a:ln w="9525" algn="ctr">
            <a:noFill/>
            <a:prstDash val="dash"/>
            <a:miter lim="800000"/>
            <a:headEnd/>
            <a:tailEnd/>
          </a:ln>
          <a:effectLst/>
        </p:spPr>
      </p:pic>
      <p:cxnSp>
        <p:nvCxnSpPr>
          <p:cNvPr id="20" name="Прямая со стрелкой 19"/>
          <p:cNvCxnSpPr/>
          <p:nvPr/>
        </p:nvCxnSpPr>
        <p:spPr>
          <a:xfrm>
            <a:off x="2952736" y="3071810"/>
            <a:ext cx="3286148" cy="107157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2952736" y="3143248"/>
            <a:ext cx="3286148" cy="57150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024174" y="3143248"/>
            <a:ext cx="1500198" cy="114300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881298" y="3143248"/>
            <a:ext cx="5643602" cy="150019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2952736" y="3071810"/>
            <a:ext cx="4000528" cy="18573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2881298" y="3143248"/>
            <a:ext cx="1928826" cy="171451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6200000" flipH="1">
            <a:off x="1738290" y="4357694"/>
            <a:ext cx="3286148" cy="85725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H="1">
            <a:off x="2631265" y="3393281"/>
            <a:ext cx="2928958" cy="242889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4100204" y="1906533"/>
            <a:ext cx="2214578" cy="338554"/>
          </a:xfrm>
          <a:prstGeom prst="rect">
            <a:avLst/>
          </a:prstGeom>
          <a:solidFill>
            <a:srgbClr val="FFC000"/>
          </a:solidFill>
          <a:effectLst>
            <a:glow rad="228600">
              <a:schemeClr val="accent4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Нацстатком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Прямая со стрелкой 50"/>
          <p:cNvCxnSpPr/>
          <p:nvPr/>
        </p:nvCxnSpPr>
        <p:spPr>
          <a:xfrm flipV="1">
            <a:off x="2973257" y="2075810"/>
            <a:ext cx="1122487" cy="65193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524108" y="4572008"/>
            <a:ext cx="7000924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52002" y="2348880"/>
            <a:ext cx="6120680" cy="770506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.№2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№1 сев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ЛПХ с годовой периодичностью по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КФХ и ЛПХ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250618" y="5266627"/>
            <a:ext cx="7286676" cy="1071570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 eaLnBrk="0" hangingPunct="0"/>
            <a:r>
              <a:rPr lang="ru-RU" sz="2000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ф. №4 </a:t>
            </a:r>
            <a:r>
              <a:rPr lang="ru-RU" sz="2000" u="sng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г</a:t>
            </a:r>
            <a:r>
              <a:rPr lang="ru-RU" sz="20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осхозы </a:t>
            </a:r>
            <a:r>
              <a:rPr lang="ru-RU" sz="2000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коллективные </a:t>
            </a:r>
            <a:r>
              <a:rPr lang="ru-RU" sz="20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хоз-ва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представляют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годовой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периодичностью в районные и городские отделы государственной статистики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18144" y="2708920"/>
            <a:ext cx="1440160" cy="2651756"/>
          </a:xfrm>
          <a:prstGeom prst="round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Свод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айыл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окмоту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.№4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сх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Прямая со стрелкой 43"/>
          <p:cNvCxnSpPr/>
          <p:nvPr/>
        </p:nvCxnSpPr>
        <p:spPr>
          <a:xfrm flipH="1">
            <a:off x="1958304" y="2708920"/>
            <a:ext cx="1440160" cy="13006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5" name="Параллелограмм 24"/>
          <p:cNvSpPr/>
          <p:nvPr/>
        </p:nvSpPr>
        <p:spPr>
          <a:xfrm>
            <a:off x="1238224" y="285728"/>
            <a:ext cx="7891240" cy="1775120"/>
          </a:xfrm>
          <a:prstGeom prst="parallelogram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проведении единовременного учета посевных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площадей сельскохозяйственных культур и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использования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пашни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урожай 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2016г. заполнялись государственная статистическая отчетность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 формам: 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512841" y="3466826"/>
            <a:ext cx="6098782" cy="1258318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ф.№2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аренда и ф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5пашня на пашню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госу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-дарственного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фонда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сельскохозяйственных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угодий (ГФС)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пашню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находящиеся в ведении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айыл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окмоту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Прямоугольник 3"/>
          <p:cNvSpPr>
            <a:spLocks noChangeArrowheads="1"/>
          </p:cNvSpPr>
          <p:nvPr/>
        </p:nvSpPr>
        <p:spPr bwMode="auto">
          <a:xfrm>
            <a:off x="1381100" y="4429133"/>
            <a:ext cx="814393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524108" y="4572008"/>
            <a:ext cx="7000924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Параллелограмм 17"/>
          <p:cNvSpPr/>
          <p:nvPr/>
        </p:nvSpPr>
        <p:spPr>
          <a:xfrm>
            <a:off x="2000672" y="764704"/>
            <a:ext cx="7344816" cy="1559096"/>
          </a:xfrm>
          <a:prstGeom prst="parallelogram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Посевные площади, занятые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сельскохозяйственными культурами в хозяйствах всех категорий 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2016г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Горизонтальный свиток 1"/>
          <p:cNvSpPr/>
          <p:nvPr/>
        </p:nvSpPr>
        <p:spPr>
          <a:xfrm>
            <a:off x="1206780" y="2924944"/>
            <a:ext cx="2634656" cy="1944216"/>
          </a:xfrm>
          <a:prstGeom prst="horizontalScroll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12700" dir="528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составили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192,4 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гектаров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4302939" y="3789040"/>
            <a:ext cx="2164218" cy="1296144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6,4 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тыс. гектаров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8" name="Пятиугольник 7"/>
          <p:cNvSpPr/>
          <p:nvPr/>
        </p:nvSpPr>
        <p:spPr>
          <a:xfrm flipH="1">
            <a:off x="7257256" y="3717032"/>
            <a:ext cx="2088232" cy="1368152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0,5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процента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92938" y="2852936"/>
            <a:ext cx="4824536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что, больше</a:t>
            </a:r>
            <a:r>
              <a:rPr lang="ru-RU" sz="2000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чем в предыдущем </a:t>
            </a:r>
            <a:r>
              <a:rPr lang="ru-RU" sz="2000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году на: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4" descr="logo NS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6496" y="387919"/>
            <a:ext cx="1224136" cy="1156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кругленный прямоугольник 12"/>
          <p:cNvSpPr/>
          <p:nvPr/>
        </p:nvSpPr>
        <p:spPr>
          <a:xfrm>
            <a:off x="1784648" y="5552516"/>
            <a:ext cx="6912768" cy="104483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Несмотря на незначительный  рост посевной площади на 0,5%, </a:t>
            </a:r>
          </a:p>
          <a:p>
            <a:pPr algn="ctr"/>
            <a:r>
              <a:rPr lang="ru-RU" sz="1800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структуре посевных площадей</a:t>
            </a:r>
            <a:r>
              <a:rPr lang="ru-RU" sz="1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сельскохозяйственных  </a:t>
            </a:r>
            <a:r>
              <a:rPr lang="ru-RU" sz="1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культур </a:t>
            </a:r>
          </a:p>
          <a:p>
            <a:pPr algn="ctr"/>
            <a:r>
              <a:rPr lang="ru-RU" sz="1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произошли значительные изменения </a:t>
            </a:r>
            <a:endParaRPr lang="ru-RU" sz="1800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467157" y="4005064"/>
            <a:ext cx="914400" cy="5669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или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524108" y="4572008"/>
            <a:ext cx="7000924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Параллелограмм 17"/>
          <p:cNvSpPr/>
          <p:nvPr/>
        </p:nvSpPr>
        <p:spPr>
          <a:xfrm>
            <a:off x="560512" y="285728"/>
            <a:ext cx="9145016" cy="911024"/>
          </a:xfrm>
          <a:prstGeom prst="parallelogram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Структура п</a:t>
            </a:r>
            <a:r>
              <a:rPr lang="ru-RU" sz="2000" b="1" dirty="0" smtClean="0">
                <a:solidFill>
                  <a:srgbClr val="000099"/>
                </a:solidFill>
              </a:rPr>
              <a:t>осевной </a:t>
            </a:r>
            <a:r>
              <a:rPr lang="ru-RU" sz="2000" b="1" dirty="0">
                <a:solidFill>
                  <a:srgbClr val="000099"/>
                </a:solidFill>
              </a:rPr>
              <a:t>площади сельскохозяйственных культур </a:t>
            </a:r>
            <a:endParaRPr lang="ru-RU" sz="2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20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хозяйствах всех </a:t>
            </a:r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категорий)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026568"/>
              </p:ext>
            </p:extLst>
          </p:nvPr>
        </p:nvGraphicFramePr>
        <p:xfrm>
          <a:off x="344488" y="1376053"/>
          <a:ext cx="4536504" cy="3565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3500276"/>
              </p:ext>
            </p:extLst>
          </p:nvPr>
        </p:nvGraphicFramePr>
        <p:xfrm>
          <a:off x="4953032" y="1340768"/>
          <a:ext cx="45720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Горизонтальный свиток 8"/>
          <p:cNvSpPr/>
          <p:nvPr/>
        </p:nvSpPr>
        <p:spPr>
          <a:xfrm>
            <a:off x="344488" y="5273825"/>
            <a:ext cx="5472608" cy="1179511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Удельный вес посевных площадей </a:t>
            </a:r>
            <a:r>
              <a:rPr lang="ru-RU" sz="1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зерновых </a:t>
            </a:r>
            <a:r>
              <a:rPr lang="ru-RU" sz="1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культур, в 2015г составлял 48,7%, </a:t>
            </a:r>
            <a:r>
              <a:rPr lang="ru-RU" sz="1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снизившись по сравнению </a:t>
            </a:r>
            <a:r>
              <a:rPr lang="ru-RU" sz="1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 текущим </a:t>
            </a:r>
            <a:r>
              <a:rPr lang="ru-RU" sz="1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годом </a:t>
            </a:r>
            <a:r>
              <a:rPr lang="ru-RU" sz="1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2,8 </a:t>
            </a:r>
            <a:r>
              <a:rPr lang="ru-RU" sz="1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процента в основном за счет сокращения посевов пшеницы. </a:t>
            </a: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7185248" y="5273825"/>
            <a:ext cx="2339784" cy="1179511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Прочие культуры: </a:t>
            </a:r>
            <a:r>
              <a:rPr lang="ru-RU" sz="1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сахарная свекла, хлопчатник, рис, бахчевые культуры</a:t>
            </a:r>
            <a:endParaRPr lang="ru-RU" sz="1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741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52670" y="2214555"/>
            <a:ext cx="6143668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endParaRPr lang="ru-RU" sz="180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араллелограмм 7"/>
          <p:cNvSpPr/>
          <p:nvPr/>
        </p:nvSpPr>
        <p:spPr>
          <a:xfrm>
            <a:off x="344488" y="116632"/>
            <a:ext cx="9438430" cy="1152128"/>
          </a:xfrm>
          <a:prstGeom prst="parallelogram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2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Посевные площади </a:t>
            </a:r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сельскохозяйственных 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культур</a:t>
            </a: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по территории </a:t>
            </a:r>
          </a:p>
          <a:p>
            <a:pPr algn="ctr"/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хозяйствах всех категорий, </a:t>
            </a:r>
            <a:r>
              <a:rPr lang="ru-RU" sz="20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процентах)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7146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030427"/>
              </p:ext>
            </p:extLst>
          </p:nvPr>
        </p:nvGraphicFramePr>
        <p:xfrm>
          <a:off x="2648744" y="1340768"/>
          <a:ext cx="7036834" cy="5313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72480" y="1831901"/>
            <a:ext cx="2376264" cy="3829347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Наиболее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высокая доля 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посевных площадей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(ПП) зерновых 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культур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общей ее площади по республике приходится на хозяйства Чуйской (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43,3%), </a:t>
            </a:r>
            <a:r>
              <a:rPr lang="ru-RU" sz="1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Ошской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(16,5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%), 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Иссык-Кульской (15,9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%) и т.п.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sz="1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вес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посевных площадей овощных 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культур по хозяйствам Чуйской области в общей ее площади по республике составил 38,5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%, 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соответственно, </a:t>
            </a:r>
            <a:r>
              <a:rPr lang="ru-RU" sz="1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Джалал-Абадской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– 23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%, </a:t>
            </a:r>
            <a:r>
              <a:rPr lang="ru-RU" sz="1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Ошской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- 17,6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%, </a:t>
            </a:r>
            <a:r>
              <a:rPr lang="ru-RU" sz="1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Таласской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7,6%  и т.п.</a:t>
            </a:r>
          </a:p>
        </p:txBody>
      </p:sp>
    </p:spTree>
    <p:extLst>
      <p:ext uri="{BB962C8B-B14F-4D97-AF65-F5344CB8AC3E}">
        <p14:creationId xmlns:p14="http://schemas.microsoft.com/office/powerpoint/2010/main" val="253348770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52670" y="2214555"/>
            <a:ext cx="6143668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endParaRPr lang="ru-RU" sz="180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920552" y="253664"/>
            <a:ext cx="8873608" cy="911024"/>
          </a:xfrm>
          <a:prstGeom prst="parallelogram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посевных площадей овощных культур</a:t>
            </a:r>
          </a:p>
          <a:p>
            <a:pPr algn="just"/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хозяйствах всех категорий,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процентах к итогу)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601208"/>
              </p:ext>
            </p:extLst>
          </p:nvPr>
        </p:nvGraphicFramePr>
        <p:xfrm>
          <a:off x="4029177" y="1412776"/>
          <a:ext cx="5316311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Горизонтальный свиток 6"/>
          <p:cNvSpPr/>
          <p:nvPr/>
        </p:nvSpPr>
        <p:spPr>
          <a:xfrm>
            <a:off x="1640632" y="1417316"/>
            <a:ext cx="2808312" cy="1179511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Прочие овощи: </a:t>
            </a:r>
            <a:r>
              <a:rPr lang="ru-RU" sz="1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болгарский перец, баклажаны, зелень</a:t>
            </a:r>
          </a:p>
        </p:txBody>
      </p:sp>
    </p:spTree>
    <p:extLst>
      <p:ext uri="{BB962C8B-B14F-4D97-AF65-F5344CB8AC3E}">
        <p14:creationId xmlns:p14="http://schemas.microsoft.com/office/powerpoint/2010/main" val="400341433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52670" y="2214555"/>
            <a:ext cx="6143668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endParaRPr lang="ru-RU" sz="180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920552" y="253664"/>
            <a:ext cx="8873608" cy="911024"/>
          </a:xfrm>
          <a:prstGeom prst="parallelogram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посевных  площадей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сельскохозяйственных культур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территории 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хозяйствах всех категорий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тыс. гектаров)</a:t>
            </a:r>
            <a:endParaRPr lang="ru-RU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094178"/>
              </p:ext>
            </p:extLst>
          </p:nvPr>
        </p:nvGraphicFramePr>
        <p:xfrm>
          <a:off x="1270900" y="1340768"/>
          <a:ext cx="8172911" cy="3729540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743515"/>
                <a:gridCol w="899135"/>
                <a:gridCol w="899135"/>
                <a:gridCol w="899135"/>
                <a:gridCol w="812682"/>
                <a:gridCol w="812682"/>
                <a:gridCol w="1106627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1991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 </a:t>
                      </a:r>
                      <a:endParaRPr lang="ru-RU" sz="1400" b="1" u="none" strike="noStrike" dirty="0" smtClean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процентах</a:t>
                      </a:r>
                    </a:p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1991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Кыргызская Республика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1279,6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1170,4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1181,2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1185,9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1192,4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93,2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40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Баткенская область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61,3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101,0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8892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Джалал-Абадская область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154,6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146,4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147,8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149,8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152,2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98,4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0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Иссык-Кульская область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192,2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176,2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177,0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179,8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180,4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93,9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0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Нарынская область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156,1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102,4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102,6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104,1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105,6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67,6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0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Ошская область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187,8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173,4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175,0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173,4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175,7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93,5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0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Таласская область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114,8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103,3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104,3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104,3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104,8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91,3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0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Чуйская область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412,9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405,8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410,2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410,0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409,9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99,3</a:t>
                      </a:r>
                      <a:endParaRPr lang="ru-RU" sz="1400" b="1" i="0" u="none" strike="noStrike" dirty="0"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Горизонтальный свиток 4"/>
          <p:cNvSpPr/>
          <p:nvPr/>
        </p:nvSpPr>
        <p:spPr>
          <a:xfrm>
            <a:off x="920552" y="5301208"/>
            <a:ext cx="8568952" cy="1578609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республике наблюдается ежегодное увеличение посевных площадей, однако несмотря на это республика не смогла достичь уровня 90-х годов. Темп снижения посевных площадей в 2016г. по отношению к 1991 году составил 6,8%. Аналогичная ситуация наблюдается и в остальных регионах, за исключением </a:t>
            </a:r>
            <a:r>
              <a:rPr lang="ru-RU" sz="1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Баткенской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области где размер посевных площадей увеличен на 1%, за счет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ежегодного ввода </a:t>
            </a:r>
            <a:r>
              <a:rPr lang="ru-RU" sz="1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оборот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земель </a:t>
            </a:r>
            <a:r>
              <a:rPr lang="ru-RU" sz="1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СХУ</a:t>
            </a:r>
            <a:endParaRPr lang="ru-RU" sz="1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57489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52670" y="2214555"/>
            <a:ext cx="6143668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endParaRPr lang="ru-RU" sz="180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920552" y="253664"/>
            <a:ext cx="8873608" cy="911024"/>
          </a:xfrm>
          <a:prstGeom prst="parallelogram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Причины не использования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пашни</a:t>
            </a:r>
          </a:p>
          <a:p>
            <a:pPr algn="ctr"/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хозяйствах всех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категорий</a:t>
            </a:r>
            <a:r>
              <a:rPr lang="ru-RU" sz="20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80592" y="4941168"/>
            <a:ext cx="2520280" cy="176544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ru-RU" sz="1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другие </a:t>
            </a:r>
            <a:r>
              <a:rPr lang="ru-RU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sz="1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недостаток ГСМ и техники, нехватка денежных средств, подверженность стихийным  бедствиям (оползни, сели), отведены под промышленность, </a:t>
            </a:r>
            <a:r>
              <a:rPr lang="ru-RU" sz="1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пустующие приусадебные участки и т.п.</a:t>
            </a:r>
            <a:endParaRPr lang="ru-RU" sz="1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2300832"/>
              </p:ext>
            </p:extLst>
          </p:nvPr>
        </p:nvGraphicFramePr>
        <p:xfrm>
          <a:off x="3584848" y="1700808"/>
          <a:ext cx="604867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Горизонтальный свиток 8"/>
          <p:cNvSpPr/>
          <p:nvPr/>
        </p:nvSpPr>
        <p:spPr>
          <a:xfrm>
            <a:off x="272480" y="1422467"/>
            <a:ext cx="3414196" cy="1584175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состоянию на </a:t>
            </a:r>
            <a:r>
              <a:rPr lang="ru-RU" sz="1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 января  2016г. </a:t>
            </a:r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общая площадь пашни</a:t>
            </a:r>
          </a:p>
          <a:p>
            <a:pPr algn="ctr"/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республике составила</a:t>
            </a:r>
          </a:p>
          <a:p>
            <a:pPr algn="ctr"/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1,3 млн. </a:t>
            </a:r>
            <a:r>
              <a:rPr lang="ru-RU" sz="1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гектаров.</a:t>
            </a:r>
            <a:r>
              <a:rPr lang="ru-RU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310530" y="2924944"/>
            <a:ext cx="3376146" cy="1872208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Из общей площади пашни около </a:t>
            </a:r>
            <a:r>
              <a:rPr lang="ru-RU" sz="1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82 тыс. гектаров или 6,3% </a:t>
            </a:r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составила площадь </a:t>
            </a:r>
            <a:r>
              <a:rPr lang="ru-RU" sz="1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неиспользования пашни</a:t>
            </a:r>
          </a:p>
          <a:p>
            <a:pPr algn="ctr"/>
            <a:r>
              <a:rPr lang="ru-RU" sz="1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2016 </a:t>
            </a:r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  <a:endParaRPr lang="ru-RU" sz="1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46583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11357</TotalTime>
  <Words>740</Words>
  <Application>Microsoft Office PowerPoint</Application>
  <PresentationFormat>Лист A4 (210x297 мм)</PresentationFormat>
  <Paragraphs>154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МКБ – 10 3-4 декабря 2009 года г. Бишкек</dc:title>
  <dc:creator>user</dc:creator>
  <cp:lastModifiedBy>kudakeeva</cp:lastModifiedBy>
  <cp:revision>520</cp:revision>
  <cp:lastPrinted>2016-07-12T03:28:30Z</cp:lastPrinted>
  <dcterms:created xsi:type="dcterms:W3CDTF">2009-11-26T05:40:33Z</dcterms:created>
  <dcterms:modified xsi:type="dcterms:W3CDTF">2016-07-12T03:37:50Z</dcterms:modified>
</cp:coreProperties>
</file>