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311" r:id="rId4"/>
    <p:sldId id="290" r:id="rId5"/>
    <p:sldId id="313" r:id="rId6"/>
    <p:sldId id="314" r:id="rId7"/>
    <p:sldId id="318" r:id="rId8"/>
    <p:sldId id="319" r:id="rId9"/>
    <p:sldId id="289" r:id="rId10"/>
    <p:sldId id="321" r:id="rId11"/>
    <p:sldId id="305" r:id="rId12"/>
    <p:sldId id="306" r:id="rId13"/>
    <p:sldId id="299" r:id="rId14"/>
    <p:sldId id="322" r:id="rId15"/>
    <p:sldId id="279" r:id="rId16"/>
  </p:sldIdLst>
  <p:sldSz cx="12192000" cy="6858000"/>
  <p:notesSz cx="6797675" cy="9926638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621789897717074E-2"/>
          <c:y val="2.7421653959533727E-2"/>
          <c:w val="0.86327753781550087"/>
          <c:h val="0.61120766377322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'2022-2023'!$A$4</c:f>
              <c:strCache>
                <c:ptCount val="1"/>
                <c:pt idx="0">
                  <c:v>Валовая добавленная стоимость в туристской деятельности, млрд. сомов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'2022-2023'!$B$3:$C$3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'2022-2023'!$B$4:$C$4</c:f>
              <c:numCache>
                <c:formatCode>#,##0.0</c:formatCode>
                <c:ptCount val="2"/>
                <c:pt idx="0">
                  <c:v>35.200000000000003</c:v>
                </c:pt>
                <c:pt idx="1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3-497C-AA08-4001B4F88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016872"/>
        <c:axId val="361987352"/>
      </c:barChart>
      <c:lineChart>
        <c:grouping val="standard"/>
        <c:varyColors val="0"/>
        <c:ser>
          <c:idx val="1"/>
          <c:order val="1"/>
          <c:tx>
            <c:strRef>
              <c:f>'2022-2023'!$A$5</c:f>
              <c:strCache>
                <c:ptCount val="1"/>
                <c:pt idx="0">
                  <c:v>Доля туризма в ВВП, в процентах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5.8333333333333334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D3-497C-AA08-4001B4F88C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'2022-2023'!$B$3:$C$3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'2022-2023'!$B$5:$C$5</c:f>
              <c:numCache>
                <c:formatCode>#,##0.0</c:formatCode>
                <c:ptCount val="2"/>
                <c:pt idx="0">
                  <c:v>3.4</c:v>
                </c:pt>
                <c:pt idx="1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D3-497C-AA08-4001B4F88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986696"/>
        <c:axId val="362012280"/>
      </c:lineChart>
      <c:catAx>
        <c:axId val="3620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1987352"/>
        <c:crosses val="autoZero"/>
        <c:auto val="1"/>
        <c:lblAlgn val="ctr"/>
        <c:lblOffset val="100"/>
        <c:noMultiLvlLbl val="0"/>
      </c:catAx>
      <c:valAx>
        <c:axId val="36198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2016872"/>
        <c:crosses val="autoZero"/>
        <c:crossBetween val="between"/>
      </c:valAx>
      <c:valAx>
        <c:axId val="362012280"/>
        <c:scaling>
          <c:orientation val="minMax"/>
          <c:max val="3.6"/>
          <c:min val="2"/>
        </c:scaling>
        <c:delete val="0"/>
        <c:axPos val="r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1986696"/>
        <c:crosses val="max"/>
        <c:crossBetween val="between"/>
      </c:valAx>
      <c:catAx>
        <c:axId val="361986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620122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094444444444444"/>
          <c:y val="0.7846854479151496"/>
          <c:w val="0.81144444444444441"/>
          <c:h val="0.187536828831955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620409738433362E-2"/>
          <c:y val="2.7995930269492392E-2"/>
          <c:w val="0.87442265494756766"/>
          <c:h val="0.625610644946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'2023-2024'!$A$4</c:f>
              <c:strCache>
                <c:ptCount val="1"/>
                <c:pt idx="0">
                  <c:v>Валовая добавленная стоимость в туристской деятельности, млрд. сомов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'2023-2024'!$B$3:$C$3</c:f>
              <c:strCache>
                <c:ptCount val="2"/>
                <c:pt idx="0">
                  <c:v>янв-сент 2023</c:v>
                </c:pt>
                <c:pt idx="1">
                  <c:v>янв-сент 2024</c:v>
                </c:pt>
              </c:strCache>
            </c:strRef>
          </c:cat>
          <c:val>
            <c:numRef>
              <c:f>'2023-2024'!$B$4:$C$4</c:f>
              <c:numCache>
                <c:formatCode>#,##0.0</c:formatCode>
                <c:ptCount val="2"/>
                <c:pt idx="0">
                  <c:v>26.4</c:v>
                </c:pt>
                <c:pt idx="1">
                  <c:v>31.3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8-4D30-90B6-DC07CD48B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016872"/>
        <c:axId val="361987352"/>
      </c:barChart>
      <c:lineChart>
        <c:grouping val="standard"/>
        <c:varyColors val="0"/>
        <c:ser>
          <c:idx val="1"/>
          <c:order val="1"/>
          <c:tx>
            <c:strRef>
              <c:f>'2023-2024'!$A$5</c:f>
              <c:strCache>
                <c:ptCount val="1"/>
                <c:pt idx="0">
                  <c:v>Доля туризма в ВВП, в процентах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5.8333333333333334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A8-4D30-90B6-DC07CD48BC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'2023-2024'!$B$3:$C$3</c:f>
              <c:strCache>
                <c:ptCount val="2"/>
                <c:pt idx="0">
                  <c:v>янв-сент 2023</c:v>
                </c:pt>
                <c:pt idx="1">
                  <c:v>янв-сент 2024</c:v>
                </c:pt>
              </c:strCache>
            </c:strRef>
          </c:cat>
          <c:val>
            <c:numRef>
              <c:f>'2023-2024'!$B$5:$C$5</c:f>
              <c:numCache>
                <c:formatCode>#,##0.0</c:formatCode>
                <c:ptCount val="2"/>
                <c:pt idx="0">
                  <c:v>3.2</c:v>
                </c:pt>
                <c:pt idx="1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A8-4D30-90B6-DC07CD48B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986696"/>
        <c:axId val="362012280"/>
      </c:lineChart>
      <c:catAx>
        <c:axId val="3620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1987352"/>
        <c:crosses val="autoZero"/>
        <c:auto val="1"/>
        <c:lblAlgn val="ctr"/>
        <c:lblOffset val="100"/>
        <c:noMultiLvlLbl val="0"/>
      </c:catAx>
      <c:valAx>
        <c:axId val="3619873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2016872"/>
        <c:crosses val="autoZero"/>
        <c:crossBetween val="between"/>
      </c:valAx>
      <c:valAx>
        <c:axId val="362012280"/>
        <c:scaling>
          <c:orientation val="minMax"/>
          <c:max val="3.6"/>
          <c:min val="2"/>
        </c:scaling>
        <c:delete val="0"/>
        <c:axPos val="r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361986696"/>
        <c:crosses val="max"/>
        <c:crossBetween val="between"/>
      </c:valAx>
      <c:catAx>
        <c:axId val="361986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620122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094444444444444"/>
          <c:y val="0.78097082351121072"/>
          <c:w val="0.81144444444444441"/>
          <c:h val="0.19125128181080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52537182852144"/>
          <c:y val="3.2407407407407406E-2"/>
          <c:w val="0.73641907261592299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гр.отдохнув!$A$6</c:f>
              <c:strCache>
                <c:ptCount val="1"/>
                <c:pt idx="0">
                  <c:v>Число отдохнувших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гр.отдохнув!$B$5:$H$5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янв.-сент.2023</c:v>
                </c:pt>
                <c:pt idx="6">
                  <c:v>янв.-сент.2024</c:v>
                </c:pt>
              </c:strCache>
            </c:strRef>
          </c:cat>
          <c:val>
            <c:numRef>
              <c:f>гр.отдохнув!$B$6:$H$6</c:f>
              <c:numCache>
                <c:formatCode>#,##0.0</c:formatCode>
                <c:ptCount val="7"/>
                <c:pt idx="0">
                  <c:v>1778.9</c:v>
                </c:pt>
                <c:pt idx="1">
                  <c:v>463.9</c:v>
                </c:pt>
                <c:pt idx="2">
                  <c:v>1340.2</c:v>
                </c:pt>
                <c:pt idx="3">
                  <c:v>1970.9</c:v>
                </c:pt>
                <c:pt idx="4">
                  <c:v>2864.2</c:v>
                </c:pt>
                <c:pt idx="5">
                  <c:v>2541.3000000000002</c:v>
                </c:pt>
                <c:pt idx="6">
                  <c:v>3280.7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7-4CA4-B5B9-8232AB518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4985824"/>
        <c:axId val="224986152"/>
      </c:barChart>
      <c:catAx>
        <c:axId val="22498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224986152"/>
        <c:crosses val="autoZero"/>
        <c:auto val="1"/>
        <c:lblAlgn val="ctr"/>
        <c:lblOffset val="100"/>
        <c:noMultiLvlLbl val="0"/>
      </c:catAx>
      <c:valAx>
        <c:axId val="224986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22498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'9 мес'!$B$50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мес'!$B$51:$B$54</c:f>
              <c:numCache>
                <c:formatCode>#,##0.0</c:formatCode>
                <c:ptCount val="4"/>
                <c:pt idx="0">
                  <c:v>406.1</c:v>
                </c:pt>
                <c:pt idx="1">
                  <c:v>196.8</c:v>
                </c:pt>
                <c:pt idx="2">
                  <c:v>605.70000000000005</c:v>
                </c:pt>
                <c:pt idx="3">
                  <c:v>456.5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9-4038-9909-72F8A84D9980}"/>
            </c:ext>
          </c:extLst>
        </c:ser>
        <c:ser>
          <c:idx val="1"/>
          <c:order val="1"/>
          <c:tx>
            <c:strRef>
              <c:f>'9 мес'!$C$50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мес'!$C$51:$C$54</c:f>
              <c:numCache>
                <c:formatCode>#,##0.0</c:formatCode>
                <c:ptCount val="4"/>
                <c:pt idx="0">
                  <c:v>461.7</c:v>
                </c:pt>
                <c:pt idx="1">
                  <c:v>216</c:v>
                </c:pt>
                <c:pt idx="2">
                  <c:v>634.5</c:v>
                </c:pt>
                <c:pt idx="3">
                  <c:v>427.1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9-4038-9909-72F8A84D9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74259624"/>
        <c:axId val="474259952"/>
      </c:barChart>
      <c:catAx>
        <c:axId val="474259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952"/>
        <c:crosses val="autoZero"/>
        <c:auto val="1"/>
        <c:lblAlgn val="ctr"/>
        <c:lblOffset val="100"/>
        <c:noMultiLvlLbl val="0"/>
      </c:catAx>
      <c:valAx>
        <c:axId val="474259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1460123339651"/>
          <c:y val="0.91743466586028222"/>
          <c:w val="0.36255304441114039"/>
          <c:h val="6.0237391158603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629FAAE-B4DF-44B6-AFB1-F45E3FB2FA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146877-A6D9-4C8E-8731-A0EA6BEE3A96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CBF25DC-C4F9-40B8-BB15-8AACCF72A5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A650882-A234-41F6-8A18-33EB3362DD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93301C1F-D29F-4354-9136-D442689D0F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6A6D32-9A75-47FA-BCEB-157329AF0C19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9BCFE62D-6C30-4839-891F-B8CE5D6AA7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49791FF-7DCC-40A7-BCA6-A054015FA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5078F42-E25E-4D0B-B98C-E253CBE98F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CE306C-4980-4AF2-BE58-6D5380685278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942C8E6-5B8F-4B61-BAA8-16A6DB5D6B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90665DB-78AA-43F0-85A1-6960E4CEB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4372A4D1-305B-4E40-AB6A-ABDE7F853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>
            <a:extLst>
              <a:ext uri="{FF2B5EF4-FFF2-40B4-BE49-F238E27FC236}">
                <a16:creationId xmlns:a16="http://schemas.microsoft.com/office/drawing/2014/main" id="{EEB9BF41-CE69-4B20-8D67-AC6603886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A7D30007-8E9B-4E4A-AC8B-2EBF3B315C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15700E-DEF5-4A09-94EA-D6B782C1CA1B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5B8B5-6401-6935-0E91-EF272D42D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6C24E7-B783-E3E4-7746-589A1DD0F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E40DE0-D0A2-696A-5420-91F58B9D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EE97DD-D7E6-5877-3643-79F7F169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92680-C3AE-DEBB-003C-F509D072C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102119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5B393-532F-CAB4-D3EE-1C67874D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AD12A-E032-D469-8915-6586BA789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90EC7-22E5-F667-3D9C-ADD31B01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31882B-2BD0-E0DA-6697-70880F68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7B7B69-B279-F4A0-B85C-F062419A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223524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A79A1-6342-7453-6ED6-5F75BDAFA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3D85BD-A933-D1EF-8E8C-B8977CA68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98780-514D-FB7B-56C9-2C578B4B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5A287A-4110-70CC-FAD8-6597BC91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CF21F-898C-3223-2E52-487EDF7D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4192104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16EBA-4DEC-4266-3E5E-5F963CA2F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D2A38C-88B2-577C-4EA9-886C8EC26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F2C137-828B-9B0B-8AFA-A5C856023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F105F2-1E6F-A00A-FBA6-15A7E373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401FB2-2F97-69E6-0CB4-9AC96F87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2C8E06-F198-11EC-E76B-20EA54D0D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324751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00DC8-E1C1-AEBF-04CB-1B9C3ECF3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923F7F-AFEB-DD1A-16AD-D94C1D65D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7EDB94-D8AC-17BE-BD63-DD8D8C037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EAB93E-4F51-1BDC-BDCB-9FA4CAA83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578138-6BCE-6970-38E6-0EA464971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375EAF-82A8-A04D-1E7E-02417CC27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0BE10-05DF-5AC2-A207-74F24F63B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E1B864-20DD-DFCD-B2A6-C3FD0837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516832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0D9E2-7C34-B607-4791-753D4779D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785745A-1FEB-B1E1-71F7-2CFCDF86E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D64A49-C7BA-B38E-F248-D0842B58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8DF169-E668-1848-1F08-E2C9848BD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785789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3B61BF-086B-29F6-A353-107B88C3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0902F8-291D-5A27-E586-44FB382E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386432-A3B8-70DF-6DDB-73D71D0F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891555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69F74-56DF-CDC5-C97C-883B0677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A0CF44-D8C0-16DA-4D6A-197DDE8E8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2DC877-661D-07B2-2640-155E352C0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A4FE4E-0DA2-2423-EF6C-73E04DBF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27C989-040E-1C5F-CE90-AF46ECBA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8ED6EC-219F-4072-606B-592DB970A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594006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2C4D-5B14-C500-3CB9-45983A98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4D5473-27A9-C6D8-D6CB-91111F8485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F80F8F-F5C3-11E4-E4B2-6B3EF41A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DB0EFC-EBA0-CC03-97AA-298349A46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D40025-0028-4E78-9EAE-A2D1A9776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D32573-875C-F014-0D13-187382B3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590569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A4350-0776-15F2-EAEF-AAAEBDF57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D56C76-0FC5-3DEF-0467-E79C2572F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40D64-585C-67A0-8BC4-3059890D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A887F7-A23D-BB98-314E-6DA25536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BC95D-9A15-324B-6FA9-4745C7BD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899165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91C2F9-BDF0-D169-BE52-0E470DEB3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0B65CB-0162-4D01-4DE2-644CF4B2E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29E81F-7721-1CC9-98F4-D206A472F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3B65AE-4586-109E-797D-4F4909B0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898383-6937-2083-7F71-8152F870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05895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09.12.24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4CA33-0B7D-BEFB-4EB7-0162D7373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EEB375-77DB-5043-05B2-0CB1A51C9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C58845-391D-6BBB-E8E6-B527368CF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38BDB-DA67-48B4-B1C7-535F8AA32D50}" type="datetimeFigureOut">
              <a:rPr lang="ru-KG" smtClean="0"/>
              <a:t>12/09/2024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7B4897-703F-C28D-44DA-BF7B66FE0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C44F2B-82B6-E25A-33D1-3E18978DB1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58DCF-513F-4702-BB80-B5220EEA1185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48824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2406" y="1122363"/>
            <a:ext cx="8475594" cy="2423094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 Narrow" panose="020B0606020202030204" pitchFamily="34" charset="0"/>
              </a:rPr>
              <a:t>О туризме в Кыргызской Республике </a:t>
            </a:r>
            <a:br>
              <a:rPr lang="ru-RU" sz="4000" b="1" dirty="0">
                <a:latin typeface="Arial Narrow" panose="020B0606020202030204" pitchFamily="34" charset="0"/>
              </a:rPr>
            </a:br>
            <a:r>
              <a:rPr lang="ru-RU" sz="4000" b="1" dirty="0">
                <a:latin typeface="Arial Narrow" panose="020B0606020202030204" pitchFamily="34" charset="0"/>
              </a:rPr>
              <a:t>за 9 месяцев 2024 года</a:t>
            </a:r>
            <a:br>
              <a:rPr lang="ru-RU" sz="3600" b="1" dirty="0"/>
            </a:br>
            <a:endParaRPr lang="ky-KG" sz="36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/>
          <a:lstStyle/>
          <a:p>
            <a:r>
              <a:rPr lang="ru-RU" dirty="0" err="1">
                <a:latin typeface="Arial Narrow" panose="020B0606020202030204" pitchFamily="34" charset="0"/>
              </a:rPr>
              <a:t>Л.Текеева</a:t>
            </a:r>
            <a:r>
              <a:rPr lang="ru-RU" dirty="0">
                <a:latin typeface="Arial Narrow" panose="020B0606020202030204" pitchFamily="34" charset="0"/>
              </a:rPr>
              <a:t> – начальник управления статистики потребительского рынка, ИКТ и туризма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CC4D5E-8A5E-4E18-AFCA-6777514A9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71" y="538484"/>
            <a:ext cx="165233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4AC3B4A2-0D0B-4766-AD5D-C45DAA0A14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365126"/>
            <a:ext cx="7886700" cy="760413"/>
          </a:xfrm>
        </p:spPr>
        <p:txBody>
          <a:bodyPr/>
          <a:lstStyle/>
          <a:p>
            <a:pPr eaLnBrk="1" hangingPunct="1"/>
            <a:r>
              <a:rPr lang="ru-RU" altLang="ky-KG" sz="24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 статистике туризма</a:t>
            </a:r>
            <a:endParaRPr lang="ru-RU" altLang="ru-RU" sz="24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CEA566-DF42-4895-A9B9-2004CC02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353" y="1125539"/>
            <a:ext cx="10885715" cy="5051425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Статистика туризма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– отрасль социально-экономической статистики, предметом которой является изучение количественных и качественных явлений и процессов, происходящих в сфере туризма.</a:t>
            </a:r>
            <a:endParaRPr lang="ky-KG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Цели и задачи.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Главной задачей статистики туризма является своевременное представление пользователям достоверной официальной статистической информации, характеризующей состояние и развитие сферы туризма.</a:t>
            </a:r>
            <a:endParaRPr lang="ky-KG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Основной целью статистики туризма является ведение официальных статистических обследований за потоками туристов, местами их размещения, характеристикой поездок.</a:t>
            </a:r>
            <a:endParaRPr lang="ky-KG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1">
              <a:spcBef>
                <a:spcPts val="0"/>
              </a:spcBef>
              <a:defRPr/>
            </a:pPr>
            <a:endParaRPr lang="ru-RU" sz="22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Источники информации: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1. Статистические обследования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1.1. Сплошные - на основе форм официальной статистической отчетности</a:t>
            </a:r>
          </a:p>
          <a:p>
            <a:pPr marL="342900" lvl="1" indent="-342900">
              <a:spcBef>
                <a:spcPts val="0"/>
              </a:spcBef>
              <a:defRPr/>
            </a:pPr>
            <a:endParaRPr 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1.2.  Выборочные обследования</a:t>
            </a:r>
          </a:p>
          <a:p>
            <a:pPr marL="342900" lvl="1" indent="0">
              <a:spcBef>
                <a:spcPts val="0"/>
              </a:spcBef>
              <a:buNone/>
              <a:defRPr/>
            </a:pPr>
            <a:endParaRPr 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2. Административные данные государственных органов</a:t>
            </a:r>
          </a:p>
          <a:p>
            <a:pPr marL="342900" lvl="1" indent="0"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i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(Пограничная служба ГКНБ КР и др.)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     </a:t>
            </a:r>
          </a:p>
          <a:p>
            <a:pPr marL="0" indent="0">
              <a:buNone/>
              <a:defRPr/>
            </a:pPr>
            <a:endParaRPr lang="ru-RU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1A27EA-C54B-4206-9406-DAAA4F6F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688"/>
            <a:ext cx="10515600" cy="503827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5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Организованный сектор </a:t>
            </a:r>
            <a:r>
              <a:rPr lang="ru-RU" sz="250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– </a:t>
            </a: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коллективные средства размещения, представляющие официальную статистическую отчетность: природные парки, заповедники, гостиницы, санатории, курорты, дома отдыха, пансионаты, туристические базы, юрточные городки.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7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25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Обследуется на основе форм официальной статистической отчетности: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№1-Туризм (квартальная) «Отчет о туристической деятельности»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№1-Туризм (месячная-краткая) «Отчет о туристической деятельности»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№1-Турфирма (квартальная)«Отчет о деятельности туристской фирмы»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№1-Международная (квартальная) «Отчет о зарубежных служебных командировках»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defRPr/>
            </a:pPr>
            <a:endParaRPr lang="ru-RU" sz="25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Неорганизованный сектор </a:t>
            </a:r>
            <a:r>
              <a:rPr lang="ru-RU" sz="2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– частные гостевые дома, домашние хозяйства, принимающие туристов в рекреационной зоне Иссык-Кульской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области</a:t>
            </a:r>
            <a:endParaRPr lang="ky-KG" sz="24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604D96C-0D82-B33D-E78C-4AD12592A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56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Дефиниции, используемые в презентации</a:t>
            </a:r>
            <a:endParaRPr lang="ru-K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32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4AF9381F-2DD8-46BE-B471-5C3F54097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83" y="476251"/>
            <a:ext cx="10310948" cy="57626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Обследование </a:t>
            </a: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субъектов, осуществляющих деятельность в сфере туризма, в рекреационной зоне на территории Иссык-Кульской области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E8292-E941-4ABC-A792-F01B5BF75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83" y="1175657"/>
            <a:ext cx="10310948" cy="5206094"/>
          </a:xfrm>
        </p:spPr>
        <p:txBody>
          <a:bodyPr rtlCol="0">
            <a:normAutofit fontScale="92500" lnSpcReduction="20000"/>
          </a:bodyPr>
          <a:lstStyle/>
          <a:p>
            <a:pPr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коллективные средства размещения (организованные);</a:t>
            </a:r>
          </a:p>
          <a:p>
            <a:pPr marL="45720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гостевые дома: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       - расположенные на территории учреждений отдыха;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       - расположенные вне территории учреждений отдыха;</a:t>
            </a:r>
          </a:p>
          <a:p>
            <a:pPr marL="457200" lvl="1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домашние хозяйства, принимающих  неорганизованных туристов.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  <a:cs typeface="Tahoma" pitchFamily="34" charset="0"/>
            </a:endParaRP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  <a:cs typeface="Tahoma" pitchFamily="34" charset="0"/>
              </a:rPr>
              <a:t>Период:   </a:t>
            </a:r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  <a:cs typeface="Tahoma" pitchFamily="34" charset="0"/>
              </a:rPr>
              <a:t>С 1 по 10 августа 2024 г.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Территория:     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Иссык-Кульская область.</a:t>
            </a:r>
          </a:p>
          <a:p>
            <a:pPr marL="274320" lvl="1" indent="0">
              <a:spcBef>
                <a:spcPts val="0"/>
              </a:spcBef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Охват:  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178 коллективных средств размещения;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1 195 гостевых домов на территории учреждений отдыха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818 гостевых домов вне территорий учреждений отдыха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ahoma" pitchFamily="34" charset="0"/>
              </a:rPr>
              <a:t>4 866 домашних хозяйств принимающих неорганизованных туристов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b="1" dirty="0">
                <a:solidFill>
                  <a:srgbClr val="002060"/>
                </a:solidFill>
                <a:cs typeface="Tahoma" pitchFamily="34" charset="0"/>
              </a:rPr>
              <a:t>       </a:t>
            </a:r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C14B6D57-FFA2-4B30-89B6-56F8C2823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365125"/>
            <a:ext cx="7886700" cy="903288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2. Обследование субъектов, оказывающие услуги</a:t>
            </a:r>
            <a:br>
              <a:rPr lang="ru-RU" altLang="ru-RU" sz="24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по зимним видам туризма.  </a:t>
            </a:r>
            <a:endParaRPr lang="ru-RU" altLang="ru-RU" sz="2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268C9-8C27-4ED2-8BE1-8F8A4B015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412875"/>
            <a:ext cx="7886700" cy="4764088"/>
          </a:xfrm>
        </p:spPr>
        <p:txBody>
          <a:bodyPr rtlCol="0">
            <a:normAutofit lnSpcReduction="10000"/>
          </a:bodyPr>
          <a:lstStyle/>
          <a:p>
            <a:pPr>
              <a:spcAft>
                <a:spcPts val="600"/>
              </a:spcAft>
              <a:defRPr/>
            </a:pPr>
            <a:r>
              <a:rPr lang="ru-RU" sz="2200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Объекты :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горно-лыжные базы;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зоны отдыха, оказывающие услуги по зимним видам туризма. </a:t>
            </a: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None/>
              <a:defRPr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Период:  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декабря по февраль месяцы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Территория:    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Все области Кыргызской Республики.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получения информации о количестве субъектов или зон отдыха предоставляющих возможность отдыха в зимнее время года, об инфраструктуре субъектов и количество посетителей.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F33AC1D3-BB67-4279-9145-504BF17303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365125"/>
            <a:ext cx="7886700" cy="687388"/>
          </a:xfrm>
        </p:spPr>
        <p:txBody>
          <a:bodyPr/>
          <a:lstStyle/>
          <a:p>
            <a:pPr eaLnBrk="1" hangingPunct="1"/>
            <a:r>
              <a:rPr lang="ru-RU" altLang="ky-KG" sz="2400" b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показатели развития туризма </a:t>
            </a:r>
            <a:endParaRPr lang="ru-RU" altLang="ru-RU" sz="2400" b="1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7" name="Объект 2">
            <a:extLst>
              <a:ext uri="{FF2B5EF4-FFF2-40B4-BE49-F238E27FC236}">
                <a16:creationId xmlns:a16="http://schemas.microsoft.com/office/drawing/2014/main" id="{E207747F-D26F-4E7D-900A-64F0783C4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2650" y="1412875"/>
            <a:ext cx="7886700" cy="4764088"/>
          </a:xfrm>
        </p:spPr>
        <p:txBody>
          <a:bodyPr/>
          <a:lstStyle/>
          <a:p>
            <a:pPr marL="457200" lvl="1" indent="0">
              <a:spcBef>
                <a:spcPct val="0"/>
              </a:spcBef>
              <a:buNone/>
            </a:pPr>
            <a:endParaRPr lang="ru-RU" altLang="ky-KG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ky-KG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endParaRPr lang="ru-RU" altLang="ky-KG"/>
          </a:p>
          <a:p>
            <a:pPr marL="0" indent="0">
              <a:buNone/>
            </a:pPr>
            <a:endParaRPr lang="ru-RU" altLang="ky-KG"/>
          </a:p>
          <a:p>
            <a:pPr marL="0" indent="0">
              <a:buNone/>
            </a:pPr>
            <a:endParaRPr lang="ru-RU" altLang="ky-KG"/>
          </a:p>
          <a:p>
            <a:pPr marL="0" indent="0">
              <a:buNone/>
            </a:pPr>
            <a:endParaRPr lang="ru-RU" altLang="ky-KG"/>
          </a:p>
          <a:p>
            <a:pPr marL="0" indent="0">
              <a:buNone/>
            </a:pPr>
            <a:endParaRPr lang="ru-RU" altLang="ky-KG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537CD96-151F-45C5-82E4-4E7DA8421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277702"/>
              </p:ext>
            </p:extLst>
          </p:nvPr>
        </p:nvGraphicFramePr>
        <p:xfrm>
          <a:off x="1410789" y="1196975"/>
          <a:ext cx="9239794" cy="476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7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7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5950">
                <a:tc>
                  <a:txBody>
                    <a:bodyPr/>
                    <a:lstStyle/>
                    <a:p>
                      <a:pPr algn="l" fontAlgn="b"/>
                      <a:r>
                        <a:rPr lang="ru-KG" sz="1400" u="none" strike="noStrike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G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январь-сентябрь</a:t>
                      </a:r>
                      <a:endParaRPr lang="ru-RU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январь-сентябрь</a:t>
                      </a:r>
                      <a:endParaRPr lang="ru-RU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3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Валовая добавленная стоимость в сфере туристической деятельности, </a:t>
                      </a:r>
                      <a:r>
                        <a:rPr lang="ru-RU" sz="16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млн. сомов</a:t>
                      </a: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6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43 645,1</a:t>
                      </a:r>
                      <a:endParaRPr lang="ru-KG" sz="16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6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26 439,4</a:t>
                      </a:r>
                      <a:endParaRPr lang="ru-KG" sz="16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6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31 302,3</a:t>
                      </a:r>
                      <a:endParaRPr lang="ru-KG" sz="16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3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Доля сферы туристической деятельности в ВВП,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 процентах</a:t>
                      </a: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3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Инвестиции в основной капитал в сферу туризма,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млн. сомов</a:t>
                      </a: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16 983,0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6 573,1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9 358,6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9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Число отдохнувших, </a:t>
                      </a:r>
                      <a:br>
                        <a:rPr lang="ru-RU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1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тыс.чел</a:t>
                      </a:r>
                      <a:r>
                        <a:rPr lang="ru-RU" sz="15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  </a:t>
                      </a: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2 864,2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2 541,3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3 280,7</a:t>
                      </a:r>
                      <a:endParaRPr lang="ru-KG" sz="1500" b="1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5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5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 организованном секторе</a:t>
                      </a:r>
                    </a:p>
                  </a:txBody>
                  <a:tcPr marL="145855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1 805,2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1 482,3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2 003,1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5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500" b="1" i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 неорганизованном секторе</a:t>
                      </a:r>
                    </a:p>
                  </a:txBody>
                  <a:tcPr marL="145855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1 059,0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1 059,0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KG" sz="1500" b="1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1 277,6</a:t>
                      </a:r>
                      <a:endParaRPr lang="ru-KG" sz="1500" b="1" i="1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3" marR="8103" marT="810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CFFF2C48-AD88-4E31-B53E-96E5E6D53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06437"/>
          </a:xfrm>
        </p:spPr>
        <p:txBody>
          <a:bodyPr/>
          <a:lstStyle/>
          <a:p>
            <a:pPr algn="ctr" eaLnBrk="1" hangingPunct="1"/>
            <a:r>
              <a:rPr lang="ru-RU" altLang="ky-KG" sz="2000" b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Доля сферы туризма в ВВП</a:t>
            </a:r>
            <a:endParaRPr lang="ru-RU" altLang="ru-RU" sz="2000" i="1" dirty="0">
              <a:solidFill>
                <a:srgbClr val="002060"/>
              </a:solidFill>
              <a:latin typeface="Calibri" panose="020F0502020204030204" pitchFamily="34" charset="0"/>
              <a:cs typeface="Tahoma" panose="020B060403050404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C7760B-AE93-4CDF-8E93-AE653F1571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92313" y="1196976"/>
            <a:ext cx="8229600" cy="4537075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ru-RU" sz="2400" dirty="0">
              <a:solidFill>
                <a:srgbClr val="333333"/>
              </a:solidFill>
              <a:latin typeface="Open Sans"/>
            </a:endParaRPr>
          </a:p>
          <a:p>
            <a:pPr>
              <a:defRPr/>
            </a:pPr>
            <a:endParaRPr lang="ru-RU" altLang="ru-RU" sz="2400" dirty="0"/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sz="11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algn="ctr">
              <a:defRPr/>
            </a:pPr>
            <a:endParaRPr lang="ru-RU" altLang="ru-RU" sz="2400" dirty="0"/>
          </a:p>
        </p:txBody>
      </p:sp>
      <p:sp>
        <p:nvSpPr>
          <p:cNvPr id="16388" name="Номер слайда 5">
            <a:extLst>
              <a:ext uri="{FF2B5EF4-FFF2-40B4-BE49-F238E27FC236}">
                <a16:creationId xmlns:a16="http://schemas.microsoft.com/office/drawing/2014/main" id="{79169AD9-A444-43AA-8B41-7201860DA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345B7655-DACD-4869-9921-F469816B2467}" type="slidenum">
              <a:rPr lang="ru-RU" altLang="ru-RU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7</a:t>
            </a:fld>
            <a:endParaRPr lang="ru-RU" altLang="ru-RU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4845ADA-E064-431D-93CB-456977100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760472"/>
              </p:ext>
            </p:extLst>
          </p:nvPr>
        </p:nvGraphicFramePr>
        <p:xfrm>
          <a:off x="409302" y="1384663"/>
          <a:ext cx="4955177" cy="509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34814D6-0344-4E35-9FAD-4180B5E9B9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607694"/>
              </p:ext>
            </p:extLst>
          </p:nvPr>
        </p:nvGraphicFramePr>
        <p:xfrm>
          <a:off x="6039400" y="1489165"/>
          <a:ext cx="5394954" cy="4990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6AD16577-0CF9-4F49-96EE-E904BC874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2200" b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Число отдохнувших (посетителей)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8AB893-CBDB-4929-80ED-32331B9842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981076"/>
            <a:ext cx="8229600" cy="5076825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Численность отдохнувших (посетителей) в январе – сентябре 2024 года по сравнению с январем – сентябрем 2023 года в 1,3 раза больше,</a:t>
            </a:r>
          </a:p>
          <a:p>
            <a:pPr marL="0" indent="0">
              <a:buNone/>
            </a:pPr>
            <a:r>
              <a:rPr lang="ru-RU" altLang="ru-RU" sz="2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а по сравнению с 2023 годом на 14,5 процента больше.</a:t>
            </a:r>
          </a:p>
        </p:txBody>
      </p:sp>
      <p:sp>
        <p:nvSpPr>
          <p:cNvPr id="12292" name="Номер слайда 5">
            <a:extLst>
              <a:ext uri="{FF2B5EF4-FFF2-40B4-BE49-F238E27FC236}">
                <a16:creationId xmlns:a16="http://schemas.microsoft.com/office/drawing/2014/main" id="{1736B9A2-399F-4D51-9722-44A059F67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743424C2-8B25-4E12-88BF-5DBFD43A3ADE}" type="slidenum">
              <a:rPr lang="ru-RU" altLang="ru-RU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</a:t>
            </a:fld>
            <a:endParaRPr lang="ru-RU" altLang="ru-RU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BABF70E-4A3E-45A6-9FAA-9C242D541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54442"/>
              </p:ext>
            </p:extLst>
          </p:nvPr>
        </p:nvGraphicFramePr>
        <p:xfrm>
          <a:off x="1053737" y="2185851"/>
          <a:ext cx="9405257" cy="38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0CBC2762-D381-4544-B377-BCC08F61B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отдохнувших (посетителей) по регионам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25FED02-716A-4489-8E9A-39A6F215B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836613"/>
            <a:ext cx="8229600" cy="5187950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удельный вес из общего числа отдохнувших в январе-сентябре 2024 года пришелся на посетителей Иссык-Кульской области – почти 59 процентов.</a:t>
            </a:r>
          </a:p>
        </p:txBody>
      </p:sp>
      <p:sp>
        <p:nvSpPr>
          <p:cNvPr id="14340" name="Номер слайда 5">
            <a:extLst>
              <a:ext uri="{FF2B5EF4-FFF2-40B4-BE49-F238E27FC236}">
                <a16:creationId xmlns:a16="http://schemas.microsoft.com/office/drawing/2014/main" id="{00CCBB92-F73C-4DF1-B811-B1706153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04320EE5-A325-4F45-B8BD-38667E1A99C1}" type="slidenum">
              <a:rPr lang="ru-RU" altLang="ru-RU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</a:t>
            </a:fld>
            <a:endParaRPr lang="ru-RU" altLang="ru-RU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1" name="Рисунок 2">
            <a:extLst>
              <a:ext uri="{FF2B5EF4-FFF2-40B4-BE49-F238E27FC236}">
                <a16:creationId xmlns:a16="http://schemas.microsoft.com/office/drawing/2014/main" id="{A6B92027-7C24-4C4D-A5DD-34A636B28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1916113"/>
            <a:ext cx="5226050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D4E9-5E1A-2C6F-CB3C-FEF564C0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F3933-1708-CCE6-F48E-84AF9EB5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41541"/>
            <a:ext cx="10514161" cy="1326002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туризм в Кыргызской Республике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 2024 году официальное открытие летнего туристического сезона в Кыргызстане состоялось 7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июня в культурном центре «Рух 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Ордо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г.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Чолпон-Ата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Иссык-Кульской области </a:t>
            </a:r>
            <a:b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KG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G" sz="2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4D986F-B7DC-482F-8123-21E2137AF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818655"/>
              </p:ext>
            </p:extLst>
          </p:nvPr>
        </p:nvGraphicFramePr>
        <p:xfrm>
          <a:off x="740229" y="1567543"/>
          <a:ext cx="10178142" cy="4343399"/>
        </p:xfrm>
        <a:graphic>
          <a:graphicData uri="http://schemas.openxmlformats.org/drawingml/2006/table">
            <a:tbl>
              <a:tblPr/>
              <a:tblGrid>
                <a:gridCol w="3601039">
                  <a:extLst>
                    <a:ext uri="{9D8B030D-6E8A-4147-A177-3AD203B41FA5}">
                      <a16:colId xmlns:a16="http://schemas.microsoft.com/office/drawing/2014/main" val="1650941350"/>
                    </a:ext>
                  </a:extLst>
                </a:gridCol>
                <a:gridCol w="1339230">
                  <a:extLst>
                    <a:ext uri="{9D8B030D-6E8A-4147-A177-3AD203B41FA5}">
                      <a16:colId xmlns:a16="http://schemas.microsoft.com/office/drawing/2014/main" val="1497991562"/>
                    </a:ext>
                  </a:extLst>
                </a:gridCol>
                <a:gridCol w="1592195">
                  <a:extLst>
                    <a:ext uri="{9D8B030D-6E8A-4147-A177-3AD203B41FA5}">
                      <a16:colId xmlns:a16="http://schemas.microsoft.com/office/drawing/2014/main" val="902223624"/>
                    </a:ext>
                  </a:extLst>
                </a:gridCol>
                <a:gridCol w="1835239">
                  <a:extLst>
                    <a:ext uri="{9D8B030D-6E8A-4147-A177-3AD203B41FA5}">
                      <a16:colId xmlns:a16="http://schemas.microsoft.com/office/drawing/2014/main" val="2369409539"/>
                    </a:ext>
                  </a:extLst>
                </a:gridCol>
                <a:gridCol w="1810439">
                  <a:extLst>
                    <a:ext uri="{9D8B030D-6E8A-4147-A177-3AD203B41FA5}">
                      <a16:colId xmlns:a16="http://schemas.microsoft.com/office/drawing/2014/main" val="2973134886"/>
                    </a:ext>
                  </a:extLst>
                </a:gridCol>
              </a:tblGrid>
              <a:tr h="4584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Число посетителей (отдохнувших) в июне-августе по регионам, тыс. человек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503544"/>
                  </a:ext>
                </a:extLst>
              </a:tr>
              <a:tr h="1109979">
                <a:tc>
                  <a:txBody>
                    <a:bodyPr/>
                    <a:lstStyle/>
                    <a:p>
                      <a:pPr algn="l" fontAlgn="t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 в % к 2023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Увеличение (+), (уменьшение (-), тыс. чел.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44891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Кыргызская Республика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2 183,4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2 345,4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746943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1 665,1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86902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Джалал-Абадская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46082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Нарынская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111,0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02964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Баткенская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298,4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06217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Ошская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56437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Таласская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1558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Чуйская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4297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Бишкек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54539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Ош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110,7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101,9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014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E677-74DD-0405-99BB-6B8CDEF8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C3D65-69E0-DF4E-0EBC-34C9A0AE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4161" cy="2421206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туризм в Иссык-Кульской области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Обследование проводилось в период с 01 по 10 августа текущего года. 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Анкета №1 – «Сплошное единовременное обследование субъектов, коллективных средств размещения, осуществляющих экономическую деятельность в сфере туризма.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Анкета №2 – «Единовременное обследование гостевых домов, принимающих туристов, расположенных на территории учреждения отдыха»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Анкета №3 – «Единовременное обследование гостевых домов, принимающих неорганизованных туристов, расположенных вне территории учреждения отдыха»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/>
            </a:br>
            <a:br>
              <a:rPr lang="ru-RU" sz="3200" b="1" dirty="0"/>
            </a:br>
            <a:br>
              <a:rPr lang="ru-KG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KG" sz="2700" b="1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03E3982-DCF9-4CC0-89CC-536160B44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82279"/>
              </p:ext>
            </p:extLst>
          </p:nvPr>
        </p:nvGraphicFramePr>
        <p:xfrm>
          <a:off x="494394" y="2694122"/>
          <a:ext cx="5346700" cy="3260364"/>
        </p:xfrm>
        <a:graphic>
          <a:graphicData uri="http://schemas.openxmlformats.org/drawingml/2006/table">
            <a:tbl>
              <a:tblPr/>
              <a:tblGrid>
                <a:gridCol w="2311400">
                  <a:extLst>
                    <a:ext uri="{9D8B030D-6E8A-4147-A177-3AD203B41FA5}">
                      <a16:colId xmlns:a16="http://schemas.microsoft.com/office/drawing/2014/main" val="106235834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6524852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4219357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395439410"/>
                    </a:ext>
                  </a:extLst>
                </a:gridCol>
              </a:tblGrid>
              <a:tr h="688809">
                <a:tc>
                  <a:txBody>
                    <a:bodyPr/>
                    <a:lstStyle/>
                    <a:p>
                      <a:pPr algn="l" fontAlgn="b"/>
                      <a:r>
                        <a:rPr lang="ky-KG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 в % к 2023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382773"/>
                  </a:ext>
                </a:extLst>
              </a:tr>
              <a:tr h="36736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Посетители - всего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1 665,1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982837"/>
                  </a:ext>
                </a:extLst>
              </a:tr>
              <a:tr h="36736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организованный сектор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406,1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113,7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8253"/>
                  </a:ext>
                </a:extLst>
              </a:tr>
              <a:tr h="7347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на территории учреждения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196,8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109,8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19341"/>
                  </a:ext>
                </a:extLst>
              </a:tr>
              <a:tr h="7347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вне территории учреждения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52247"/>
                  </a:ext>
                </a:extLst>
              </a:tr>
              <a:tr h="36736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домашние хозяйства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456,5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88144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BE8EFB2-46F1-4A80-8B93-06655787DD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426359"/>
              </p:ext>
            </p:extLst>
          </p:nvPr>
        </p:nvGraphicFramePr>
        <p:xfrm>
          <a:off x="5976257" y="2694122"/>
          <a:ext cx="5597065" cy="3412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1297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89A2650A-E2E9-41B8-AAD2-F484FC39B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365125"/>
            <a:ext cx="7886700" cy="234315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ru-RU" altLang="ky-KG" sz="2000" b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r>
              <a:rPr lang="ru-RU" altLang="ky-KG" sz="2000" b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Количество пересечений границы Кыргызской Республики</a:t>
            </a:r>
            <a:br>
              <a:rPr lang="ru-RU" altLang="ky-KG" sz="2000" b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r>
              <a:rPr lang="ru-RU" altLang="ky-KG" sz="2000" b="1" u="sng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иностранными гражданами </a:t>
            </a:r>
            <a:r>
              <a:rPr lang="ru-RU" altLang="ky-KG" sz="1400" i="1" u="sng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(в процентах к итогу)</a:t>
            </a:r>
            <a:br>
              <a:rPr lang="ru-RU" altLang="ky-KG" sz="1400" i="1" u="sng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br>
              <a:rPr lang="ru-RU" altLang="ky-KG" sz="1400" i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r>
              <a:rPr lang="ru-RU" altLang="ky-KG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Пограничной службы Кыргызской Республики в январе-сентябре 2024 года число пересечений (прибытий) границы Кыргызской Республики иностранными гражданами составило 6 882 тыс. По сравнению с январем-сентябрем 2023 года на 1,3 процента больше.</a:t>
            </a:r>
            <a:br>
              <a:rPr lang="ru-RU" altLang="ky-KG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ky-KG" sz="1400" i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br>
              <a:rPr lang="ru-RU" altLang="ky-KG" sz="1400" i="1" dirty="0">
                <a:solidFill>
                  <a:srgbClr val="002060"/>
                </a:solidFill>
                <a:latin typeface="Calibri" panose="020F0502020204030204" pitchFamily="34" charset="0"/>
                <a:cs typeface="Tahoma" panose="020B0604030504040204" pitchFamily="34" charset="0"/>
              </a:rPr>
            </a:br>
            <a:endParaRPr lang="ru-RU" altLang="ky-KG" sz="1400" i="1" dirty="0">
              <a:solidFill>
                <a:srgbClr val="002060"/>
              </a:solidFill>
              <a:latin typeface="Calibri" panose="020F050202020403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8435" name="Объект 2">
            <a:extLst>
              <a:ext uri="{FF2B5EF4-FFF2-40B4-BE49-F238E27FC236}">
                <a16:creationId xmlns:a16="http://schemas.microsoft.com/office/drawing/2014/main" id="{65029227-C275-4FCD-8D35-FC153DD33C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76550" y="2370139"/>
          <a:ext cx="5430838" cy="398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hart" r:id="rId4" imgW="5438103" imgH="3999323" progId="Excel.Chart.8">
                  <p:embed/>
                </p:oleObj>
              </mc:Choice>
              <mc:Fallback>
                <p:oleObj name="Chart" r:id="rId4" imgW="5438103" imgH="3999323" progId="Excel.Chart.8">
                  <p:embed/>
                  <p:pic>
                    <p:nvPicPr>
                      <p:cNvPr id="18435" name="Объект 2">
                        <a:extLst>
                          <a:ext uri="{FF2B5EF4-FFF2-40B4-BE49-F238E27FC236}">
                            <a16:creationId xmlns:a16="http://schemas.microsoft.com/office/drawing/2014/main" id="{65029227-C275-4FCD-8D35-FC153DD33C00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6550" y="2370139"/>
                        <a:ext cx="5430838" cy="398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46D2F-B9AD-40A8-B593-CAA10AE0C68F}"/>
              </a:ext>
            </a:extLst>
          </p:cNvPr>
          <p:cNvSpPr txBox="1"/>
          <p:nvPr/>
        </p:nvSpPr>
        <p:spPr>
          <a:xfrm>
            <a:off x="3143250" y="404814"/>
            <a:ext cx="6192838" cy="38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y-KG" altLang="ru-RU" sz="19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публикации по статистике туризма</a:t>
            </a:r>
            <a:endParaRPr lang="ru-KG" sz="19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Объект 4">
            <a:extLst>
              <a:ext uri="{FF2B5EF4-FFF2-40B4-BE49-F238E27FC236}">
                <a16:creationId xmlns:a16="http://schemas.microsoft.com/office/drawing/2014/main" id="{72DDBAD7-46A4-47AB-A735-3F2563D87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981076"/>
            <a:ext cx="3313112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CF1EE6-220D-4D38-98E5-AD6D462D2566}"/>
              </a:ext>
            </a:extLst>
          </p:cNvPr>
          <p:cNvSpPr txBox="1"/>
          <p:nvPr/>
        </p:nvSpPr>
        <p:spPr>
          <a:xfrm>
            <a:off x="6096001" y="1773239"/>
            <a:ext cx="4321175" cy="3513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ky-KG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Экспресс-информация «Основные индикаторы развития туризма в Кыргызской Республике» 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ky-KG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   - квартальная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ky-KG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Статистический сборник «Туризм в Кыргызстане»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ky-KG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    - годовая, июль.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endParaRPr lang="ky-KG" sz="2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   </a:t>
            </a:r>
            <a:r>
              <a:rPr lang="en-US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www.stat.gov.kg</a:t>
            </a:r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/Статистика/Туризм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2563629" y="2967335"/>
            <a:ext cx="7064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A15882-E411-4333-BCBD-C68B5F26F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2" y="431444"/>
            <a:ext cx="1804574" cy="18045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896CAD-50DD-4F2A-9875-EA5B1BB6E61A}"/>
              </a:ext>
            </a:extLst>
          </p:cNvPr>
          <p:cNvSpPr/>
          <p:nvPr/>
        </p:nvSpPr>
        <p:spPr>
          <a:xfrm>
            <a:off x="2927758" y="5905850"/>
            <a:ext cx="6700626" cy="7382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www.stat.gov.kg</a:t>
            </a:r>
            <a:endParaRPr lang="ky-KG" sz="24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2995</TotalTime>
  <Words>975</Words>
  <Application>Microsoft Office PowerPoint</Application>
  <PresentationFormat>Широкоэкранный</PresentationFormat>
  <Paragraphs>206</Paragraphs>
  <Slides>14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Open Sans</vt:lpstr>
      <vt:lpstr>Times New Roman</vt:lpstr>
      <vt:lpstr>Wingdings</vt:lpstr>
      <vt:lpstr>Тема Office</vt:lpstr>
      <vt:lpstr>Специальное оформление</vt:lpstr>
      <vt:lpstr>Chart</vt:lpstr>
      <vt:lpstr>О туризме в Кыргызской Республике  за 9 месяцев 2024 года </vt:lpstr>
      <vt:lpstr>О статистике туризма</vt:lpstr>
      <vt:lpstr> Дефиниции, используемые в презентации</vt:lpstr>
      <vt:lpstr>Обследование субъектов, осуществляющих деятельность в сфере туризма, в рекреационной зоне на территории Иссык-Кульской области</vt:lpstr>
      <vt:lpstr>2. Обследование субъектов, оказывающие услуги     по зимним видам туризма.  </vt:lpstr>
      <vt:lpstr>Основные показатели развития туризма </vt:lpstr>
      <vt:lpstr>Доля сферы туризма в ВВП</vt:lpstr>
      <vt:lpstr>Число отдохнувших (посетителей) </vt:lpstr>
      <vt:lpstr>Число отдохнувших (посетителей) по регионам </vt:lpstr>
      <vt:lpstr>  Летний туризм в Кыргызской Республике  В 2024 году официальное открытие летнего туристического сезона в Кыргызстане состоялось 7 июня в культурном центре «Рух  Ордо», г. Чолпон-Ата  Иссык-Кульской области    </vt:lpstr>
      <vt:lpstr>     Летний туризм в Иссык-Кульской области  Обследование проводилось в период с 01 по 10 августа текущего года.  Анкета №1 – «Сплошное единовременное обследование субъектов, коллективных средств размещения, осуществляющих экономическую деятельность в сфере туризма. Анкета №2 – «Единовременное обследование гостевых домов, принимающих туристов, расположенных на территории учреждения отдыха» Анкета №3 – «Единовременное обследование гостевых домов, принимающих неорганизованных туристов, расположенных вне территории учреждения отдыха»    </vt:lpstr>
      <vt:lpstr> Количество пересечений границы Кыргызской Республики иностранными гражданами (в процентах к итогу)  По данным Пограничной службы Кыргызской Республики в январе-сентябре 2024 года число пересечений (прибытий) границы Кыргызской Республики иностранными гражданами составило 6 882 тыс. По сравнению с январем-сентябрем 2023 года на 1,3 процента больше.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105</cp:revision>
  <cp:lastPrinted>2024-12-09T07:05:02Z</cp:lastPrinted>
  <dcterms:created xsi:type="dcterms:W3CDTF">2022-07-25T13:40:24Z</dcterms:created>
  <dcterms:modified xsi:type="dcterms:W3CDTF">2024-12-09T07:48:16Z</dcterms:modified>
</cp:coreProperties>
</file>