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1"/>
  </p:notesMasterIdLst>
  <p:handoutMasterIdLst>
    <p:handoutMasterId r:id="rId12"/>
  </p:handoutMasterIdLst>
  <p:sldIdLst>
    <p:sldId id="397" r:id="rId2"/>
    <p:sldId id="388" r:id="rId3"/>
    <p:sldId id="402" r:id="rId4"/>
    <p:sldId id="391" r:id="rId5"/>
    <p:sldId id="394" r:id="rId6"/>
    <p:sldId id="399" r:id="rId7"/>
    <p:sldId id="396" r:id="rId8"/>
    <p:sldId id="401" r:id="rId9"/>
    <p:sldId id="398" r:id="rId10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77D"/>
    <a:srgbClr val="B9CD76"/>
    <a:srgbClr val="006600"/>
    <a:srgbClr val="69BFFF"/>
    <a:srgbClr val="003300"/>
    <a:srgbClr val="4D9505"/>
    <a:srgbClr val="DD23AC"/>
    <a:srgbClr val="FF0000"/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617" autoAdjust="0"/>
    <p:restoredTop sz="86417" autoAdjust="0"/>
  </p:normalViewPr>
  <p:slideViewPr>
    <p:cSldViewPr>
      <p:cViewPr varScale="1">
        <p:scale>
          <a:sx n="69" d="100"/>
          <a:sy n="69" d="100"/>
        </p:scale>
        <p:origin x="72" y="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D\&#1060;&#1080;&#1085;&#1072;&#1085;&#1089;&#1099;\&#1055;&#1088;&#1077;&#1079;&#1077;&#1085;&#1090;&#1072;&#1094;&#1080;&#1080;\&#1055;&#1088;&#1077;&#1089;&#1089;-&#1082;&#1086;&#1085;&#1092;&#1077;&#1088;&#1077;&#1085;&#1094;&#1080;&#1080;\2020\10%20&#1076;&#1077;&#1082;&#1072;&#1073;&#1088;&#1103;\&#1076;&#1083;&#1103;%20&#1087;&#1088;&#1077;&#1089;&#1089;&#1082;&#1086;&#1085;&#1092;&#1077;&#1088;_&#1084;&#1080;&#1082;&#1088;&#1086;_3kv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93862144837971"/>
          <c:y val="3.4637521173675682E-2"/>
          <c:w val="0.67787382079592751"/>
          <c:h val="0.9132375426676755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2125"/>
          </a:xfrm>
          <a:prstGeom prst="rect">
            <a:avLst/>
          </a:prstGeom>
        </p:spPr>
        <p:txBody>
          <a:bodyPr vert="horz" lIns="90860" tIns="45430" rIns="90860" bIns="4543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2125"/>
          </a:xfrm>
          <a:prstGeom prst="rect">
            <a:avLst/>
          </a:prstGeom>
        </p:spPr>
        <p:txBody>
          <a:bodyPr vert="horz" lIns="90860" tIns="45430" rIns="90860" bIns="4543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602"/>
            <a:ext cx="2919413" cy="492125"/>
          </a:xfrm>
          <a:prstGeom prst="rect">
            <a:avLst/>
          </a:prstGeom>
        </p:spPr>
        <p:txBody>
          <a:bodyPr vert="horz" lIns="90860" tIns="45430" rIns="90860" bIns="4543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2"/>
            <a:ext cx="2919412" cy="492125"/>
          </a:xfrm>
          <a:prstGeom prst="rect">
            <a:avLst/>
          </a:prstGeom>
        </p:spPr>
        <p:txBody>
          <a:bodyPr vert="horz" wrap="square" lIns="90860" tIns="45430" rIns="90860" bIns="4543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9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602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2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198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941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655034-2BE5-470E-B8B4-47D764E6EFEC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B9ED61-D928-48A5-9886-FC52EBF71E2E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C719F5-4B0B-4559-ABD1-912C17F76367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A0662B-934A-4C01-9BB7-B944175F973E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F407DF-316B-4ECF-A4AE-69444BD28F87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B05E9F-E61D-4AF1-9EEF-FE4E3055B528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887E6B-0019-4B75-94D0-D29E6A73FA77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94D036-8995-4C1D-8BEF-DCBFD125C4EE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3C4D69-E82F-4494-A2A7-8BD7135A0EE5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39728-A3C8-42F7-A3C5-279FE584B36A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4E88F3-A1B8-4D0E-8393-5EBF9AFE5679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CDC6452-F457-474A-8B55-2B59AB3C000A}" type="datetime1">
              <a:rPr lang="ru-RU" altLang="ru-RU" smtClean="0"/>
              <a:t>12.04.2021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91432" y="5724525"/>
            <a:ext cx="3400168" cy="832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2021-жылдын 13-апрели</a:t>
            </a:r>
          </a:p>
          <a:p>
            <a:pPr algn="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бөлүмү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87450" y="333375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err="1" smtClean="0">
                <a:latin typeface="Times New Roman" pitchFamily="18" charset="0"/>
              </a:rPr>
              <a:t>Кыргыз</a:t>
            </a:r>
            <a:r>
              <a:rPr lang="ru-RU" sz="1600" b="0" dirty="0" smtClean="0">
                <a:latin typeface="Times New Roman" pitchFamily="18" charset="0"/>
              </a:rPr>
              <a:t> </a:t>
            </a:r>
            <a:r>
              <a:rPr lang="ru-RU" sz="1600" b="0" dirty="0" err="1" smtClean="0">
                <a:latin typeface="Times New Roman" pitchFamily="18" charset="0"/>
              </a:rPr>
              <a:t>Республикасынын</a:t>
            </a:r>
            <a:r>
              <a:rPr lang="ru-RU" sz="1600" b="0" dirty="0" smtClean="0">
                <a:latin typeface="Times New Roman" pitchFamily="18" charset="0"/>
              </a:rPr>
              <a:t> </a:t>
            </a:r>
            <a:r>
              <a:rPr lang="ru-RU" sz="1600" b="0" dirty="0" err="1" smtClean="0">
                <a:latin typeface="Times New Roman" pitchFamily="18" charset="0"/>
              </a:rPr>
              <a:t>Улуттук</a:t>
            </a:r>
            <a:r>
              <a:rPr lang="ru-RU" sz="1600" b="0" dirty="0" smtClean="0">
                <a:latin typeface="Times New Roman" pitchFamily="18" charset="0"/>
              </a:rPr>
              <a:t> статистика </a:t>
            </a:r>
            <a:r>
              <a:rPr lang="ru-RU" sz="1600" b="0" dirty="0" err="1" smtClean="0">
                <a:latin typeface="Times New Roman" pitchFamily="18" charset="0"/>
              </a:rPr>
              <a:t>комитети</a:t>
            </a:r>
            <a:endParaRPr lang="ru-RU" sz="1600" b="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42924" y="1895475"/>
            <a:ext cx="7905750" cy="2438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</a:t>
            </a:r>
          </a:p>
          <a:p>
            <a:pPr algn="ctr" fontAlgn="auto">
              <a:spcAft>
                <a:spcPts val="0"/>
              </a:spcAft>
            </a:pPr>
            <a:r>
              <a:rPr lang="ru-RU" sz="3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калкка</a:t>
            </a:r>
            <a:r>
              <a:rPr lang="ru-RU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берилиши</a:t>
            </a:r>
            <a:r>
              <a:rPr lang="ru-RU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0" dirty="0"/>
          </a:p>
        </p:txBody>
      </p:sp>
    </p:spTree>
    <p:extLst>
      <p:ext uri="{BB962C8B-B14F-4D97-AF65-F5344CB8AC3E}">
        <p14:creationId xmlns:p14="http://schemas.microsoft.com/office/powerpoint/2010/main" val="51674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46166"/>
            <a:ext cx="8229600" cy="4648201"/>
          </a:xfrm>
        </p:spPr>
        <p:txBody>
          <a:bodyPr rtlCol="0">
            <a:normAutofit/>
          </a:bodyPr>
          <a:lstStyle/>
          <a:p>
            <a:pPr algn="just"/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икрокредит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берүүчү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уюмдар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тарабынан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31,1 млрд. сом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суммасында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берил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эми,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алуучулардын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707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миңге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түздү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тийиштүү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мезгилине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салыштыр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13,2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82,2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адамга)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көлөмү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- 3,2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көбөй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дү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берилген микрокредиттердин жалпы к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өлөм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 үлүш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айдан 12 айга чейинки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берилген кредиттерге (42,2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пайызы) жана 1 жылдан 3 жылга чейинки м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өө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берилген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кредиттерге (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44,7 пайызы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туура келди.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 алуучулардын ичинде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56,4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пайызын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(398,6 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адам) аялдар басымдуулук кылды.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343900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100" b="0" dirty="0">
              <a:latin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304800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калкка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берилиши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1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309738" cy="106680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мөөнөт</a:t>
            </a:r>
            <a:r>
              <a:rPr lang="ky-K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берилген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y-KG" sz="18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 жалпы көлөмүнө карата пайы</a:t>
            </a:r>
            <a:r>
              <a:rPr lang="ru-RU" sz="18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800" i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7800"/>
            <a:ext cx="7309738" cy="4426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2057400"/>
            <a:ext cx="2209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ru-RU" sz="16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айдан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айга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чейинки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мөөнөткө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берилген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көлөм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42,2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жылга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чейинки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мөөнөткө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берилген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(44,7 </a:t>
            </a:r>
            <a:r>
              <a:rPr lang="ru-RU" sz="16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пайызын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ky-KG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014765"/>
            <a:ext cx="5364945" cy="487722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2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51183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1854" y="258428"/>
            <a:ext cx="8512175" cy="1036972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Максаттар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алкка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берилиши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333500" y="2143163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endParaRPr lang="ru-RU" altLang="ru-RU" sz="1400" b="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4473" y="1886570"/>
            <a:ext cx="7886700" cy="3124200"/>
          </a:xfrm>
        </p:spPr>
        <p:txBody>
          <a:bodyPr>
            <a:normAutofit/>
          </a:bodyPr>
          <a:lstStyle/>
          <a:p>
            <a:pPr algn="just"/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берилген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 жалпы көлөмүнүн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33,6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 - айыл чарба чөйрөсүндөгү ишмердикти өнүктүрүүгө жана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28,2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 - керектөө муктаждыктарына багытталды. </a:t>
            </a:r>
            <a:endParaRPr lang="ky-K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Соода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жана коомдук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тамак-аш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чөйрөсүнө берилген микрокредиттердин үлүшү - 10,4 пайызды, курулушка -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8,1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 түздү. </a:t>
            </a:r>
            <a:endParaRPr lang="ky-K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13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3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152400"/>
            <a:ext cx="843915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700" b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максаттар</a:t>
            </a:r>
            <a: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калкка</a:t>
            </a:r>
            <a: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берилиши</a:t>
            </a:r>
            <a: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0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(микрокредиттердин жалпы көлөмүнө карата пайы</a:t>
            </a:r>
            <a:r>
              <a:rPr lang="ru-RU" sz="20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i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15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949293"/>
              </p:ext>
            </p:extLst>
          </p:nvPr>
        </p:nvGraphicFramePr>
        <p:xfrm>
          <a:off x="1219200" y="1066800"/>
          <a:ext cx="6781799" cy="5033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45"/>
          <p:cNvSpPr>
            <a:spLocks noChangeArrowheads="1"/>
          </p:cNvSpPr>
          <p:nvPr/>
        </p:nvSpPr>
        <p:spPr bwMode="auto">
          <a:xfrm>
            <a:off x="8496300" y="6471211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100" b="0" dirty="0">
              <a:latin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610" y="1180269"/>
            <a:ext cx="6797629" cy="504792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4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28601"/>
            <a:ext cx="8763000" cy="83819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алуучулардын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95402"/>
            <a:ext cx="7886700" cy="488156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эң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 саны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облусунун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алуучуларына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178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миңге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 алуучулардын жалпы санынын 25 пайыздан ашыгы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Жалал-Абад облусунун алуучуларына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129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миңге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жакын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адам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же 18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ашыгы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туура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микрокредиттерди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үүнүн камтуу деңгээли калктын 1000ине 107 адамды түздү.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1000ине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алгандагы микрокредит алуучулардын 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эң көп саны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(169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Исык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141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Баткен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129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туура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6211599"/>
            <a:ext cx="5364945" cy="48772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5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4066832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850" y="152400"/>
            <a:ext cx="8439150" cy="1066800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ru-RU" sz="4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4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4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4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200"/>
              </a:spcBef>
              <a:spcAft>
                <a:spcPts val="0"/>
              </a:spcAft>
            </a:pPr>
            <a:r>
              <a:rPr lang="ru-RU" sz="4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</a:t>
            </a:r>
            <a:r>
              <a:rPr lang="ru-RU" sz="4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6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алуучулардын</a:t>
            </a:r>
            <a:r>
              <a:rPr lang="ru-RU" sz="4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</a:pPr>
            <a:r>
              <a:rPr lang="ky-KG" sz="3400" b="0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400" b="0" i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3400" b="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0" i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400" b="0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400" b="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4" y="1117825"/>
            <a:ext cx="8291279" cy="492599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6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6856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52401"/>
            <a:ext cx="7962066" cy="977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2019-2020-жылдары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ky-K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үү менен к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алктын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камтылган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</a:t>
            </a:r>
            <a:r>
              <a:rPr lang="ky-K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ңгээли </a:t>
            </a:r>
            <a: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y-K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(калктын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1000ине)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67" y="6118008"/>
            <a:ext cx="5364945" cy="48772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7</a:t>
            </a:r>
            <a:endParaRPr lang="ru-RU" alt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83" y="1158769"/>
            <a:ext cx="7962066" cy="48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3218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43000" y="1524000"/>
            <a:ext cx="7239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err="1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</a:t>
            </a:r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бурганыңыздар</a:t>
            </a:r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</a:t>
            </a:r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600" dirty="0">
              <a:solidFill>
                <a:srgbClr val="0317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10726</TotalTime>
  <Words>358</Words>
  <Application>Microsoft Office PowerPoint</Application>
  <PresentationFormat>Экран (4:3)</PresentationFormat>
  <Paragraphs>38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2020-жылы мөөнөтүнө карата калкка берилген микрокредиттер (микрокредиттердин жалпы көлөмүнө карата пайыз менен)</vt:lpstr>
      <vt:lpstr>Максаттар боюнча калкка микрокредиттердин берилиши</vt:lpstr>
      <vt:lpstr> 2020-жылы максаттар боюнча калкка  микрокредиттердин берилиши (микрокредиттердин жалпы көлөмүнө карата пайыз менен) </vt:lpstr>
      <vt:lpstr>Аймактар боюнча микрокредит алуучулардын саны</vt:lpstr>
      <vt:lpstr>Презентация PowerPoint</vt:lpstr>
      <vt:lpstr>Кыргыз Республикасында 2019-2020-жылдары микрокредит берүү менен калктын камтылган деңгээли  (калктын 1000ине)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Cholpon Kasymova</cp:lastModifiedBy>
  <cp:revision>485</cp:revision>
  <cp:lastPrinted>2021-04-12T03:36:23Z</cp:lastPrinted>
  <dcterms:created xsi:type="dcterms:W3CDTF">2009-04-16T08:20:23Z</dcterms:created>
  <dcterms:modified xsi:type="dcterms:W3CDTF">2021-04-12T10:21:02Z</dcterms:modified>
</cp:coreProperties>
</file>