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0"/>
  </p:notesMasterIdLst>
  <p:handoutMasterIdLst>
    <p:handoutMasterId r:id="rId11"/>
  </p:handoutMasterIdLst>
  <p:sldIdLst>
    <p:sldId id="257" r:id="rId2"/>
    <p:sldId id="267" r:id="rId3"/>
    <p:sldId id="269" r:id="rId4"/>
    <p:sldId id="275" r:id="rId5"/>
    <p:sldId id="271" r:id="rId6"/>
    <p:sldId id="280" r:id="rId7"/>
    <p:sldId id="279" r:id="rId8"/>
    <p:sldId id="281" r:id="rId9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4" d="100"/>
          <a:sy n="84" d="100"/>
        </p:scale>
        <p:origin x="60" y="4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H:\2023\&#1048;&#1058;&#1054;&#1043;&#1048;%209%20&#1084;&#1077;&#1089;.%202023&#1075;\&#1090;&#1086;&#1074;&#1072;&#1088;&#1085;&#1072;&#1103;%20&#1089;&#1090;&#1088;&#1091;&#1082;&#1090;&#1091;&#1088;&#1072;%209%20&#1084;&#1077;&#1089;.2023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H:\2023\&#1048;&#1058;&#1054;&#1043;&#1048;%209%20&#1084;&#1077;&#1089;.%202023&#1075;\&#1090;&#1086;&#1074;&#1072;&#1088;&#1085;&#1072;&#1103;%20&#1089;&#1090;&#1088;&#1091;&#1082;&#1090;&#1091;&#1088;&#1072;%209%20&#1084;&#1077;&#1089;.2023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D:\&#1054;&#1058;&#1044;&#1045;&#1051;%20&#1089;&#1090;&#1072;&#1090;&#1080;&#1089;&#1090;&#1080;&#1082;&#1080;%20&#1042;&#1069;&#1044;\&#1055;&#1056;&#1045;&#1047;&#1045;&#1053;&#1058;&#1040;&#1062;&#1048;&#1071;\2023\&#1048;&#1058;&#1054;&#1043;&#1048;%209%20&#1084;&#1077;&#1089;.%202023&#1075;\&#1090;&#1086;&#1074;&#1072;&#1088;&#1085;&#1072;&#1103;%20&#1089;&#1090;&#1088;&#1091;&#1082;&#1090;&#1091;&#1088;&#1072;%209%20&#1084;&#1077;&#1089;.2023.xlsx" TargetMode="External"/><Relationship Id="rId1" Type="http://schemas.openxmlformats.org/officeDocument/2006/relationships/themeOverride" Target="../theme/themeOverride1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D:\&#1054;&#1058;&#1044;&#1045;&#1051;%20&#1089;&#1090;&#1072;&#1090;&#1080;&#1089;&#1090;&#1080;&#1082;&#1080;%20&#1042;&#1069;&#1044;\&#1055;&#1056;&#1045;&#1047;&#1045;&#1053;&#1058;&#1040;&#1062;&#1048;&#1071;\2023\&#1048;&#1058;&#1054;&#1043;&#1048;%209%20&#1084;&#1077;&#1089;.%202023&#1075;\&#1090;&#1086;&#1074;&#1072;&#1088;&#1085;&#1072;&#1103;%20&#1089;&#1090;&#1088;&#1091;&#1082;&#1090;&#1091;&#1088;&#1072;%209%20&#1084;&#1077;&#1089;.2023.xlsx" TargetMode="External"/><Relationship Id="rId1" Type="http://schemas.openxmlformats.org/officeDocument/2006/relationships/themeOverride" Target="../theme/themeOverride2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H:\2023\&#1048;&#1058;&#1054;&#1043;&#1048;%209%20&#1084;&#1077;&#1089;.%202023&#1075;\&#1090;&#1086;&#1074;&#1072;&#1088;&#1085;&#1072;&#1103;%20&#1089;&#1090;&#1088;&#1091;&#1082;&#1090;&#1091;&#1088;&#1072;%209%20&#1084;&#1077;&#1089;.2023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H:\2023\&#1048;&#1058;&#1054;&#1043;&#1048;%209%20&#1084;&#1077;&#1089;.%202023&#1075;\&#1090;&#1086;&#1074;&#1072;&#1088;&#1085;&#1072;&#1103;%20&#1089;&#1090;&#1088;&#1091;&#1082;&#1090;&#1091;&#1088;&#1072;%209%20&#1084;&#1077;&#1089;.2023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H:\2023\&#1048;&#1058;&#1054;&#1043;&#1048;%209%20&#1084;&#1077;&#1089;.%202023&#1075;\&#1090;&#1086;&#1074;&#1072;&#1088;&#1085;&#1072;&#1103;%20&#1089;&#1090;&#1088;&#1091;&#1082;&#1090;&#1091;&#1088;&#1072;%209%20&#1084;&#1077;&#1089;.2023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H:\2023\&#1048;&#1058;&#1054;&#1043;&#1048;%209%20&#1084;&#1077;&#1089;.%202023&#1075;\&#1090;&#1086;&#1074;&#1072;&#1088;&#1085;&#1072;&#1103;%20&#1089;&#1090;&#1088;&#1091;&#1082;&#1090;&#1091;&#1088;&#1072;%209%20&#1084;&#1077;&#1089;.2023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H:\2023\&#1048;&#1058;&#1054;&#1043;&#1048;%209%20&#1084;&#1077;&#1089;.%202023&#1075;\&#1090;&#1086;&#1074;&#1072;&#1088;&#1085;&#1072;&#1103;%20&#1089;&#1090;&#1088;&#1091;&#1082;&#1090;&#1091;&#1088;&#1072;%209%20&#1084;&#1077;&#1089;.2023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H:\2023\&#1048;&#1058;&#1054;&#1043;&#1048;%209%20&#1084;&#1077;&#1089;.%202023&#1075;\&#1090;&#1086;&#1074;&#1072;&#1088;&#1085;&#1072;&#1103;%20&#1089;&#1090;&#1088;&#1091;&#1082;&#1090;&#1091;&#1088;&#1072;%209%20&#1084;&#1077;&#1089;.2023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978733595800525"/>
          <c:y val="0.13921231078991839"/>
          <c:w val="0.57647572178477691"/>
          <c:h val="0.75810505878546008"/>
        </c:manualLayout>
      </c:layout>
      <c:pieChart>
        <c:varyColors val="1"/>
        <c:ser>
          <c:idx val="0"/>
          <c:order val="0"/>
          <c:dLbls>
            <c:dLbl>
              <c:idx val="0"/>
              <c:tx>
                <c:rich>
                  <a:bodyPr/>
                  <a:lstStyle/>
                  <a:p>
                    <a:r>
                      <a:rPr lang="ru-RU"/>
                      <a:t>Швейцария 23,9%</a:t>
                    </a:r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72F-4396-A09F-2D5D80497439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ru-RU"/>
                      <a:t>ОАЭ </a:t>
                    </a:r>
                  </a:p>
                  <a:p>
                    <a:r>
                      <a:rPr lang="ru-RU"/>
                      <a:t>6,8%</a:t>
                    </a:r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72F-4396-A09F-2D5D80497439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ru-RU"/>
                      <a:t>Казахстан 16,5%</a:t>
                    </a:r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72F-4396-A09F-2D5D80497439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ru-RU"/>
                      <a:t>Россия </a:t>
                    </a:r>
                  </a:p>
                  <a:p>
                    <a:r>
                      <a:rPr lang="ru-RU"/>
                      <a:t>26,3%</a:t>
                    </a:r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72F-4396-A09F-2D5D80497439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ru-RU"/>
                      <a:t>Узбекистан 9,4%</a:t>
                    </a:r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72F-4396-A09F-2D5D80497439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ru-RU"/>
                      <a:t>Китай</a:t>
                    </a:r>
                  </a:p>
                  <a:p>
                    <a:r>
                      <a:rPr lang="ru-RU"/>
                      <a:t> 2,6%</a:t>
                    </a:r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72F-4396-A09F-2D5D80497439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ru-RU"/>
                      <a:t>Турция </a:t>
                    </a:r>
                  </a:p>
                  <a:p>
                    <a:r>
                      <a:rPr lang="ru-RU"/>
                      <a:t>5,6%</a:t>
                    </a:r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72F-4396-A09F-2D5D80497439}"/>
                </c:ext>
              </c:extLst>
            </c:dLbl>
            <c:dLbl>
              <c:idx val="7"/>
              <c:layout>
                <c:manualLayout>
                  <c:x val="4.7222222222222221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Другие страны мира </a:t>
                    </a:r>
                  </a:p>
                  <a:p>
                    <a:r>
                      <a:rPr lang="ru-RU"/>
                      <a:t>8,9%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72F-4396-A09F-2D5D80497439}"/>
                </c:ext>
              </c:extLst>
            </c:dLbl>
            <c:numFmt formatCode="@" sourceLinked="0"/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страны!$A$6:$A$13</c:f>
              <c:strCache>
                <c:ptCount val="8"/>
                <c:pt idx="0">
                  <c:v>Швейцария</c:v>
                </c:pt>
                <c:pt idx="1">
                  <c:v>ОАЭ</c:v>
                </c:pt>
                <c:pt idx="2">
                  <c:v>Казахстан</c:v>
                </c:pt>
                <c:pt idx="3">
                  <c:v>Россия</c:v>
                </c:pt>
                <c:pt idx="4">
                  <c:v>Узбекистан</c:v>
                </c:pt>
                <c:pt idx="5">
                  <c:v>Китай</c:v>
                </c:pt>
                <c:pt idx="6">
                  <c:v>Турция</c:v>
                </c:pt>
                <c:pt idx="7">
                  <c:v>Другие страны мира</c:v>
                </c:pt>
              </c:strCache>
            </c:strRef>
          </c:cat>
          <c:val>
            <c:numRef>
              <c:f>страны!$B$6:$B$13</c:f>
              <c:numCache>
                <c:formatCode>0.0</c:formatCode>
                <c:ptCount val="8"/>
                <c:pt idx="0">
                  <c:v>23.9</c:v>
                </c:pt>
                <c:pt idx="1">
                  <c:v>6.8</c:v>
                </c:pt>
                <c:pt idx="2">
                  <c:v>16.5</c:v>
                </c:pt>
                <c:pt idx="3">
                  <c:v>26.3</c:v>
                </c:pt>
                <c:pt idx="4">
                  <c:v>9.4</c:v>
                </c:pt>
                <c:pt idx="5">
                  <c:v>2.6</c:v>
                </c:pt>
                <c:pt idx="6">
                  <c:v>5.6</c:v>
                </c:pt>
                <c:pt idx="7">
                  <c:v>8.8999999999999986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72F-4396-A09F-2D5D804974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000">
          <a:latin typeface="Arial" pitchFamily="34" charset="0"/>
          <a:cs typeface="Arial" pitchFamily="34" charset="0"/>
        </a:defRPr>
      </a:pPr>
      <a:endParaRPr lang="ru-KG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2430555555555556"/>
          <c:y val="0.10800744878957169"/>
          <c:w val="0.59305555555555556"/>
          <c:h val="0.7951582867783985"/>
        </c:manualLayout>
      </c:layout>
      <c:pieChart>
        <c:varyColors val="1"/>
        <c:ser>
          <c:idx val="0"/>
          <c:order val="0"/>
          <c:dLbls>
            <c:dLbl>
              <c:idx val="0"/>
              <c:tx>
                <c:rich>
                  <a:bodyPr/>
                  <a:lstStyle/>
                  <a:p>
                    <a:r>
                      <a:rPr lang="ru-RU"/>
                      <a:t>Казахстан </a:t>
                    </a:r>
                  </a:p>
                  <a:p>
                    <a:r>
                      <a:rPr lang="ru-RU"/>
                      <a:t>7,3%</a:t>
                    </a:r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94E-4D76-B658-9801BB2F357B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ru-RU"/>
                      <a:t>Россия </a:t>
                    </a:r>
                  </a:p>
                  <a:p>
                    <a:r>
                      <a:rPr lang="ru-RU"/>
                      <a:t>16,4%</a:t>
                    </a:r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94E-4D76-B658-9801BB2F357B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ru-RU"/>
                      <a:t>Германия </a:t>
                    </a:r>
                  </a:p>
                  <a:p>
                    <a:r>
                      <a:rPr lang="ru-RU"/>
                      <a:t>3,5%</a:t>
                    </a:r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94E-4D76-B658-9801BB2F357B}"/>
                </c:ext>
              </c:extLst>
            </c:dLbl>
            <c:dLbl>
              <c:idx val="3"/>
              <c:layout>
                <c:manualLayout>
                  <c:x val="2.7777777777777779E-3"/>
                  <c:y val="2.9795158286778468E-2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Узбекистан 3,2%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94E-4D76-B658-9801BB2F357B}"/>
                </c:ext>
              </c:extLst>
            </c:dLbl>
            <c:dLbl>
              <c:idx val="4"/>
              <c:layout>
                <c:manualLayout>
                  <c:x val="-0.17222222222222222"/>
                  <c:y val="-8.9385474860335198E-2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Китай</a:t>
                    </a:r>
                  </a:p>
                  <a:p>
                    <a:r>
                      <a:rPr lang="ru-RU"/>
                      <a:t> 42,6%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94E-4D76-B658-9801BB2F357B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ru-RU"/>
                      <a:t>Турция</a:t>
                    </a:r>
                  </a:p>
                  <a:p>
                    <a:r>
                      <a:rPr lang="ru-RU"/>
                      <a:t> 4,0%</a:t>
                    </a:r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94E-4D76-B658-9801BB2F357B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ru-RU"/>
                      <a:t>США</a:t>
                    </a:r>
                  </a:p>
                  <a:p>
                    <a:r>
                      <a:rPr lang="ru-RU"/>
                      <a:t> 3,6%</a:t>
                    </a:r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94E-4D76-B658-9801BB2F357B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ru-RU"/>
                      <a:t>Другие страны мира </a:t>
                    </a:r>
                  </a:p>
                  <a:p>
                    <a:r>
                      <a:rPr lang="ru-RU"/>
                      <a:t>14,8%</a:t>
                    </a:r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94E-4D76-B658-9801BB2F357B}"/>
                </c:ext>
              </c:extLst>
            </c:dLbl>
            <c:dLbl>
              <c:idx val="8"/>
              <c:layout>
                <c:manualLayout>
                  <c:x val="-2.7777777777777828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Республика Корея</a:t>
                    </a:r>
                  </a:p>
                  <a:p>
                    <a:r>
                      <a:rPr lang="ru-RU"/>
                      <a:t> 4,6%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94E-4D76-B658-9801BB2F357B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страны!$L$6:$L$14</c:f>
              <c:strCache>
                <c:ptCount val="9"/>
                <c:pt idx="0">
                  <c:v>Казахстан</c:v>
                </c:pt>
                <c:pt idx="1">
                  <c:v>Россия</c:v>
                </c:pt>
                <c:pt idx="2">
                  <c:v>Германия</c:v>
                </c:pt>
                <c:pt idx="3">
                  <c:v>Узбекистан</c:v>
                </c:pt>
                <c:pt idx="4">
                  <c:v>Китай</c:v>
                </c:pt>
                <c:pt idx="5">
                  <c:v>Турция</c:v>
                </c:pt>
                <c:pt idx="6">
                  <c:v>США</c:v>
                </c:pt>
                <c:pt idx="7">
                  <c:v>Другие страны мира</c:v>
                </c:pt>
                <c:pt idx="8">
                  <c:v>Республика Корея</c:v>
                </c:pt>
              </c:strCache>
            </c:strRef>
          </c:cat>
          <c:val>
            <c:numRef>
              <c:f>страны!$M$6:$M$14</c:f>
              <c:numCache>
                <c:formatCode>0.0</c:formatCode>
                <c:ptCount val="9"/>
                <c:pt idx="0">
                  <c:v>7.3</c:v>
                </c:pt>
                <c:pt idx="1">
                  <c:v>16.399999999999999</c:v>
                </c:pt>
                <c:pt idx="2">
                  <c:v>3.5</c:v>
                </c:pt>
                <c:pt idx="3">
                  <c:v>3.2</c:v>
                </c:pt>
                <c:pt idx="4">
                  <c:v>42.6</c:v>
                </c:pt>
                <c:pt idx="5">
                  <c:v>4</c:v>
                </c:pt>
                <c:pt idx="6">
                  <c:v>3.6</c:v>
                </c:pt>
                <c:pt idx="7">
                  <c:v>14.800000000000006</c:v>
                </c:pt>
                <c:pt idx="8">
                  <c:v>4.5999999999999996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B94E-4D76-B658-9801BB2F35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ln>
      <a:noFill/>
    </a:ln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ru-KG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ЕАЭС!$B$32</c:f>
              <c:strCache>
                <c:ptCount val="1"/>
                <c:pt idx="0">
                  <c:v>экспорт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80CA-4321-BC5D-DFDA0B0E4C45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80CA-4321-BC5D-DFDA0B0E4C45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80CA-4321-BC5D-DFDA0B0E4C45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80CA-4321-BC5D-DFDA0B0E4C45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ru-RU"/>
                      <a:t>Армения </a:t>
                    </a:r>
                  </a:p>
                  <a:p>
                    <a:r>
                      <a:rPr lang="ru-RU"/>
                      <a:t>0,0%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0CA-4321-BC5D-DFDA0B0E4C45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ru-RU"/>
                      <a:t>Бел</a:t>
                    </a:r>
                    <a:r>
                      <a:rPr lang="en-US"/>
                      <a:t>a</a:t>
                    </a:r>
                    <a:r>
                      <a:rPr lang="ru-RU"/>
                      <a:t>русь </a:t>
                    </a:r>
                  </a:p>
                  <a:p>
                    <a:r>
                      <a:rPr lang="ru-RU"/>
                      <a:t>1,8%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0CA-4321-BC5D-DFDA0B0E4C45}"/>
                </c:ext>
              </c:extLst>
            </c:dLbl>
            <c:dLbl>
              <c:idx val="2"/>
              <c:layout>
                <c:manualLayout>
                  <c:x val="6.6879921259842519E-3"/>
                  <c:y val="-1.8319228140214246E-3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Казахстан 37,8%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0CA-4321-BC5D-DFDA0B0E4C45}"/>
                </c:ext>
              </c:extLst>
            </c:dLbl>
            <c:dLbl>
              <c:idx val="3"/>
              <c:layout>
                <c:manualLayout>
                  <c:x val="-1.7352799650043743E-2"/>
                  <c:y val="-3.4520643851128935E-2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Россия </a:t>
                    </a:r>
                  </a:p>
                  <a:p>
                    <a:r>
                      <a:rPr lang="ru-RU"/>
                      <a:t>60,4%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0CA-4321-BC5D-DFDA0B0E4C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/>
                </a:pPr>
                <a:endParaRPr lang="ru-KG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 </c:separator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ЕАЭС!$A$33:$A$36</c:f>
              <c:strCache>
                <c:ptCount val="4"/>
                <c:pt idx="0">
                  <c:v>Армения</c:v>
                </c:pt>
                <c:pt idx="1">
                  <c:v>Белaрусь</c:v>
                </c:pt>
                <c:pt idx="2">
                  <c:v>Казахстан</c:v>
                </c:pt>
                <c:pt idx="3">
                  <c:v>Россия</c:v>
                </c:pt>
              </c:strCache>
            </c:strRef>
          </c:cat>
          <c:val>
            <c:numRef>
              <c:f>ЕАЭС!$B$33:$B$36</c:f>
              <c:numCache>
                <c:formatCode>0.0</c:formatCode>
                <c:ptCount val="4"/>
                <c:pt idx="0">
                  <c:v>0</c:v>
                </c:pt>
                <c:pt idx="1">
                  <c:v>1.8</c:v>
                </c:pt>
                <c:pt idx="2">
                  <c:v>37.799999999999997</c:v>
                </c:pt>
                <c:pt idx="3">
                  <c:v>60.4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0CA-4321-BC5D-DFDA0B0E4C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900">
          <a:latin typeface="Arial" panose="020B0604020202020204" pitchFamily="34" charset="0"/>
          <a:cs typeface="Arial" panose="020B0604020202020204" pitchFamily="34" charset="0"/>
        </a:defRPr>
      </a:pPr>
      <a:endParaRPr lang="ru-KG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8107633420822397"/>
          <c:y val="9.6897204088805144E-2"/>
          <c:w val="0.57395866141732288"/>
          <c:h val="0.78490073356215084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1914-4400-B3CF-363E54CAFEB4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1914-4400-B3CF-363E54CAFEB4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1914-4400-B3CF-363E54CAFEB4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1914-4400-B3CF-363E54CAFEB4}"/>
              </c:ext>
            </c:extLst>
          </c:dPt>
          <c:dLbls>
            <c:dLbl>
              <c:idx val="0"/>
              <c:layout>
                <c:manualLayout>
                  <c:x val="-7.4999999999999956E-2"/>
                  <c:y val="-3.7986704653371322E-3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Армения</a:t>
                    </a:r>
                  </a:p>
                  <a:p>
                    <a:r>
                      <a:rPr lang="ru-RU"/>
                      <a:t> 0,1%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914-4400-B3CF-363E54CAFEB4}"/>
                </c:ext>
              </c:extLst>
            </c:dLbl>
            <c:dLbl>
              <c:idx val="1"/>
              <c:layout>
                <c:manualLayout>
                  <c:x val="0.1"/>
                  <c:y val="7.5973409306742644E-3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Бел</a:t>
                    </a:r>
                    <a:r>
                      <a:rPr lang="en-US"/>
                      <a:t>a</a:t>
                    </a:r>
                    <a:r>
                      <a:rPr lang="ru-RU"/>
                      <a:t>русь</a:t>
                    </a:r>
                  </a:p>
                  <a:p>
                    <a:r>
                      <a:rPr lang="ru-RU"/>
                      <a:t> 2,4%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914-4400-B3CF-363E54CAFEB4}"/>
                </c:ext>
              </c:extLst>
            </c:dLbl>
            <c:dLbl>
              <c:idx val="2"/>
              <c:layout>
                <c:manualLayout>
                  <c:x val="1.6666666666666566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Казахстан 30,0%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914-4400-B3CF-363E54CAFEB4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ru-RU"/>
                      <a:t>Россия</a:t>
                    </a:r>
                  </a:p>
                  <a:p>
                    <a:r>
                      <a:rPr lang="ru-RU"/>
                      <a:t> 67,5%</a:t>
                    </a:r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914-4400-B3CF-363E54CAFEB4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eparator> </c:separator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ЕАЭС!$F$34:$F$37</c:f>
              <c:strCache>
                <c:ptCount val="4"/>
                <c:pt idx="0">
                  <c:v>Армения</c:v>
                </c:pt>
                <c:pt idx="1">
                  <c:v>Белaрусь</c:v>
                </c:pt>
                <c:pt idx="2">
                  <c:v>Казахстан</c:v>
                </c:pt>
                <c:pt idx="3">
                  <c:v>Россия</c:v>
                </c:pt>
              </c:strCache>
            </c:strRef>
          </c:cat>
          <c:val>
            <c:numRef>
              <c:f>ЕАЭС!$G$34:$G$37</c:f>
              <c:numCache>
                <c:formatCode>0.0</c:formatCode>
                <c:ptCount val="4"/>
                <c:pt idx="0">
                  <c:v>0.1</c:v>
                </c:pt>
                <c:pt idx="1">
                  <c:v>2.4</c:v>
                </c:pt>
                <c:pt idx="2">
                  <c:v>30</c:v>
                </c:pt>
                <c:pt idx="3">
                  <c:v>67.5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914-4400-B3CF-363E54CAFE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ru-KG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экспорт!$C$38:$C$57</c:f>
              <c:strCache>
                <c:ptCount val="20"/>
                <c:pt idx="0">
                  <c:v>Руды и концентраты медные</c:v>
                </c:pt>
                <c:pt idx="1">
                  <c:v>Уголь каменный</c:v>
                </c:pt>
                <c:pt idx="2">
                  <c:v>Трикотажные полотна</c:v>
                </c:pt>
                <c:pt idx="3">
                  <c:v>Обувь и их детали</c:v>
                </c:pt>
                <c:pt idx="4">
                  <c:v>Руды и концентраты драгоценных металлов</c:v>
                </c:pt>
                <c:pt idx="5">
                  <c:v>Хлеб и мучные кондитерские изделия</c:v>
                </c:pt>
                <c:pt idx="6">
                  <c:v>Оборудование и механизмы</c:v>
                </c:pt>
                <c:pt idx="7">
                  <c:v>Цемент</c:v>
                </c:pt>
                <c:pt idx="8">
                  <c:v>Керамические изделия</c:v>
                </c:pt>
                <c:pt idx="9">
                  <c:v>Волокно хлопковое нечесаное</c:v>
                </c:pt>
                <c:pt idx="10">
                  <c:v>Пласмассы и изделия из них</c:v>
                </c:pt>
                <c:pt idx="11">
                  <c:v>Средства наземного транспорта и их части</c:v>
                </c:pt>
                <c:pt idx="12">
                  <c:v>Молоко и молочные продукты</c:v>
                </c:pt>
                <c:pt idx="13">
                  <c:v>Фрукты и орехи</c:v>
                </c:pt>
                <c:pt idx="14">
                  <c:v>Отходы и лом медные</c:v>
                </c:pt>
                <c:pt idx="15">
                  <c:v>Электрические машины и оборудование</c:v>
                </c:pt>
                <c:pt idx="16">
                  <c:v>Одежда</c:v>
                </c:pt>
                <c:pt idx="17">
                  <c:v>Золото</c:v>
                </c:pt>
                <c:pt idx="18">
                  <c:v>Овощи и корнеплоды</c:v>
                </c:pt>
                <c:pt idx="19">
                  <c:v>Живые животные</c:v>
                </c:pt>
              </c:strCache>
            </c:strRef>
          </c:cat>
          <c:val>
            <c:numRef>
              <c:f>экспорт!$D$38:$D$57</c:f>
              <c:numCache>
                <c:formatCode>0.0</c:formatCode>
                <c:ptCount val="20"/>
                <c:pt idx="0">
                  <c:v>1</c:v>
                </c:pt>
                <c:pt idx="1">
                  <c:v>1.8</c:v>
                </c:pt>
                <c:pt idx="2">
                  <c:v>0.9</c:v>
                </c:pt>
                <c:pt idx="3">
                  <c:v>1.5</c:v>
                </c:pt>
                <c:pt idx="4">
                  <c:v>7.3</c:v>
                </c:pt>
                <c:pt idx="5">
                  <c:v>0.9</c:v>
                </c:pt>
                <c:pt idx="6">
                  <c:v>8.3000000000000007</c:v>
                </c:pt>
                <c:pt idx="7">
                  <c:v>0.7</c:v>
                </c:pt>
                <c:pt idx="8">
                  <c:v>0.8</c:v>
                </c:pt>
                <c:pt idx="9">
                  <c:v>1.2</c:v>
                </c:pt>
                <c:pt idx="10">
                  <c:v>2.2000000000000002</c:v>
                </c:pt>
                <c:pt idx="11">
                  <c:v>4.5</c:v>
                </c:pt>
                <c:pt idx="12">
                  <c:v>1.2</c:v>
                </c:pt>
                <c:pt idx="13">
                  <c:v>1.8</c:v>
                </c:pt>
                <c:pt idx="14">
                  <c:v>2.9</c:v>
                </c:pt>
                <c:pt idx="15">
                  <c:v>5.2</c:v>
                </c:pt>
                <c:pt idx="16">
                  <c:v>3.8</c:v>
                </c:pt>
                <c:pt idx="17">
                  <c:v>29.4</c:v>
                </c:pt>
                <c:pt idx="18">
                  <c:v>2.4</c:v>
                </c:pt>
                <c:pt idx="19">
                  <c:v>1.7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C3-41F3-A513-89F3B4FFE7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1"/>
        <c:overlap val="-17"/>
        <c:axId val="104857984"/>
        <c:axId val="104859520"/>
      </c:barChart>
      <c:catAx>
        <c:axId val="1048579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G"/>
          </a:p>
        </c:txPr>
        <c:crossAx val="104859520"/>
        <c:crosses val="autoZero"/>
        <c:auto val="1"/>
        <c:lblAlgn val="ctr"/>
        <c:lblOffset val="100"/>
        <c:noMultiLvlLbl val="0"/>
      </c:catAx>
      <c:valAx>
        <c:axId val="104859520"/>
        <c:scaling>
          <c:orientation val="minMax"/>
          <c:max val="30"/>
        </c:scaling>
        <c:delete val="0"/>
        <c:axPos val="b"/>
        <c:majorGridlines>
          <c:spPr>
            <a:ln w="9525" cap="flat" cmpd="sng" algn="ctr">
              <a:solidFill>
                <a:schemeClr val="accent1">
                  <a:lumMod val="40000"/>
                  <a:lumOff val="60000"/>
                </a:schemeClr>
              </a:solidFill>
              <a:prstDash val="dash"/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G"/>
          </a:p>
        </c:txPr>
        <c:crossAx val="104857984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800">
          <a:latin typeface="Arial" panose="020B0604020202020204" pitchFamily="34" charset="0"/>
          <a:cs typeface="Arial" panose="020B0604020202020204" pitchFamily="34" charset="0"/>
        </a:defRPr>
      </a:pPr>
      <a:endParaRPr lang="ru-KG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487822189290376"/>
          <c:y val="2.8097068230823953E-2"/>
          <c:w val="0.66941690718199687"/>
          <c:h val="0.9201490170350292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11"/>
              <c:layout>
                <c:manualLayout>
                  <c:x val="-2.5296436389421709E-2"/>
                  <c:y val="-4.59770207413482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BD8-40BB-AF21-C1578A40E0EE}"/>
                </c:ext>
              </c:extLst>
            </c:dLbl>
            <c:dLbl>
              <c:idx val="14"/>
              <c:layout>
                <c:manualLayout>
                  <c:x val="4.2160727315701304E-3"/>
                  <c:y val="-5.108557860149809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BD8-40BB-AF21-C1578A40E0E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импорт!$C$42:$C$57</c:f>
              <c:strCache>
                <c:ptCount val="16"/>
                <c:pt idx="0">
                  <c:v>Разные готовые изделия​</c:v>
                </c:pt>
                <c:pt idx="1">
                  <c:v>Резина и изделия из них</c:v>
                </c:pt>
                <c:pt idx="2">
                  <c:v>Овощи и фрукты</c:v>
                </c:pt>
                <c:pt idx="3">
                  <c:v>Обувь и их детали</c:v>
                </c:pt>
                <c:pt idx="4">
                  <c:v>Алкогольные и безалкогольные напитки</c:v>
                </c:pt>
                <c:pt idx="5">
                  <c:v>Химические нити и волокна</c:v>
                </c:pt>
                <c:pt idx="6">
                  <c:v>Изделия из черных металлов</c:v>
                </c:pt>
                <c:pt idx="7">
                  <c:v>Фармацевтическая продукция</c:v>
                </c:pt>
                <c:pt idx="8">
                  <c:v>Пласмассы и изделия из них</c:v>
                </c:pt>
                <c:pt idx="9">
                  <c:v>Черные металлы </c:v>
                </c:pt>
                <c:pt idx="10">
                  <c:v>Трикотажные полотна</c:v>
                </c:pt>
                <c:pt idx="11">
                  <c:v>Средства наземного транспорта и их части</c:v>
                </c:pt>
                <c:pt idx="12">
                  <c:v>Электрические машины и оборудование</c:v>
                </c:pt>
                <c:pt idx="13">
                  <c:v>Одежда</c:v>
                </c:pt>
                <c:pt idx="14">
                  <c:v>Оборудование и механические устройства</c:v>
                </c:pt>
                <c:pt idx="15">
                  <c:v>Нефтепродукты</c:v>
                </c:pt>
              </c:strCache>
            </c:strRef>
          </c:cat>
          <c:val>
            <c:numRef>
              <c:f>импорт!$D$42:$D$57</c:f>
              <c:numCache>
                <c:formatCode>0.0</c:formatCode>
                <c:ptCount val="16"/>
                <c:pt idx="0" formatCode="General">
                  <c:v>0.6</c:v>
                </c:pt>
                <c:pt idx="1">
                  <c:v>0.8</c:v>
                </c:pt>
                <c:pt idx="2">
                  <c:v>1.4</c:v>
                </c:pt>
                <c:pt idx="3">
                  <c:v>2.9</c:v>
                </c:pt>
                <c:pt idx="4">
                  <c:v>1</c:v>
                </c:pt>
                <c:pt idx="5">
                  <c:v>1.4</c:v>
                </c:pt>
                <c:pt idx="6">
                  <c:v>1.2</c:v>
                </c:pt>
                <c:pt idx="7">
                  <c:v>1.8</c:v>
                </c:pt>
                <c:pt idx="8">
                  <c:v>2.2000000000000002</c:v>
                </c:pt>
                <c:pt idx="9">
                  <c:v>2.5</c:v>
                </c:pt>
                <c:pt idx="10">
                  <c:v>4.4000000000000004</c:v>
                </c:pt>
                <c:pt idx="11" formatCode="#,##0.0">
                  <c:v>22.902747976451305</c:v>
                </c:pt>
                <c:pt idx="12" formatCode="#,##0.0">
                  <c:v>5.5965970269865597</c:v>
                </c:pt>
                <c:pt idx="13">
                  <c:v>1.6</c:v>
                </c:pt>
                <c:pt idx="14" formatCode="#,##0.0">
                  <c:v>21.784047451585163</c:v>
                </c:pt>
                <c:pt idx="15">
                  <c:v>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C6-492E-B59F-9513064363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6"/>
        <c:axId val="38164352"/>
        <c:axId val="38165888"/>
      </c:barChart>
      <c:catAx>
        <c:axId val="381643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G"/>
          </a:p>
        </c:txPr>
        <c:crossAx val="38165888"/>
        <c:crosses val="autoZero"/>
        <c:auto val="1"/>
        <c:lblAlgn val="ctr"/>
        <c:lblOffset val="100"/>
        <c:noMultiLvlLbl val="0"/>
      </c:catAx>
      <c:valAx>
        <c:axId val="38165888"/>
        <c:scaling>
          <c:orientation val="minMax"/>
          <c:max val="25"/>
          <c:min val="0"/>
        </c:scaling>
        <c:delete val="0"/>
        <c:axPos val="b"/>
        <c:majorGridlines>
          <c:spPr>
            <a:ln w="9525" cap="flat" cmpd="sng" algn="ctr">
              <a:solidFill>
                <a:schemeClr val="accent1">
                  <a:lumMod val="40000"/>
                  <a:lumOff val="60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G"/>
          </a:p>
        </c:txPr>
        <c:crossAx val="381643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8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ru-KG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'экспорт ЕАЭС'!$A$45:$A$61</c:f>
              <c:strCache>
                <c:ptCount val="17"/>
                <c:pt idx="0">
                  <c:v>Рыба свежая и мороженная</c:v>
                </c:pt>
                <c:pt idx="1">
                  <c:v>Плитка керамическая неглазурованная</c:v>
                </c:pt>
                <c:pt idx="2">
                  <c:v>Хлеб и мучные кондитерские изделия</c:v>
                </c:pt>
                <c:pt idx="3">
                  <c:v>Изделия из кожи</c:v>
                </c:pt>
                <c:pt idx="4">
                  <c:v>Электрические машины и обрудование</c:v>
                </c:pt>
                <c:pt idx="5">
                  <c:v>Стекло полированное</c:v>
                </c:pt>
                <c:pt idx="6">
                  <c:v>Овощи и корнеплоды</c:v>
                </c:pt>
                <c:pt idx="7">
                  <c:v>Обувь и их детали</c:v>
                </c:pt>
                <c:pt idx="8">
                  <c:v>Молоко и молочная продукция</c:v>
                </c:pt>
                <c:pt idx="9">
                  <c:v>Трикотажные полотна</c:v>
                </c:pt>
                <c:pt idx="10">
                  <c:v>Средства наземного транспорта и их части</c:v>
                </c:pt>
                <c:pt idx="11">
                  <c:v>Фрукты и орехи</c:v>
                </c:pt>
                <c:pt idx="12">
                  <c:v>Оборудование и механизмы</c:v>
                </c:pt>
                <c:pt idx="13">
                  <c:v>Пластмассы и изделия из них​​</c:v>
                </c:pt>
                <c:pt idx="14">
                  <c:v>Отходы и лом медные</c:v>
                </c:pt>
                <c:pt idx="15">
                  <c:v>Руды и концентраты драгоценных металлов</c:v>
                </c:pt>
                <c:pt idx="16">
                  <c:v>Одежда</c:v>
                </c:pt>
              </c:strCache>
            </c:strRef>
          </c:cat>
          <c:val>
            <c:numRef>
              <c:f>'экспорт ЕАЭС'!$B$45:$B$61</c:f>
              <c:numCache>
                <c:formatCode>0.0</c:formatCode>
                <c:ptCount val="17"/>
                <c:pt idx="0">
                  <c:v>1.6</c:v>
                </c:pt>
                <c:pt idx="1">
                  <c:v>1.5</c:v>
                </c:pt>
                <c:pt idx="2">
                  <c:v>2.1</c:v>
                </c:pt>
                <c:pt idx="3">
                  <c:v>0.8</c:v>
                </c:pt>
                <c:pt idx="4">
                  <c:v>3.7</c:v>
                </c:pt>
                <c:pt idx="5">
                  <c:v>1.4</c:v>
                </c:pt>
                <c:pt idx="6">
                  <c:v>1.5</c:v>
                </c:pt>
                <c:pt idx="7">
                  <c:v>3.4</c:v>
                </c:pt>
                <c:pt idx="8">
                  <c:v>2.2999999999999998</c:v>
                </c:pt>
                <c:pt idx="9">
                  <c:v>2</c:v>
                </c:pt>
                <c:pt idx="10">
                  <c:v>9.1</c:v>
                </c:pt>
                <c:pt idx="11">
                  <c:v>3.5</c:v>
                </c:pt>
                <c:pt idx="12">
                  <c:v>16.3</c:v>
                </c:pt>
                <c:pt idx="13">
                  <c:v>4.2</c:v>
                </c:pt>
                <c:pt idx="14">
                  <c:v>6.7</c:v>
                </c:pt>
                <c:pt idx="15">
                  <c:v>13.8</c:v>
                </c:pt>
                <c:pt idx="16">
                  <c:v>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5A-4A31-9D2C-746CE879FD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8"/>
        <c:axId val="38095104"/>
        <c:axId val="38224256"/>
      </c:barChart>
      <c:catAx>
        <c:axId val="380951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ru-KG"/>
          </a:p>
        </c:txPr>
        <c:crossAx val="38224256"/>
        <c:crosses val="autoZero"/>
        <c:auto val="1"/>
        <c:lblAlgn val="ctr"/>
        <c:lblOffset val="100"/>
        <c:noMultiLvlLbl val="0"/>
      </c:catAx>
      <c:valAx>
        <c:axId val="3822425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accent1">
                  <a:lumMod val="40000"/>
                  <a:lumOff val="60000"/>
                </a:schemeClr>
              </a:solidFill>
              <a:prstDash val="dash"/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ru-KG"/>
          </a:p>
        </c:txPr>
        <c:crossAx val="38095104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75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ru-KG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3561897308853653"/>
          <c:y val="2.8664259853724044E-2"/>
          <c:w val="0.51712014105123705"/>
          <c:h val="0.91853707630705028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'импорт ЕАЭС'!$C$49:$C$69</c:f>
              <c:strCache>
                <c:ptCount val="21"/>
                <c:pt idx="0">
                  <c:v>Парфюмерно-косметические и туалетные средства</c:v>
                </c:pt>
                <c:pt idx="1">
                  <c:v>Мясо и мясные субпродукты</c:v>
                </c:pt>
                <c:pt idx="2">
                  <c:v>Шоколад и прочие готовые пищевые продукты, содержа</c:v>
                </c:pt>
                <c:pt idx="3">
                  <c:v>Табачные изделия</c:v>
                </c:pt>
                <c:pt idx="4">
                  <c:v>Мыло и моющие средства</c:v>
                </c:pt>
                <c:pt idx="5">
                  <c:v>Масло подсолнечное</c:v>
                </c:pt>
                <c:pt idx="6">
                  <c:v>Бумага и картон</c:v>
                </c:pt>
                <c:pt idx="7">
                  <c:v>Удобрения</c:v>
                </c:pt>
                <c:pt idx="8">
                  <c:v>Природный газ</c:v>
                </c:pt>
                <c:pt idx="9">
                  <c:v>Фармацевтическая продукция</c:v>
                </c:pt>
                <c:pt idx="10">
                  <c:v>Электрические машины и обрудование</c:v>
                </c:pt>
                <c:pt idx="11">
                  <c:v>Пшеница</c:v>
                </c:pt>
                <c:pt idx="12">
                  <c:v>Воды, включая минеральные и газированные, с сахаро</c:v>
                </c:pt>
                <c:pt idx="13">
                  <c:v>Изделия из черных металлов</c:v>
                </c:pt>
                <c:pt idx="14">
                  <c:v>Древесина и изделия из нее</c:v>
                </c:pt>
                <c:pt idx="15">
                  <c:v>Оборудование и механизмы</c:v>
                </c:pt>
                <c:pt idx="16">
                  <c:v>Природный газ</c:v>
                </c:pt>
                <c:pt idx="17">
                  <c:v>Пластмассы и изделия из них</c:v>
                </c:pt>
                <c:pt idx="18">
                  <c:v>Средства наземного транспорта и их части</c:v>
                </c:pt>
                <c:pt idx="19">
                  <c:v>Черные металлы</c:v>
                </c:pt>
                <c:pt idx="20">
                  <c:v>Нефтепродукты</c:v>
                </c:pt>
              </c:strCache>
            </c:strRef>
          </c:cat>
          <c:val>
            <c:numRef>
              <c:f>'импорт ЕАЭС'!$D$49:$D$69</c:f>
              <c:numCache>
                <c:formatCode>0.0</c:formatCode>
                <c:ptCount val="21"/>
                <c:pt idx="0">
                  <c:v>1.5</c:v>
                </c:pt>
                <c:pt idx="1">
                  <c:v>1</c:v>
                </c:pt>
                <c:pt idx="2">
                  <c:v>1.3</c:v>
                </c:pt>
                <c:pt idx="3">
                  <c:v>1.8</c:v>
                </c:pt>
                <c:pt idx="4">
                  <c:v>1</c:v>
                </c:pt>
                <c:pt idx="5">
                  <c:v>1.3</c:v>
                </c:pt>
                <c:pt idx="6" formatCode="General">
                  <c:v>1.3</c:v>
                </c:pt>
                <c:pt idx="7">
                  <c:v>1.5</c:v>
                </c:pt>
                <c:pt idx="8">
                  <c:v>1.8</c:v>
                </c:pt>
                <c:pt idx="9">
                  <c:v>1.3</c:v>
                </c:pt>
                <c:pt idx="10">
                  <c:v>2.2999999999999998</c:v>
                </c:pt>
                <c:pt idx="11">
                  <c:v>1.7</c:v>
                </c:pt>
                <c:pt idx="12">
                  <c:v>2.9</c:v>
                </c:pt>
                <c:pt idx="13">
                  <c:v>2.5</c:v>
                </c:pt>
                <c:pt idx="14">
                  <c:v>2.4</c:v>
                </c:pt>
                <c:pt idx="15">
                  <c:v>2.7</c:v>
                </c:pt>
                <c:pt idx="16">
                  <c:v>1.8</c:v>
                </c:pt>
                <c:pt idx="17">
                  <c:v>3.3</c:v>
                </c:pt>
                <c:pt idx="18">
                  <c:v>8.1999999999999993</c:v>
                </c:pt>
                <c:pt idx="19">
                  <c:v>9.3000000000000007</c:v>
                </c:pt>
                <c:pt idx="20">
                  <c:v>20.3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3B-44F8-B33B-7FEC58BB55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8"/>
        <c:axId val="37427456"/>
        <c:axId val="129350272"/>
      </c:barChart>
      <c:catAx>
        <c:axId val="374274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5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G"/>
          </a:p>
        </c:txPr>
        <c:crossAx val="129350272"/>
        <c:crosses val="autoZero"/>
        <c:auto val="1"/>
        <c:lblAlgn val="ctr"/>
        <c:lblOffset val="100"/>
        <c:noMultiLvlLbl val="0"/>
      </c:catAx>
      <c:valAx>
        <c:axId val="1293502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accent1">
                  <a:lumMod val="40000"/>
                  <a:lumOff val="60000"/>
                </a:schemeClr>
              </a:solidFill>
              <a:prstDash val="dash"/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5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G"/>
          </a:p>
        </c:txPr>
        <c:crossAx val="374274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8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ru-KG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регионы!$B$6</c:f>
              <c:strCache>
                <c:ptCount val="1"/>
                <c:pt idx="0">
                  <c:v>Экспорт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/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регионы!$A$7:$A$15</c:f>
              <c:strCache>
                <c:ptCount val="9"/>
                <c:pt idx="0">
                  <c:v>БАТКЕНСКАЯ ОБЛАСТЬ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  <c:pt idx="7">
                  <c:v>г. БИШКЕК</c:v>
                </c:pt>
                <c:pt idx="8">
                  <c:v>г. ОШ</c:v>
                </c:pt>
              </c:strCache>
            </c:strRef>
          </c:cat>
          <c:val>
            <c:numRef>
              <c:f>регионы!$B$7:$B$15</c:f>
              <c:numCache>
                <c:formatCode>#,##0.0</c:formatCode>
                <c:ptCount val="9"/>
                <c:pt idx="0">
                  <c:v>2.29</c:v>
                </c:pt>
                <c:pt idx="1">
                  <c:v>10.28</c:v>
                </c:pt>
                <c:pt idx="2">
                  <c:v>0.46</c:v>
                </c:pt>
                <c:pt idx="3">
                  <c:v>0.03</c:v>
                </c:pt>
                <c:pt idx="4">
                  <c:v>3.14</c:v>
                </c:pt>
                <c:pt idx="5">
                  <c:v>6.32</c:v>
                </c:pt>
                <c:pt idx="6">
                  <c:v>17.11</c:v>
                </c:pt>
                <c:pt idx="7">
                  <c:v>53.2</c:v>
                </c:pt>
                <c:pt idx="8">
                  <c:v>1.17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C7-404D-B520-4EDCD268CA94}"/>
            </c:ext>
          </c:extLst>
        </c:ser>
        <c:ser>
          <c:idx val="1"/>
          <c:order val="1"/>
          <c:tx>
            <c:strRef>
              <c:f>регионы!$C$6</c:f>
              <c:strCache>
                <c:ptCount val="1"/>
                <c:pt idx="0">
                  <c:v>Импорт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/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регионы!$A$7:$A$15</c:f>
              <c:strCache>
                <c:ptCount val="9"/>
                <c:pt idx="0">
                  <c:v>БАТКЕНСКАЯ ОБЛАСТЬ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  <c:pt idx="7">
                  <c:v>г. БИШКЕК</c:v>
                </c:pt>
                <c:pt idx="8">
                  <c:v>г. ОШ</c:v>
                </c:pt>
              </c:strCache>
            </c:strRef>
          </c:cat>
          <c:val>
            <c:numRef>
              <c:f>регионы!$C$7:$C$15</c:f>
              <c:numCache>
                <c:formatCode>#,##0.0</c:formatCode>
                <c:ptCount val="9"/>
                <c:pt idx="0">
                  <c:v>0.26</c:v>
                </c:pt>
                <c:pt idx="1">
                  <c:v>1.23</c:v>
                </c:pt>
                <c:pt idx="2">
                  <c:v>2.76</c:v>
                </c:pt>
                <c:pt idx="3">
                  <c:v>0.22</c:v>
                </c:pt>
                <c:pt idx="4">
                  <c:v>1.96</c:v>
                </c:pt>
                <c:pt idx="5">
                  <c:v>0.2</c:v>
                </c:pt>
                <c:pt idx="6">
                  <c:v>21</c:v>
                </c:pt>
                <c:pt idx="7">
                  <c:v>50.52</c:v>
                </c:pt>
                <c:pt idx="8">
                  <c:v>3.13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5C7-404D-B520-4EDCD268CA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6"/>
        <c:overlap val="-31"/>
        <c:axId val="37228544"/>
        <c:axId val="37240832"/>
      </c:barChart>
      <c:catAx>
        <c:axId val="37228544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crossAx val="37240832"/>
        <c:crosses val="autoZero"/>
        <c:auto val="1"/>
        <c:lblAlgn val="ctr"/>
        <c:lblOffset val="100"/>
        <c:noMultiLvlLbl val="0"/>
      </c:catAx>
      <c:valAx>
        <c:axId val="37240832"/>
        <c:scaling>
          <c:orientation val="minMax"/>
        </c:scaling>
        <c:delete val="0"/>
        <c:axPos val="t"/>
        <c:majorGridlines>
          <c:spPr>
            <a:ln>
              <a:solidFill>
                <a:schemeClr val="accent1"/>
              </a:solidFill>
              <a:prstDash val="dash"/>
            </a:ln>
          </c:spPr>
        </c:majorGridlines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800" i="1"/>
            </a:pPr>
            <a:endParaRPr lang="ru-KG"/>
          </a:p>
        </c:txPr>
        <c:crossAx val="37228544"/>
        <c:crosses val="autoZero"/>
        <c:crossBetween val="between"/>
      </c:valAx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 sz="900">
          <a:latin typeface="Arial" pitchFamily="34" charset="0"/>
          <a:cs typeface="Arial" pitchFamily="34" charset="0"/>
        </a:defRPr>
      </a:pPr>
      <a:endParaRPr lang="ru-KG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регионы!$B$21</c:f>
              <c:strCache>
                <c:ptCount val="1"/>
                <c:pt idx="0">
                  <c:v>Экспорт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/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регионы!$A$22:$A$30</c:f>
              <c:strCache>
                <c:ptCount val="9"/>
                <c:pt idx="0">
                  <c:v>БАТКЕНСКАЯ ОБЛАСТЬ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  <c:pt idx="7">
                  <c:v>г. БИШКЕК</c:v>
                </c:pt>
                <c:pt idx="8">
                  <c:v>г. ОШ</c:v>
                </c:pt>
              </c:strCache>
            </c:strRef>
          </c:cat>
          <c:val>
            <c:numRef>
              <c:f>регионы!$B$22:$B$30</c:f>
              <c:numCache>
                <c:formatCode>0.0</c:formatCode>
                <c:ptCount val="9"/>
                <c:pt idx="0">
                  <c:v>0.34</c:v>
                </c:pt>
                <c:pt idx="1">
                  <c:v>13.81</c:v>
                </c:pt>
                <c:pt idx="2">
                  <c:v>0.5</c:v>
                </c:pt>
                <c:pt idx="3">
                  <c:v>0.03</c:v>
                </c:pt>
                <c:pt idx="4">
                  <c:v>0.18</c:v>
                </c:pt>
                <c:pt idx="5">
                  <c:v>0.04</c:v>
                </c:pt>
                <c:pt idx="6">
                  <c:v>34.700000000000003</c:v>
                </c:pt>
                <c:pt idx="7">
                  <c:v>37.880000000000003</c:v>
                </c:pt>
                <c:pt idx="8">
                  <c:v>0.14000000000000001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D7-451B-B422-C1A08BFDD010}"/>
            </c:ext>
          </c:extLst>
        </c:ser>
        <c:ser>
          <c:idx val="1"/>
          <c:order val="1"/>
          <c:tx>
            <c:strRef>
              <c:f>регионы!$C$21</c:f>
              <c:strCache>
                <c:ptCount val="1"/>
                <c:pt idx="0">
                  <c:v>Импорт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/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регионы!$A$22:$A$30</c:f>
              <c:strCache>
                <c:ptCount val="9"/>
                <c:pt idx="0">
                  <c:v>БАТКЕНСКАЯ ОБЛАСТЬ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  <c:pt idx="7">
                  <c:v>г. БИШКЕК</c:v>
                </c:pt>
                <c:pt idx="8">
                  <c:v>г. ОШ</c:v>
                </c:pt>
              </c:strCache>
            </c:strRef>
          </c:cat>
          <c:val>
            <c:numRef>
              <c:f>регионы!$C$22:$C$30</c:f>
              <c:numCache>
                <c:formatCode>0.0</c:formatCode>
                <c:ptCount val="9"/>
                <c:pt idx="0">
                  <c:v>0.04</c:v>
                </c:pt>
                <c:pt idx="1">
                  <c:v>1.19</c:v>
                </c:pt>
                <c:pt idx="2">
                  <c:v>3.04</c:v>
                </c:pt>
                <c:pt idx="3">
                  <c:v>0</c:v>
                </c:pt>
                <c:pt idx="4">
                  <c:v>1.06</c:v>
                </c:pt>
                <c:pt idx="5">
                  <c:v>0.02</c:v>
                </c:pt>
                <c:pt idx="6">
                  <c:v>13.12</c:v>
                </c:pt>
                <c:pt idx="7">
                  <c:v>67.849999999999994</c:v>
                </c:pt>
                <c:pt idx="8">
                  <c:v>2.71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6D7-451B-B422-C1A08BFDD0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2"/>
        <c:overlap val="-28"/>
        <c:axId val="37288960"/>
        <c:axId val="64200064"/>
      </c:barChart>
      <c:catAx>
        <c:axId val="37288960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crossAx val="64200064"/>
        <c:crosses val="autoZero"/>
        <c:auto val="1"/>
        <c:lblAlgn val="ctr"/>
        <c:lblOffset val="100"/>
        <c:noMultiLvlLbl val="0"/>
      </c:catAx>
      <c:valAx>
        <c:axId val="64200064"/>
        <c:scaling>
          <c:orientation val="minMax"/>
        </c:scaling>
        <c:delete val="0"/>
        <c:axPos val="t"/>
        <c:majorGridlines>
          <c:spPr>
            <a:ln>
              <a:solidFill>
                <a:schemeClr val="accent1"/>
              </a:solidFill>
              <a:prstDash val="dash"/>
            </a:ln>
          </c:spPr>
        </c:majorGridlines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800" i="1"/>
            </a:pPr>
            <a:endParaRPr lang="ru-KG"/>
          </a:p>
        </c:txPr>
        <c:crossAx val="37288960"/>
        <c:crosses val="autoZero"/>
        <c:crossBetween val="between"/>
      </c:valAx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 sz="900">
          <a:latin typeface="Arial" pitchFamily="34" charset="0"/>
          <a:cs typeface="Arial" pitchFamily="34" charset="0"/>
        </a:defRPr>
      </a:pPr>
      <a:endParaRPr lang="ru-KG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69EA1D-52BA-4A5E-880D-02D7A90389C6}" type="datetimeFigureOut">
              <a:rPr lang="ru-RU" smtClean="0"/>
              <a:t>10.11.2023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D5F8A6-588F-497B-A2AE-03BAD07DFC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418452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80F6A2-479E-4F65-9A4F-8C3E03015E63}" type="datetimeFigureOut">
              <a:rPr lang="ru-RU" smtClean="0"/>
              <a:t>10.11.2023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36C841-A0F1-463D-9849-715ADDE279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83940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65225" y="1241425"/>
            <a:ext cx="4467225" cy="33496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6C841-A0F1-463D-9849-715ADDE279D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2358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B68DD-4EDF-45CB-862B-171B465767A5}" type="datetime1">
              <a:rPr lang="ru-RU" smtClean="0"/>
              <a:t>10.11.2023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4120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C828A-726B-40A0-96CA-6358F15B68B1}" type="datetime1">
              <a:rPr lang="ru-RU" smtClean="0"/>
              <a:t>10.11.2023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327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2B2D-FE4B-40B5-8BA3-F7A845312D6E}" type="datetime1">
              <a:rPr lang="ru-RU" smtClean="0"/>
              <a:t>10.11.2023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1459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11F84-7FBC-4F52-8BE0-5A57940BEB20}" type="datetime1">
              <a:rPr lang="ru-RU" smtClean="0"/>
              <a:t>10.11.2023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0986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BDF34-F9C0-453B-A9B4-C1954D2506FC}" type="datetime1">
              <a:rPr lang="ru-RU" smtClean="0"/>
              <a:t>10.11.2023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5773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0627-9EB2-48EB-89C0-B1319D0CAA29}" type="datetime1">
              <a:rPr lang="ru-RU" smtClean="0"/>
              <a:t>10.11.2023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4702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8F23-B032-4F00-909B-A374C95AEBD5}" type="datetime1">
              <a:rPr lang="ru-RU" smtClean="0"/>
              <a:t>10.11.2023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6564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A900-A37E-4002-B784-184ADD342BB5}" type="datetime1">
              <a:rPr lang="ru-RU" smtClean="0"/>
              <a:t>10.11.2023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2806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2F094-FA19-48B3-AB50-0A09AB0AA96C}" type="datetime1">
              <a:rPr lang="ru-RU" smtClean="0"/>
              <a:t>10.11.2023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5262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D0C14-DF9A-4163-92CD-35109A30CA35}" type="datetime1">
              <a:rPr lang="ru-RU" smtClean="0"/>
              <a:t>10.11.2023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3402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36E68-34E7-4AEE-B880-724526A7B028}" type="datetime1">
              <a:rPr lang="ru-RU" smtClean="0"/>
              <a:t>10.11.2023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8251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0B645A-31D9-462A-822E-278BE804D0FD}" type="datetime1">
              <a:rPr lang="ru-RU" smtClean="0"/>
              <a:t>10.11.2023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3901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at.kg/ru/statistics/vneshneekonomicheskaya-deyatelnost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5" name="Picture 2" descr="logo N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559" y="480359"/>
            <a:ext cx="800196" cy="772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7" name="Rectangle 150"/>
          <p:cNvSpPr>
            <a:spLocks noChangeArrowheads="1"/>
          </p:cNvSpPr>
          <p:nvPr/>
        </p:nvSpPr>
        <p:spPr bwMode="auto">
          <a:xfrm>
            <a:off x="247135" y="2674367"/>
            <a:ext cx="8771933" cy="119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731" tIns="33866" rIns="67731" bIns="33866" anchor="ctr"/>
          <a:lstStyle>
            <a:lvl1pPr defTabSz="995363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0250" indent="-355600" defTabSz="995363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12838" indent="-381000" defTabSz="995363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58913" indent="-344488" defTabSz="995363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0388" indent="-369888" defTabSz="995363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7588" indent="-36988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4788" indent="-36988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1988" indent="-36988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9188" indent="-36988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ko-KR" sz="3600" b="1" dirty="0">
                <a:ea typeface="Gulim" panose="020B0600000101010101" pitchFamily="34" charset="-127"/>
              </a:rPr>
              <a:t>Внешняя и взаимная торговля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ko-KR" sz="3600" b="1" dirty="0" err="1">
                <a:ea typeface="Gulim" panose="020B0600000101010101" pitchFamily="34" charset="-127"/>
              </a:rPr>
              <a:t>Кыргызской</a:t>
            </a:r>
            <a:r>
              <a:rPr lang="ru-RU" altLang="ko-KR" sz="3600" b="1" dirty="0">
                <a:ea typeface="Gulim" panose="020B0600000101010101" pitchFamily="34" charset="-127"/>
              </a:rPr>
              <a:t> Республики</a:t>
            </a:r>
          </a:p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ru-RU" altLang="ko-KR" sz="3600" b="1" dirty="0">
                <a:ea typeface="Gulim" panose="020B0600000101010101" pitchFamily="34" charset="-127"/>
              </a:rPr>
              <a:t>за 9 месяцев 2023 года </a:t>
            </a:r>
          </a:p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ru-RU" altLang="ko-KR" sz="3600" b="1" dirty="0">
                <a:ea typeface="Gulim" panose="020B0600000101010101" pitchFamily="34" charset="-127"/>
              </a:rPr>
              <a:t>(предварительные итоги)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ko-KR" sz="3600" b="1" dirty="0">
              <a:ea typeface="Gulim" panose="020B0600000101010101" pitchFamily="34" charset="-127"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ES" altLang="ko-KR" sz="3600" b="1" dirty="0">
              <a:ea typeface="Gulim" panose="020B0600000101010101" pitchFamily="34" charset="-127"/>
            </a:endParaRPr>
          </a:p>
        </p:txBody>
      </p:sp>
      <p:sp>
        <p:nvSpPr>
          <p:cNvPr id="38918" name="Podtytuł 2"/>
          <p:cNvSpPr>
            <a:spLocks/>
          </p:cNvSpPr>
          <p:nvPr/>
        </p:nvSpPr>
        <p:spPr bwMode="auto">
          <a:xfrm>
            <a:off x="1482811" y="500877"/>
            <a:ext cx="7068065" cy="751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33866" rIns="13547" bIns="33866"/>
          <a:lstStyle>
            <a:lvl1pPr defTabSz="995363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9625" indent="-311150" defTabSz="995363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44600" indent="-249238" defTabSz="995363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43075" indent="-249238" defTabSz="995363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39963" indent="-249238" defTabSz="995363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71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543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115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687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2000" b="1" dirty="0"/>
              <a:t>Национальный статистический комитет Кыргызской Республики</a:t>
            </a:r>
            <a:endParaRPr lang="pl-PL" altLang="ru-RU" sz="2000" dirty="0"/>
          </a:p>
        </p:txBody>
      </p:sp>
      <p:sp>
        <p:nvSpPr>
          <p:cNvPr id="38919" name="Rectangle 8"/>
          <p:cNvSpPr>
            <a:spLocks noChangeArrowheads="1"/>
          </p:cNvSpPr>
          <p:nvPr/>
        </p:nvSpPr>
        <p:spPr bwMode="auto">
          <a:xfrm>
            <a:off x="2427420" y="4484693"/>
            <a:ext cx="6123456" cy="1545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731" tIns="33866" rIns="67731" bIns="33866">
            <a:spAutoFit/>
          </a:bodyPr>
          <a:lstStyle>
            <a:lvl1pPr defTabSz="995363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9625" indent="-311150" defTabSz="995363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44600" indent="-249238" defTabSz="995363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43075" indent="-249238" defTabSz="995363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39963" indent="-249238" defTabSz="995363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71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543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115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687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dirty="0"/>
              <a:t>Отдел статистики внешней торговли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dirty="0" err="1"/>
              <a:t>Сулайманова</a:t>
            </a:r>
            <a:r>
              <a:rPr lang="ru-RU" altLang="ru-RU" sz="2400" dirty="0"/>
              <a:t> Г.Н.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dirty="0"/>
              <a:t>г. Бишкек, ноябрь 2023 года</a:t>
            </a:r>
            <a:endParaRPr lang="en-US" altLang="ru-RU" sz="2400" dirty="0"/>
          </a:p>
        </p:txBody>
      </p:sp>
    </p:spTree>
    <p:extLst>
      <p:ext uri="{BB962C8B-B14F-4D97-AF65-F5344CB8AC3E}">
        <p14:creationId xmlns:p14="http://schemas.microsoft.com/office/powerpoint/2010/main" val="847116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71989" y="179024"/>
            <a:ext cx="8534400" cy="1366393"/>
          </a:xfrm>
        </p:spPr>
        <p:txBody>
          <a:bodyPr>
            <a:normAutofit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Основные показатели внешней и взаимной торговли</a:t>
            </a:r>
            <a:br>
              <a:rPr lang="ru-RU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 январь-сентябрь 2023 года</a:t>
            </a:r>
            <a:br>
              <a:rPr lang="ru-RU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ru-RU" sz="1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2</a:t>
            </a:fld>
            <a:endParaRPr lang="ru-RU"/>
          </a:p>
        </p:txBody>
      </p:sp>
      <p:pic>
        <p:nvPicPr>
          <p:cNvPr id="11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53" y="6293708"/>
            <a:ext cx="427797" cy="436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AF6EFDA-BF61-48D7-9CDD-80A9384B91C3}"/>
              </a:ext>
            </a:extLst>
          </p:cNvPr>
          <p:cNvSpPr/>
          <p:nvPr/>
        </p:nvSpPr>
        <p:spPr>
          <a:xfrm>
            <a:off x="579472" y="6413699"/>
            <a:ext cx="741089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1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Национальный статистический комитет Кыргызской Республики</a:t>
            </a:r>
            <a:endParaRPr lang="ru-RU" sz="11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F5D18A90-8C37-4953-9CD2-E3148898CC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8414741"/>
              </p:ext>
            </p:extLst>
          </p:nvPr>
        </p:nvGraphicFramePr>
        <p:xfrm>
          <a:off x="628650" y="1385256"/>
          <a:ext cx="8143357" cy="3933364"/>
        </p:xfrm>
        <a:graphic>
          <a:graphicData uri="http://schemas.openxmlformats.org/drawingml/2006/table">
            <a:tbl>
              <a:tblPr/>
              <a:tblGrid>
                <a:gridCol w="1715859">
                  <a:extLst>
                    <a:ext uri="{9D8B030D-6E8A-4147-A177-3AD203B41FA5}">
                      <a16:colId xmlns:a16="http://schemas.microsoft.com/office/drawing/2014/main" val="2961181857"/>
                    </a:ext>
                  </a:extLst>
                </a:gridCol>
                <a:gridCol w="784692">
                  <a:extLst>
                    <a:ext uri="{9D8B030D-6E8A-4147-A177-3AD203B41FA5}">
                      <a16:colId xmlns:a16="http://schemas.microsoft.com/office/drawing/2014/main" val="3390099458"/>
                    </a:ext>
                  </a:extLst>
                </a:gridCol>
                <a:gridCol w="781204">
                  <a:extLst>
                    <a:ext uri="{9D8B030D-6E8A-4147-A177-3AD203B41FA5}">
                      <a16:colId xmlns:a16="http://schemas.microsoft.com/office/drawing/2014/main" val="3671310491"/>
                    </a:ext>
                  </a:extLst>
                </a:gridCol>
                <a:gridCol w="784692">
                  <a:extLst>
                    <a:ext uri="{9D8B030D-6E8A-4147-A177-3AD203B41FA5}">
                      <a16:colId xmlns:a16="http://schemas.microsoft.com/office/drawing/2014/main" val="1896521725"/>
                    </a:ext>
                  </a:extLst>
                </a:gridCol>
                <a:gridCol w="781204">
                  <a:extLst>
                    <a:ext uri="{9D8B030D-6E8A-4147-A177-3AD203B41FA5}">
                      <a16:colId xmlns:a16="http://schemas.microsoft.com/office/drawing/2014/main" val="4180111480"/>
                    </a:ext>
                  </a:extLst>
                </a:gridCol>
                <a:gridCol w="784692">
                  <a:extLst>
                    <a:ext uri="{9D8B030D-6E8A-4147-A177-3AD203B41FA5}">
                      <a16:colId xmlns:a16="http://schemas.microsoft.com/office/drawing/2014/main" val="1949122791"/>
                    </a:ext>
                  </a:extLst>
                </a:gridCol>
                <a:gridCol w="741607">
                  <a:extLst>
                    <a:ext uri="{9D8B030D-6E8A-4147-A177-3AD203B41FA5}">
                      <a16:colId xmlns:a16="http://schemas.microsoft.com/office/drawing/2014/main" val="2341985305"/>
                    </a:ext>
                  </a:extLst>
                </a:gridCol>
                <a:gridCol w="625501">
                  <a:extLst>
                    <a:ext uri="{9D8B030D-6E8A-4147-A177-3AD203B41FA5}">
                      <a16:colId xmlns:a16="http://schemas.microsoft.com/office/drawing/2014/main" val="1258749188"/>
                    </a:ext>
                  </a:extLst>
                </a:gridCol>
                <a:gridCol w="571953">
                  <a:extLst>
                    <a:ext uri="{9D8B030D-6E8A-4147-A177-3AD203B41FA5}">
                      <a16:colId xmlns:a16="http://schemas.microsoft.com/office/drawing/2014/main" val="2343995601"/>
                    </a:ext>
                  </a:extLst>
                </a:gridCol>
                <a:gridCol w="571953">
                  <a:extLst>
                    <a:ext uri="{9D8B030D-6E8A-4147-A177-3AD203B41FA5}">
                      <a16:colId xmlns:a16="http://schemas.microsoft.com/office/drawing/2014/main" val="2405151596"/>
                    </a:ext>
                  </a:extLst>
                </a:gridCol>
              </a:tblGrid>
              <a:tr h="55283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x-none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Внешнеторговый оборот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Экспорт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Импорт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Январь-сентябрь 2023г. в % к </a:t>
                      </a:r>
                    </a:p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январю-сентябрю 2022г.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1962816"/>
                  </a:ext>
                </a:extLst>
              </a:tr>
              <a:tr h="1246820"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млн. долларов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удельный вес в общем объеме товаро-оборота,  в 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млн. долларов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удельный вес  в общем объеме экспорта, в 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млн. долларов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удельный вес  в общем объеме импорта, в 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товаро-оборот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экспорт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импорт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5958232"/>
                  </a:ext>
                </a:extLst>
              </a:tr>
              <a:tr h="34111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ВСЕГО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10 790,3</a:t>
                      </a:r>
                      <a:endParaRPr lang="x-non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2 1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08,5</a:t>
                      </a:r>
                      <a:endParaRPr lang="x-non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8 681,8</a:t>
                      </a:r>
                      <a:endParaRPr lang="x-non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126,2</a:t>
                      </a:r>
                      <a:endParaRPr lang="x-non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149,6</a:t>
                      </a:r>
                      <a:endParaRPr lang="x-non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</a:t>
                      </a:r>
                      <a:r>
                        <a:rPr lang="x-non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7121116"/>
                  </a:ext>
                </a:extLst>
              </a:tr>
              <a:tr h="21172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в том числе: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0989850"/>
                  </a:ext>
                </a:extLst>
              </a:tr>
              <a:tr h="30582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Страны СНГ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3 599,4</a:t>
                      </a:r>
                      <a:endParaRPr lang="x-non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33,4</a:t>
                      </a:r>
                      <a:endParaRPr lang="x-non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124,9</a:t>
                      </a:r>
                      <a:endParaRPr lang="x-non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53</a:t>
                      </a:r>
                      <a:r>
                        <a:rPr lang="x-non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2 474,5</a:t>
                      </a:r>
                      <a:endParaRPr lang="x-non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28,5</a:t>
                      </a:r>
                      <a:endParaRPr lang="x-non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93,3</a:t>
                      </a:r>
                      <a:endParaRPr lang="x-non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106,1</a:t>
                      </a:r>
                      <a:endParaRPr lang="x-non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88,4</a:t>
                      </a:r>
                      <a:endParaRPr lang="x-non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1592358"/>
                  </a:ext>
                </a:extLst>
              </a:tr>
              <a:tr h="30582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Страны вне СНГ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7 190,9</a:t>
                      </a:r>
                      <a:endParaRPr lang="x-non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66,6</a:t>
                      </a:r>
                      <a:endParaRPr lang="x-non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983,6</a:t>
                      </a:r>
                      <a:endParaRPr lang="x-non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46</a:t>
                      </a:r>
                      <a:r>
                        <a:rPr lang="x-non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207,3</a:t>
                      </a:r>
                      <a:endParaRPr lang="x-non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71,5</a:t>
                      </a:r>
                      <a:endParaRPr lang="x-non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153,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  <a:endParaRPr lang="x-non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281,7</a:t>
                      </a:r>
                      <a:endParaRPr lang="x-non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143,1</a:t>
                      </a:r>
                      <a:endParaRPr lang="x-non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1997763"/>
                  </a:ext>
                </a:extLst>
              </a:tr>
              <a:tr h="48226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Страны ЕАЭС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3 029,4</a:t>
                      </a:r>
                      <a:endParaRPr lang="x-non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28,1</a:t>
                      </a:r>
                      <a:endParaRPr lang="x-non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917,4</a:t>
                      </a:r>
                      <a:endParaRPr lang="x-non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43,5</a:t>
                      </a:r>
                      <a:endParaRPr lang="x-non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2 112,0</a:t>
                      </a:r>
                      <a:endParaRPr lang="x-non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24,3</a:t>
                      </a:r>
                      <a:endParaRPr lang="x-non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90,8</a:t>
                      </a:r>
                      <a:endParaRPr lang="x-non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103,5</a:t>
                      </a:r>
                      <a:endParaRPr lang="x-non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86,3</a:t>
                      </a:r>
                      <a:endParaRPr lang="x-non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3991359"/>
                  </a:ext>
                </a:extLst>
              </a:tr>
              <a:tr h="30582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Страны вне ЕАЭС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7 760,9</a:t>
                      </a:r>
                      <a:endParaRPr lang="x-non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71,9</a:t>
                      </a:r>
                      <a:endParaRPr lang="x-non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1 191,1</a:t>
                      </a:r>
                      <a:endParaRPr lang="x-non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56,5</a:t>
                      </a:r>
                      <a:endParaRPr lang="x-non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569,8</a:t>
                      </a:r>
                      <a:endParaRPr lang="x-non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75,7</a:t>
                      </a:r>
                      <a:endParaRPr lang="x-non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x-non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148,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  <a:endParaRPr lang="x-non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228,1</a:t>
                      </a:r>
                      <a:endParaRPr lang="x-non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140,1</a:t>
                      </a:r>
                      <a:endParaRPr lang="x-non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4589546"/>
                  </a:ext>
                </a:extLst>
              </a:tr>
              <a:tr h="181142">
                <a:tc>
                  <a:txBody>
                    <a:bodyPr/>
                    <a:lstStyle/>
                    <a:p>
                      <a:pPr algn="l" fontAlgn="b"/>
                      <a:r>
                        <a:rPr lang="x-non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10032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4959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b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ru-RU" sz="31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210959"/>
            <a:ext cx="3777401" cy="468705"/>
          </a:xfrm>
        </p:spPr>
        <p:txBody>
          <a:bodyPr>
            <a:normAutofit/>
          </a:bodyPr>
          <a:lstStyle/>
          <a:p>
            <a:pPr algn="ctr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Экспорт</a:t>
            </a:r>
          </a:p>
        </p:txBody>
      </p:sp>
      <p:sp>
        <p:nvSpPr>
          <p:cNvPr id="10" name="Объект 9"/>
          <p:cNvSpPr>
            <a:spLocks noGrp="1"/>
          </p:cNvSpPr>
          <p:nvPr>
            <p:ph sz="half" idx="2"/>
          </p:nvPr>
        </p:nvSpPr>
        <p:spPr>
          <a:xfrm>
            <a:off x="575138" y="2476237"/>
            <a:ext cx="3868340" cy="2818872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>
          <a:xfrm>
            <a:off x="4765589" y="1249595"/>
            <a:ext cx="3886200" cy="468705"/>
          </a:xfrm>
        </p:spPr>
        <p:txBody>
          <a:bodyPr>
            <a:normAutofit/>
          </a:bodyPr>
          <a:lstStyle/>
          <a:p>
            <a:pPr algn="ctr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Импорт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8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3</a:t>
            </a:fld>
            <a:endParaRPr lang="ru-RU"/>
          </a:p>
        </p:txBody>
      </p:sp>
      <p:pic>
        <p:nvPicPr>
          <p:cNvPr id="11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53" y="6293708"/>
            <a:ext cx="427797" cy="436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24930" y="197708"/>
            <a:ext cx="80813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250996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Основные страны–партнеры Кыргызской Республики</a:t>
            </a:r>
          </a:p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за январь-сентябрь 2023 года</a:t>
            </a:r>
            <a:r>
              <a:rPr lang="ru-RU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</a:t>
            </a:r>
            <a:endParaRPr lang="ru-RU" sz="2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8D8D3D03-F5AE-4952-A980-ABB8AD7B8B44}"/>
              </a:ext>
            </a:extLst>
          </p:cNvPr>
          <p:cNvSpPr/>
          <p:nvPr/>
        </p:nvSpPr>
        <p:spPr>
          <a:xfrm>
            <a:off x="579472" y="6413699"/>
            <a:ext cx="741089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1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Национальный статистический комитет Кыргызской Республики</a:t>
            </a:r>
            <a:endParaRPr lang="ru-RU" sz="11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0000771"/>
              </p:ext>
            </p:extLst>
          </p:nvPr>
        </p:nvGraphicFramePr>
        <p:xfrm>
          <a:off x="193589" y="1935385"/>
          <a:ext cx="4572000" cy="3476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Диаграмм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2753298"/>
              </p:ext>
            </p:extLst>
          </p:nvPr>
        </p:nvGraphicFramePr>
        <p:xfrm>
          <a:off x="4367655" y="2033118"/>
          <a:ext cx="4572000" cy="340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3836621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933015"/>
          </a:xfrm>
        </p:spPr>
        <p:txBody>
          <a:bodyPr>
            <a:normAutofit fontScale="90000"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b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ru-RU" sz="3100" dirty="0"/>
          </a:p>
        </p:txBody>
      </p:sp>
      <p:sp>
        <p:nvSpPr>
          <p:cNvPr id="6" name="Текст 5"/>
          <p:cNvSpPr>
            <a:spLocks noGrp="1"/>
          </p:cNvSpPr>
          <p:nvPr>
            <p:ph sz="half" idx="2"/>
          </p:nvPr>
        </p:nvSpPr>
        <p:spPr>
          <a:xfrm>
            <a:off x="4784124" y="1724433"/>
            <a:ext cx="3731226" cy="4452530"/>
          </a:xfrm>
        </p:spPr>
        <p:txBody>
          <a:bodyPr>
            <a:noAutofit/>
          </a:bodyPr>
          <a:lstStyle/>
          <a:p>
            <a:pPr lvl="0" algn="ctr"/>
            <a:endParaRPr lang="ru-RU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endParaRPr lang="ru-RU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endParaRPr lang="ru-RU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endParaRPr lang="ru-RU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4</a:t>
            </a:fld>
            <a:endParaRPr lang="ru-RU"/>
          </a:p>
        </p:txBody>
      </p:sp>
      <p:pic>
        <p:nvPicPr>
          <p:cNvPr id="11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53" y="6293708"/>
            <a:ext cx="427797" cy="436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7881" y="197709"/>
            <a:ext cx="80813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00853" y="197708"/>
            <a:ext cx="863834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Взаимная торговля Кыргызской Республики </a:t>
            </a:r>
          </a:p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с государствами-членами ЕАЭС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за январь-сентябрь 2023 года</a:t>
            </a:r>
            <a:endParaRPr lang="ru-RU" sz="2000" i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Текст 2"/>
          <p:cNvSpPr txBox="1">
            <a:spLocks/>
          </p:cNvSpPr>
          <p:nvPr/>
        </p:nvSpPr>
        <p:spPr>
          <a:xfrm>
            <a:off x="742625" y="1638011"/>
            <a:ext cx="3777401" cy="3781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Экспорт</a:t>
            </a:r>
          </a:p>
        </p:txBody>
      </p:sp>
      <p:sp>
        <p:nvSpPr>
          <p:cNvPr id="15" name="Текст 5"/>
          <p:cNvSpPr txBox="1">
            <a:spLocks/>
          </p:cNvSpPr>
          <p:nvPr/>
        </p:nvSpPr>
        <p:spPr>
          <a:xfrm>
            <a:off x="4706637" y="1637405"/>
            <a:ext cx="3886200" cy="38650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Импорт 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FEB07FFF-2831-44B1-97B5-A72263580908}"/>
              </a:ext>
            </a:extLst>
          </p:cNvPr>
          <p:cNvSpPr/>
          <p:nvPr/>
        </p:nvSpPr>
        <p:spPr>
          <a:xfrm>
            <a:off x="579472" y="6413699"/>
            <a:ext cx="741089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1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Национальный статистический комитет Кыргызской Республики</a:t>
            </a:r>
            <a:endParaRPr lang="ru-RU" sz="11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00000000-0008-0000-02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41651792"/>
              </p:ext>
            </p:extLst>
          </p:nvPr>
        </p:nvGraphicFramePr>
        <p:xfrm>
          <a:off x="226540" y="2291465"/>
          <a:ext cx="4572000" cy="33194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Диаграмма 15">
            <a:extLst>
              <a:ext uri="{FF2B5EF4-FFF2-40B4-BE49-F238E27FC236}">
                <a16:creationId xmlns:a16="http://schemas.microsoft.com/office/drawing/2014/main" id="{00000000-0008-0000-0200-000005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4091942"/>
              </p:ext>
            </p:extLst>
          </p:nvPr>
        </p:nvGraphicFramePr>
        <p:xfrm>
          <a:off x="4572000" y="2220731"/>
          <a:ext cx="4572000" cy="3343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0211259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53" y="6293708"/>
            <a:ext cx="427797" cy="436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7881" y="197709"/>
            <a:ext cx="80813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67038" y="191462"/>
            <a:ext cx="867466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135255" algn="l"/>
              </a:tabLst>
            </a:pPr>
            <a:r>
              <a:rPr lang="ru-RU" sz="2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Экспорт и импорт основных товаров Кыргызской Республики </a:t>
            </a:r>
            <a:br>
              <a:rPr lang="ru-RU" sz="2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2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 январь-сентябрь 2023 года</a:t>
            </a:r>
            <a:endParaRPr lang="ru-RU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135255" algn="ctr">
              <a:tabLst>
                <a:tab pos="135255" algn="l"/>
              </a:tabLst>
            </a:pPr>
            <a:r>
              <a:rPr lang="ru-RU" sz="20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lang="ru-RU" sz="16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доля товара в общем объеме, в %)</a:t>
            </a:r>
            <a:endParaRPr lang="ru-RU" sz="16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82E67E26-0305-43A1-8914-87C21F07ABD0}"/>
              </a:ext>
            </a:extLst>
          </p:cNvPr>
          <p:cNvSpPr/>
          <p:nvPr/>
        </p:nvSpPr>
        <p:spPr>
          <a:xfrm>
            <a:off x="579472" y="6413699"/>
            <a:ext cx="741089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1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Национальный статистический комитет Кыргызской Республики</a:t>
            </a:r>
            <a:endParaRPr lang="ru-RU" sz="11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F2EAB2-42EE-418B-82FC-6B88C2CA13D2}"/>
              </a:ext>
            </a:extLst>
          </p:cNvPr>
          <p:cNvSpPr txBox="1"/>
          <p:nvPr/>
        </p:nvSpPr>
        <p:spPr>
          <a:xfrm>
            <a:off x="415791" y="990465"/>
            <a:ext cx="9149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y-KG" sz="1200" b="1" dirty="0">
                <a:latin typeface="Arial" panose="020B0604020202020204" pitchFamily="34" charset="0"/>
                <a:cs typeface="Arial" panose="020B0604020202020204" pitchFamily="34" charset="0"/>
              </a:rPr>
              <a:t>ЭКСПОРТ</a:t>
            </a:r>
            <a:endParaRPr lang="x-none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8501FBF-316B-4E7A-8F12-C0025DE7A493}"/>
              </a:ext>
            </a:extLst>
          </p:cNvPr>
          <p:cNvSpPr txBox="1"/>
          <p:nvPr/>
        </p:nvSpPr>
        <p:spPr>
          <a:xfrm>
            <a:off x="8092237" y="928785"/>
            <a:ext cx="8494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y-KG" sz="1200" b="1" dirty="0">
                <a:latin typeface="Arial" panose="020B0604020202020204" pitchFamily="34" charset="0"/>
                <a:cs typeface="Arial" panose="020B0604020202020204" pitchFamily="34" charset="0"/>
              </a:rPr>
              <a:t>ИМПОРТ</a:t>
            </a:r>
            <a:endParaRPr lang="x-none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6932BA2F-7ED2-4D46-B069-334452A880C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9618006"/>
              </p:ext>
            </p:extLst>
          </p:nvPr>
        </p:nvGraphicFramePr>
        <p:xfrm>
          <a:off x="0" y="1207125"/>
          <a:ext cx="4604369" cy="50262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2F09F87D-4E91-45EF-B249-41F4951F9BC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2844961"/>
              </p:ext>
            </p:extLst>
          </p:nvPr>
        </p:nvGraphicFramePr>
        <p:xfrm>
          <a:off x="4604369" y="1207124"/>
          <a:ext cx="4387779" cy="50262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162918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53" y="6293708"/>
            <a:ext cx="427797" cy="436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7881" y="197709"/>
            <a:ext cx="80813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64937" y="55237"/>
            <a:ext cx="867466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135255" algn="l"/>
              </a:tabLst>
            </a:pPr>
            <a:r>
              <a:rPr lang="ru-RU" sz="2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Экспорт и импорт основных товаров Кыргызской Республики </a:t>
            </a:r>
            <a:br>
              <a:rPr lang="ru-RU" sz="2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2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 государствами-членами ЕАЭС за январь-сентябрь 2023 года</a:t>
            </a:r>
            <a:endParaRPr lang="ru-RU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135255" algn="ctr">
              <a:tabLst>
                <a:tab pos="135255" algn="l"/>
              </a:tabLst>
            </a:pPr>
            <a:r>
              <a:rPr lang="ru-RU" sz="20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lang="ru-RU" sz="16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доля товара в общем объеме, в процентах)</a:t>
            </a:r>
            <a:endParaRPr lang="ru-RU" sz="16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97497DAF-9335-4AF4-B773-1ED22D785533}"/>
              </a:ext>
            </a:extLst>
          </p:cNvPr>
          <p:cNvSpPr/>
          <p:nvPr/>
        </p:nvSpPr>
        <p:spPr>
          <a:xfrm>
            <a:off x="579472" y="6413699"/>
            <a:ext cx="741089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1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Национальный статистический комитет Кыргызской Республики</a:t>
            </a:r>
            <a:endParaRPr lang="ru-RU" sz="11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CFC7B4-BB84-46D0-8CF3-AD5224F6307E}"/>
              </a:ext>
            </a:extLst>
          </p:cNvPr>
          <p:cNvSpPr txBox="1"/>
          <p:nvPr/>
        </p:nvSpPr>
        <p:spPr>
          <a:xfrm>
            <a:off x="414751" y="981271"/>
            <a:ext cx="9149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y-KG" sz="1200" b="1" dirty="0">
                <a:latin typeface="Arial" panose="020B0604020202020204" pitchFamily="34" charset="0"/>
                <a:cs typeface="Arial" panose="020B0604020202020204" pitchFamily="34" charset="0"/>
              </a:rPr>
              <a:t>ЭКСПОРТ</a:t>
            </a:r>
            <a:endParaRPr lang="x-none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C2CF94-D503-486E-89AD-851F6236ED9D}"/>
              </a:ext>
            </a:extLst>
          </p:cNvPr>
          <p:cNvSpPr txBox="1"/>
          <p:nvPr/>
        </p:nvSpPr>
        <p:spPr>
          <a:xfrm>
            <a:off x="8177202" y="993377"/>
            <a:ext cx="8494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y-KG" sz="1200" b="1" dirty="0">
                <a:latin typeface="Arial" panose="020B0604020202020204" pitchFamily="34" charset="0"/>
                <a:cs typeface="Arial" panose="020B0604020202020204" pitchFamily="34" charset="0"/>
              </a:rPr>
              <a:t>ИМПОРТ</a:t>
            </a:r>
            <a:endParaRPr lang="x-none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F89CC5E8-8431-43E8-9FA7-5249482C16C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85792553"/>
              </p:ext>
            </p:extLst>
          </p:nvPr>
        </p:nvGraphicFramePr>
        <p:xfrm>
          <a:off x="32369" y="1207124"/>
          <a:ext cx="4422185" cy="50318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C97450E5-45FC-427E-95C3-B7ED2B60A7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2109561"/>
              </p:ext>
            </p:extLst>
          </p:nvPr>
        </p:nvGraphicFramePr>
        <p:xfrm>
          <a:off x="4602268" y="1207124"/>
          <a:ext cx="4547760" cy="51518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2339300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53" y="6293708"/>
            <a:ext cx="427797" cy="436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202497" y="256432"/>
            <a:ext cx="80813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7924" y="197708"/>
            <a:ext cx="7216346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Объемы экспорта и импорта  </a:t>
            </a:r>
          </a:p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по регионам Кыргызской Республики </a:t>
            </a:r>
          </a:p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за январь-сентябрь 2023 года</a:t>
            </a:r>
            <a:endParaRPr lang="en-US" sz="2000" i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удельный вес региона в общем объеме, в </a:t>
            </a:r>
            <a:r>
              <a:rPr lang="en-US" sz="1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%)</a:t>
            </a:r>
            <a:r>
              <a:rPr lang="ru-RU" sz="1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0FEC8896-4914-4BF0-A119-89BA39D01212}"/>
              </a:ext>
            </a:extLst>
          </p:cNvPr>
          <p:cNvSpPr/>
          <p:nvPr/>
        </p:nvSpPr>
        <p:spPr>
          <a:xfrm>
            <a:off x="579472" y="6413699"/>
            <a:ext cx="741089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1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Национальный статистический комитет Кыргызской Республики</a:t>
            </a:r>
            <a:endParaRPr lang="ru-RU" sz="11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D93620-5648-4B87-8B7F-E7626462CBE7}"/>
              </a:ext>
            </a:extLst>
          </p:cNvPr>
          <p:cNvSpPr txBox="1"/>
          <p:nvPr/>
        </p:nvSpPr>
        <p:spPr>
          <a:xfrm>
            <a:off x="2374084" y="1579871"/>
            <a:ext cx="7957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ВСЕГО</a:t>
            </a:r>
            <a:endParaRPr lang="x-none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9305D2-341E-4BA1-B2AB-3688B67D36A5}"/>
              </a:ext>
            </a:extLst>
          </p:cNvPr>
          <p:cNvSpPr txBox="1"/>
          <p:nvPr/>
        </p:nvSpPr>
        <p:spPr>
          <a:xfrm>
            <a:off x="6116972" y="1613302"/>
            <a:ext cx="6883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ЕАЭС</a:t>
            </a:r>
            <a:endParaRPr lang="x-none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9212308"/>
              </p:ext>
            </p:extLst>
          </p:nvPr>
        </p:nvGraphicFramePr>
        <p:xfrm>
          <a:off x="88084" y="1941289"/>
          <a:ext cx="4572000" cy="42534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2365147"/>
              </p:ext>
            </p:extLst>
          </p:nvPr>
        </p:nvGraphicFramePr>
        <p:xfrm>
          <a:off x="4519302" y="1921079"/>
          <a:ext cx="4572000" cy="41976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8155694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7555C37-0D6C-42FE-A50B-0CD7FB3AC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8</a:t>
            </a:fld>
            <a:endParaRPr lang="ru-RU"/>
          </a:p>
        </p:txBody>
      </p:sp>
      <p:pic>
        <p:nvPicPr>
          <p:cNvPr id="6" name="Picture 19" descr="7oblastif-01">
            <a:extLst>
              <a:ext uri="{FF2B5EF4-FFF2-40B4-BE49-F238E27FC236}">
                <a16:creationId xmlns:a16="http://schemas.microsoft.com/office/drawing/2014/main" id="{3B365EFE-72DF-4392-BFC2-F526504007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53" y="6293708"/>
            <a:ext cx="427797" cy="436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2A812A5-2519-4029-9F1B-543E6A75B4FD}"/>
              </a:ext>
            </a:extLst>
          </p:cNvPr>
          <p:cNvSpPr/>
          <p:nvPr/>
        </p:nvSpPr>
        <p:spPr>
          <a:xfrm>
            <a:off x="579472" y="6413699"/>
            <a:ext cx="741089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1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Национальный статистический комитет Кыргызской Республики</a:t>
            </a:r>
            <a:endParaRPr lang="ru-RU" sz="11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77D92C1-EAC5-4D35-8EFD-7C7C53EA8EED}"/>
              </a:ext>
            </a:extLst>
          </p:cNvPr>
          <p:cNvSpPr/>
          <p:nvPr/>
        </p:nvSpPr>
        <p:spPr>
          <a:xfrm>
            <a:off x="439918" y="649843"/>
            <a:ext cx="8288322" cy="37434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ru-RU" dirty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Статистика внешней и взаимной торговли товарами представлена</a:t>
            </a:r>
            <a:endParaRPr lang="x-none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ru-RU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веб-странице НСК </a:t>
            </a:r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</a:t>
            </a:r>
            <a:r>
              <a:rPr lang="ru-RU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://</a:t>
            </a:r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</a:t>
            </a:r>
            <a:r>
              <a:rPr lang="ru-RU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stat</a:t>
            </a:r>
            <a:r>
              <a:rPr lang="ru-RU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kg </a:t>
            </a:r>
            <a:r>
              <a:rPr lang="ru-RU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разделе «Статистика»:</a:t>
            </a:r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«Внешнеэкономическая деятельность».</a:t>
            </a:r>
            <a:endParaRPr lang="x-none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/>
              <a:t> </a:t>
            </a:r>
            <a:endParaRPr lang="x-none" dirty="0"/>
          </a:p>
          <a:p>
            <a:r>
              <a:rPr lang="ru-RU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Публикации:</a:t>
            </a:r>
            <a:endParaRPr lang="x-none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x-none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Внешняя и взаимная торговля товарами Кыргызской Республики </a:t>
            </a:r>
          </a:p>
          <a:p>
            <a:pPr lvl="0">
              <a:spcAft>
                <a:spcPts val="1200"/>
              </a:spcAft>
            </a:pPr>
            <a:r>
              <a:rPr lang="ru-RU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(бюллетень);</a:t>
            </a:r>
            <a:endParaRPr lang="x-none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Взаимная торговля товарами Кыргызской Республики с государствами-</a:t>
            </a:r>
          </a:p>
          <a:p>
            <a:pPr lvl="0"/>
            <a:r>
              <a:rPr lang="ru-RU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членами Евразийского экономического союза (бюллетень);</a:t>
            </a:r>
            <a:endParaRPr lang="x-none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spcBef>
                <a:spcPts val="1200"/>
              </a:spcBef>
            </a:pPr>
            <a:r>
              <a:rPr lang="ru-RU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Внешняя и взаимная торговля товарами Кыргызской Республики </a:t>
            </a:r>
          </a:p>
          <a:p>
            <a:pPr lvl="0"/>
            <a:r>
              <a:rPr lang="ru-RU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(годовая публикация).</a:t>
            </a:r>
            <a:endParaRPr lang="x-none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429F04-54D5-4B5C-8CC7-4B616DC0E808}"/>
              </a:ext>
            </a:extLst>
          </p:cNvPr>
          <p:cNvSpPr txBox="1"/>
          <p:nvPr/>
        </p:nvSpPr>
        <p:spPr>
          <a:xfrm>
            <a:off x="1249960" y="5034169"/>
            <a:ext cx="4714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внимание!</a:t>
            </a:r>
            <a:endParaRPr lang="ru-KG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535688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3772</TotalTime>
  <Words>417</Words>
  <Application>Microsoft Office PowerPoint</Application>
  <PresentationFormat>Экран (4:3)</PresentationFormat>
  <Paragraphs>215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Wingdings</vt:lpstr>
      <vt:lpstr>Тема Office</vt:lpstr>
      <vt:lpstr>Презентация PowerPoint</vt:lpstr>
      <vt:lpstr>Основные показатели внешней и взаимной торговли за январь-сентябрь 2023 года </vt:lpstr>
      <vt:lpstr>  </vt:lpstr>
      <vt:lpstr> 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Gsulaimanova</dc:creator>
  <cp:lastModifiedBy>Gsulaimanova</cp:lastModifiedBy>
  <cp:revision>209</cp:revision>
  <cp:lastPrinted>2023-02-09T11:08:53Z</cp:lastPrinted>
  <dcterms:created xsi:type="dcterms:W3CDTF">2018-10-19T10:18:22Z</dcterms:created>
  <dcterms:modified xsi:type="dcterms:W3CDTF">2023-11-10T10:22:01Z</dcterms:modified>
</cp:coreProperties>
</file>