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77" r:id="rId6"/>
    <p:sldId id="278" r:id="rId7"/>
    <p:sldId id="269" r:id="rId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73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265211711549752"/>
          <c:y val="0.12766837276353768"/>
          <c:w val="0.57832644207145345"/>
          <c:h val="0.85872618020111069"/>
        </c:manualLayout>
      </c:layout>
      <c:pieChart>
        <c:varyColors val="1"/>
        <c:ser>
          <c:idx val="0"/>
          <c:order val="0"/>
          <c:tx>
            <c:strRef>
              <c:f>Лист1!$E$3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A4E-43C9-B4E2-F3285DCFDC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A4E-43C9-B4E2-F3285DCFDC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A4E-43C9-B4E2-F3285DCFDC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A4E-43C9-B4E2-F3285DCFDC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A4E-43C9-B4E2-F3285DCFDC1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A4E-43C9-B4E2-F3285DCFDC1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1A4E-43C9-B4E2-F3285DCFDC18}"/>
              </c:ext>
            </c:extLst>
          </c:dPt>
          <c:dLbls>
            <c:dLbl>
              <c:idx val="0"/>
              <c:layout>
                <c:manualLayout>
                  <c:x val="-9.5491940276333384E-2"/>
                  <c:y val="-4.63945463098129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4E-43C9-B4E2-F3285DCFDC18}"/>
                </c:ext>
              </c:extLst>
            </c:dLbl>
            <c:dLbl>
              <c:idx val="1"/>
              <c:layout>
                <c:manualLayout>
                  <c:x val="-3.0441400304414001E-3"/>
                  <c:y val="-2.26757450589194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4E-43C9-B4E2-F3285DCFDC18}"/>
                </c:ext>
              </c:extLst>
            </c:dLbl>
            <c:dLbl>
              <c:idx val="2"/>
              <c:layout>
                <c:manualLayout>
                  <c:x val="6.3844339622641341E-2"/>
                  <c:y val="7.015081652236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4E-43C9-B4E2-F3285DCFDC1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1A4E-43C9-B4E2-F3285DCFDC1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1A4E-43C9-B4E2-F3285DCFDC18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1A4E-43C9-B4E2-F3285DCFDC18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1A4E-43C9-B4E2-F3285DCFDC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spc="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Лист1!$D$4:$D$10</c:f>
              <c:strCache>
                <c:ptCount val="7"/>
                <c:pt idx="0">
                  <c:v>ст. 124</c:v>
                </c:pt>
                <c:pt idx="1">
                  <c:v>ст. 125</c:v>
                </c:pt>
                <c:pt idx="2">
                  <c:v>ст. 154</c:v>
                </c:pt>
                <c:pt idx="3">
                  <c:v>ст. 155</c:v>
                </c:pt>
                <c:pt idx="4">
                  <c:v>ст. 260</c:v>
                </c:pt>
                <c:pt idx="5">
                  <c:v>ст. 261</c:v>
                </c:pt>
                <c:pt idx="6">
                  <c:v>ст. 375</c:v>
                </c:pt>
              </c:strCache>
            </c:strRef>
          </c:cat>
          <c:val>
            <c:numRef>
              <c:f>Лист1!$E$4:$E$10</c:f>
              <c:numCache>
                <c:formatCode>General</c:formatCode>
                <c:ptCount val="7"/>
                <c:pt idx="0">
                  <c:v>15</c:v>
                </c:pt>
                <c:pt idx="1">
                  <c:v>8</c:v>
                </c:pt>
                <c:pt idx="2">
                  <c:v>13</c:v>
                </c:pt>
                <c:pt idx="3">
                  <c:v>77</c:v>
                </c:pt>
                <c:pt idx="4">
                  <c:v>13</c:v>
                </c:pt>
                <c:pt idx="5">
                  <c:v>104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A4E-43C9-B4E2-F3285DCFDC18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225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975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71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17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630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09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17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41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556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64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95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3D66A-F1E5-4E8B-AC5D-BCCCBB4D9B25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84432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4189" y="1737359"/>
            <a:ext cx="10233861" cy="2247769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+mn-lt"/>
              </a:rPr>
              <a:t>Отчет об исследовании судебной практики по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преступлениям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, связанных с торговлей людьми в Кыргызстане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33850"/>
            <a:ext cx="9144000" cy="1752600"/>
          </a:xfrm>
        </p:spPr>
        <p:txBody>
          <a:bodyPr>
            <a:normAutofit fontScale="85000" lnSpcReduction="10000"/>
          </a:bodyPr>
          <a:lstStyle/>
          <a:p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Проект ОО «Кыргызская ассоциация женщин-судей» при поддержке Программы «Уголовное правосудие, профилактика правонарушений и коррупция» УНП ООН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503" y="625657"/>
            <a:ext cx="2718908" cy="70849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178" y="259963"/>
            <a:ext cx="2358189" cy="131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лого прозрачный1 (1)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063" y="351223"/>
            <a:ext cx="1136468" cy="1074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5283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Фокус исследования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16743"/>
            <a:ext cx="5348748" cy="537578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7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Были проанализированы материалы 254 уголовных дел (за 2014-2017 годы) по статьям УК</a:t>
            </a:r>
            <a:r>
              <a:rPr lang="ru-RU" sz="7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114 (трансплантация органов)  - 0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124 </a:t>
            </a:r>
            <a:r>
              <a:rPr lang="ru-RU" sz="7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(торговля людьми) – 6%</a:t>
            </a:r>
            <a:endParaRPr lang="ru-RU" sz="7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125-1 </a:t>
            </a:r>
            <a:r>
              <a:rPr lang="ru-RU" sz="7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(принуждение к труду) – 3%</a:t>
            </a:r>
            <a:endParaRPr lang="ru-RU" sz="7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154,</a:t>
            </a:r>
            <a:r>
              <a:rPr lang="ru-RU" sz="7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(принуждение к браку несовершеннолетней) – 5%</a:t>
            </a:r>
            <a:endParaRPr lang="ru-RU" sz="7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155 </a:t>
            </a:r>
            <a:r>
              <a:rPr lang="ru-RU" sz="7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(принуждение к браку) – 29%</a:t>
            </a:r>
            <a:endParaRPr lang="ru-RU" sz="7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260 </a:t>
            </a:r>
            <a:r>
              <a:rPr lang="ru-RU" sz="7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(вовлечение в проституцию) – 39%</a:t>
            </a:r>
            <a:endParaRPr lang="ru-RU" sz="7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261 </a:t>
            </a:r>
            <a:r>
              <a:rPr lang="ru-RU" sz="7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(содержание притонов) – 5%</a:t>
            </a:r>
            <a:endParaRPr lang="ru-RU" sz="7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262-1 (вовлечение несовершеннолетнего в действия, связанные с изготовлением материалов или предметов порнографического характера)  -0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375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7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наёмничество</a:t>
            </a:r>
            <a:r>
              <a:rPr lang="ru-RU" sz="7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13%</a:t>
            </a:r>
            <a:endParaRPr lang="ru-RU" sz="7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ru-RU" dirty="0"/>
          </a:p>
        </p:txBody>
      </p:sp>
      <p:graphicFrame>
        <p:nvGraphicFramePr>
          <p:cNvPr id="5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90560487"/>
              </p:ext>
            </p:extLst>
          </p:nvPr>
        </p:nvGraphicFramePr>
        <p:xfrm>
          <a:off x="6507316" y="1600200"/>
          <a:ext cx="538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982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0" y="219314"/>
            <a:ext cx="10772775" cy="944256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 исследования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219" y="1334341"/>
            <a:ext cx="11356639" cy="476450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Всего по 254 делам были привлечены к ответственности 412 человек. Из них 254 мужчин и 158 женщин.</a:t>
            </a:r>
          </a:p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Больше всего мужчин были осуждены по с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154, 155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375,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УК. Так, принуждение к вступлению в брак, принуждение несовершеннолетних к вступлению в фактические брачные отношения, а также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наемничество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совершают 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преимущественно лица мужского пола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ст.ст. 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261, 124, 260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УК были осуждены, в основном, женщины. Вовлечением женщин в занятие проституцией, организацией и содержанием притонов, а также продажей младенцев занимаются 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преимущественно женщины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268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89613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 исследования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71348"/>
            <a:ext cx="10515600" cy="4605615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Большинство дел по ст.124 УК связаны с продажей младенцев (14 дел), перевозка женщин с целью сексуальной эксплуатации (1 дело).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633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71500"/>
            <a:ext cx="10515600" cy="56054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рассмотренных в судах уголовных дел была   переквалификация действий подсудимых из-за неправильной и/или излишней квалификации их действий со стороны органов следствия, что составляет почти   33%. 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напрямую свидетельствует о недостатках в проведении предварительного расследования таких преступлений и вызывает озабоченность о надлежащем исполнении своих обязанностей сотрудниками правоохранительных органов и государственных обвинителей.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мнению судей, органы следствия часто совершают ошибки при квалификации преступлений по торговле людьми, не могут определить цель торговли людьми, не в полной мере проводят следственные мероприятия, в частности некачественно проводят допросы, путают понятия «торговля людьми» и «нарушение порядка усыновления» и недостаточно четко расследуют преступления, что влияет на качественное рассмотрение дел в суде.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184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0232"/>
            <a:ext cx="10515600" cy="5326731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проанализированных материалах дел по ст.154 УК (принуждение несовершеннолетней к браку) выявлено, что судами к участию в судебных заседаниях  зачастую не привлекаются педагоги  и законные представители несовершеннолетних потерпевших. Из 13 дел только в 4 делах законные представители приняли участие в суде.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судов усилено внимание к преступлениям, предусмотренным  ст.155 УК (принуждение к браку).  Однако   все еще не достаточно всерьез принимаются действия мужчин, нарушающих права женщин на свободу выбора партнера для вступления в брачные отношения. Это подтверждается мерой наказания, назначаемой  судом. Подавляющая часть вынесенных обвинительных приговоров выносится в виде штрафа или же условного наказания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416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2500"/>
            <a:ext cx="10515600" cy="522446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5400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963828"/>
      </p:ext>
    </p:extLst>
  </p:cSld>
  <p:clrMapOvr>
    <a:masterClrMapping/>
  </p:clrMapOvr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246</TotalTime>
  <Words>491</Words>
  <Application>Microsoft Office PowerPoint</Application>
  <PresentationFormat>Широкоэкранный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La mente</vt:lpstr>
      <vt:lpstr>Отчет об исследовании судебной практики по преступлениям, связанных с торговлей людьми в Кыргызстане</vt:lpstr>
      <vt:lpstr>       Фокус исследования </vt:lpstr>
      <vt:lpstr>Фокус исследования </vt:lpstr>
      <vt:lpstr>Фокус исследования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об исследовании судебной практики по преступлениям, связанных с торговлей людьми в Кыргызстане</dc:title>
  <dc:creator>Чинара Айдарбекова</dc:creator>
  <cp:lastModifiedBy>Лариса</cp:lastModifiedBy>
  <cp:revision>24</cp:revision>
  <cp:lastPrinted>2018-10-11T11:37:38Z</cp:lastPrinted>
  <dcterms:created xsi:type="dcterms:W3CDTF">2018-10-04T10:50:37Z</dcterms:created>
  <dcterms:modified xsi:type="dcterms:W3CDTF">2018-10-28T10:13:44Z</dcterms:modified>
</cp:coreProperties>
</file>