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311" r:id="rId3"/>
    <p:sldId id="269" r:id="rId4"/>
    <p:sldId id="318" r:id="rId5"/>
    <p:sldId id="319" r:id="rId6"/>
    <p:sldId id="316" r:id="rId7"/>
    <p:sldId id="303" r:id="rId8"/>
    <p:sldId id="320" r:id="rId9"/>
    <p:sldId id="321" r:id="rId10"/>
    <p:sldId id="312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CECFF"/>
    <a:srgbClr val="99CCFF"/>
    <a:srgbClr val="0066FF"/>
    <a:srgbClr val="FF0000"/>
    <a:srgbClr val="FFFFCC"/>
    <a:srgbClr val="CCFF66"/>
    <a:srgbClr val="FF3399"/>
    <a:srgbClr val="FF66FF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03" autoAdjust="0"/>
    <p:restoredTop sz="93728" autoAdjust="0"/>
  </p:normalViewPr>
  <p:slideViewPr>
    <p:cSldViewPr>
      <p:cViewPr varScale="1">
        <p:scale>
          <a:sx n="105" d="100"/>
          <a:sy n="105" d="100"/>
        </p:scale>
        <p:origin x="116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856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4247752495504957E-2"/>
          <c:y val="5.3398133482229423E-2"/>
          <c:w val="0.89833765267530685"/>
          <c:h val="0.75870748391005394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2017</c:v>
                </c:pt>
              </c:strCache>
            </c:strRef>
          </c:tx>
          <c:spPr>
            <a:ln w="55536">
              <a:solidFill>
                <a:srgbClr val="0066FF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0066FF"/>
              </a:solidFill>
              <a:ln>
                <a:solidFill>
                  <a:srgbClr val="0066FF"/>
                </a:solidFill>
                <a:prstDash val="solid"/>
              </a:ln>
            </c:spPr>
          </c:marker>
          <c:dLbls>
            <c:dLbl>
              <c:idx val="0"/>
              <c:layout>
                <c:manualLayout>
                  <c:x val="-3.2407407407407433E-2"/>
                  <c:y val="-4.2090489913417364E-2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7777777777777801E-2"/>
                  <c:y val="-3.6478424591628353E-2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2407407407407399E-2"/>
                  <c:y val="-4.7702555235206334E-2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2.9320987654320993E-2"/>
                  <c:y val="-4.7702555235206341E-2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2.6822714142873013E-2"/>
                  <c:y val="-4.7031855205386525E-2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3.0864197530864209E-3"/>
                  <c:y val="-3.6478424591628353E-2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1.9253184831315041E-2"/>
                  <c:y val="-4.2460660887332261E-2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1.9914338221679182E-2"/>
                  <c:y val="-3.8390305163822823E-2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2.711620005184609E-2"/>
                  <c:y val="3.0889723597285916E-2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5.1441043587749508E-2"/>
                  <c:y val="-3.35722500849981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-4.2622578972706847E-2"/>
                  <c:y val="-3.09897693092290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-3.3804114357663853E-2"/>
                  <c:y val="-4.1319692412305459E-2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Sheet1!$B$1:$M$1</c:f>
              <c:strCache>
                <c:ptCount val="12"/>
                <c:pt idx="0">
                  <c:v>I</c:v>
                </c:pt>
                <c:pt idx="1">
                  <c:v>II</c:v>
                </c:pt>
                <c:pt idx="2">
                  <c:v>III</c:v>
                </c:pt>
                <c:pt idx="3">
                  <c:v>IV</c:v>
                </c:pt>
                <c:pt idx="4">
                  <c:v>V</c:v>
                </c:pt>
                <c:pt idx="5">
                  <c:v>VI</c:v>
                </c:pt>
                <c:pt idx="6">
                  <c:v>VII</c:v>
                </c:pt>
                <c:pt idx="7">
                  <c:v>VIII</c:v>
                </c:pt>
                <c:pt idx="8">
                  <c:v>IX</c:v>
                </c:pt>
                <c:pt idx="9">
                  <c:v>X</c:v>
                </c:pt>
                <c:pt idx="10">
                  <c:v>XI</c:v>
                </c:pt>
                <c:pt idx="11">
                  <c:v>XII</c:v>
                </c:pt>
              </c:strCache>
            </c:strRef>
          </c:cat>
          <c:val>
            <c:numRef>
              <c:f>Sheet1!$B$2:$M$2</c:f>
              <c:numCache>
                <c:formatCode>0.0</c:formatCode>
                <c:ptCount val="12"/>
                <c:pt idx="0">
                  <c:v>0.97582282160860245</c:v>
                </c:pt>
                <c:pt idx="1">
                  <c:v>1.5375201672235477</c:v>
                </c:pt>
                <c:pt idx="2">
                  <c:v>2.0813687967794294</c:v>
                </c:pt>
                <c:pt idx="3">
                  <c:v>2.2288767438135579</c:v>
                </c:pt>
                <c:pt idx="4">
                  <c:v>2.376632282036681</c:v>
                </c:pt>
                <c:pt idx="5">
                  <c:v>2.7605912347560917</c:v>
                </c:pt>
                <c:pt idx="6">
                  <c:v>1.7532682470916825</c:v>
                </c:pt>
                <c:pt idx="7">
                  <c:v>1.5291209293533399</c:v>
                </c:pt>
                <c:pt idx="8">
                  <c:v>1.2334862014275387</c:v>
                </c:pt>
                <c:pt idx="9">
                  <c:v>1.9757659220472021</c:v>
                </c:pt>
                <c:pt idx="10">
                  <c:v>2.9353079533311188</c:v>
                </c:pt>
                <c:pt idx="11">
                  <c:v>3.655656426357055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2018</c:v>
                </c:pt>
              </c:strCache>
            </c:strRef>
          </c:tx>
          <c:spPr>
            <a:ln w="32563">
              <a:solidFill>
                <a:srgbClr val="FF0000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0000"/>
              </a:solidFill>
              <a:ln>
                <a:solidFill>
                  <a:srgbClr val="FF0000"/>
                </a:solidFill>
                <a:prstDash val="solid"/>
              </a:ln>
            </c:spPr>
          </c:marker>
          <c:dLbls>
            <c:dLbl>
              <c:idx val="0"/>
              <c:layout>
                <c:manualLayout>
                  <c:x val="-4.3209876543209853E-2"/>
                  <c:y val="4.20904899134173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6748879754101423E-2"/>
                  <c:y val="4.179616099502275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1.7635771951264674E-3"/>
                  <c:y val="-2.33311301003163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4.3356756656667779E-2"/>
                  <c:y val="2.806036779355904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2.6601905343850683E-2"/>
                  <c:y val="-4.770256591602487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5.8715813983631501E-2"/>
                  <c:y val="1.819190120022799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5.7907338999370443E-2"/>
                  <c:y val="2.303683829337649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4.1152371958671261E-2"/>
                  <c:y val="2.292113889347071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1.2381726104506907E-3"/>
                  <c:y val="3.5277439249903979E-3"/>
                </c:manualLayout>
              </c:layout>
              <c:spPr>
                <a:noFill/>
                <a:ln w="55536">
                  <a:noFill/>
                </a:ln>
              </c:spPr>
              <c:txPr>
                <a:bodyPr/>
                <a:lstStyle/>
                <a:p>
                  <a:pPr>
                    <a:defRPr sz="1744" b="1" i="0" u="none" strike="noStrike" baseline="0">
                      <a:solidFill>
                        <a:srgbClr val="FF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spPr>
                <a:noFill/>
                <a:ln w="55536">
                  <a:noFill/>
                </a:ln>
              </c:spPr>
              <c:txPr>
                <a:bodyPr/>
                <a:lstStyle/>
                <a:p>
                  <a:pPr>
                    <a:defRPr sz="1744" b="1" i="0" u="none" strike="noStrike" baseline="0">
                      <a:solidFill>
                        <a:srgbClr val="FF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55536">
                <a:noFill/>
              </a:ln>
            </c:spPr>
            <c:txPr>
              <a:bodyPr/>
              <a:lstStyle/>
              <a:p>
                <a:pPr>
                  <a:defRPr sz="1744" b="1" i="0" u="none" strike="noStrike" baseline="0">
                    <a:solidFill>
                      <a:schemeClr val="tx1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Sheet1!$B$1:$M$1</c:f>
              <c:strCache>
                <c:ptCount val="12"/>
                <c:pt idx="0">
                  <c:v>I</c:v>
                </c:pt>
                <c:pt idx="1">
                  <c:v>II</c:v>
                </c:pt>
                <c:pt idx="2">
                  <c:v>III</c:v>
                </c:pt>
                <c:pt idx="3">
                  <c:v>IV</c:v>
                </c:pt>
                <c:pt idx="4">
                  <c:v>V</c:v>
                </c:pt>
                <c:pt idx="5">
                  <c:v>VI</c:v>
                </c:pt>
                <c:pt idx="6">
                  <c:v>VII</c:v>
                </c:pt>
                <c:pt idx="7">
                  <c:v>VIII</c:v>
                </c:pt>
                <c:pt idx="8">
                  <c:v>IX</c:v>
                </c:pt>
                <c:pt idx="9">
                  <c:v>X</c:v>
                </c:pt>
                <c:pt idx="10">
                  <c:v>XI</c:v>
                </c:pt>
                <c:pt idx="11">
                  <c:v>XII</c:v>
                </c:pt>
              </c:strCache>
            </c:strRef>
          </c:cat>
          <c:val>
            <c:numRef>
              <c:f>Sheet1!$B$3:$M$3</c:f>
              <c:numCache>
                <c:formatCode>0.0</c:formatCode>
                <c:ptCount val="12"/>
                <c:pt idx="0">
                  <c:v>0.55777062286384194</c:v>
                </c:pt>
                <c:pt idx="1">
                  <c:v>1.4157581550745277</c:v>
                </c:pt>
                <c:pt idx="2">
                  <c:v>1.1337248942589326</c:v>
                </c:pt>
                <c:pt idx="3">
                  <c:v>0.62640066743743716</c:v>
                </c:pt>
                <c:pt idx="4">
                  <c:v>0.13235772622672926</c:v>
                </c:pt>
                <c:pt idx="5">
                  <c:v>-0.10644059041318599</c:v>
                </c:pt>
                <c:pt idx="6">
                  <c:v>-0.78285752914290185</c:v>
                </c:pt>
                <c:pt idx="7">
                  <c:v>-1.2018178499241543</c:v>
                </c:pt>
                <c:pt idx="8">
                  <c:v>-1.1290157931083371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82499696"/>
        <c:axId val="282500088"/>
      </c:lineChart>
      <c:catAx>
        <c:axId val="282499696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low"/>
        <c:spPr>
          <a:ln w="26040">
            <a:solidFill>
              <a:schemeClr val="tx1"/>
            </a:solidFill>
            <a:prstDash val="solid"/>
          </a:ln>
        </c:spPr>
        <c:txPr>
          <a:bodyPr rot="0" vert="horz" anchor="b" anchorCtr="0"/>
          <a:lstStyle/>
          <a:p>
            <a:pPr>
              <a:defRPr sz="1641" b="1" i="0" u="none" strike="noStrike" baseline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282500088"/>
        <c:crosses val="autoZero"/>
        <c:auto val="1"/>
        <c:lblAlgn val="ctr"/>
        <c:lblOffset val="1"/>
        <c:tickLblSkip val="1"/>
        <c:tickMarkSkip val="1"/>
        <c:noMultiLvlLbl val="0"/>
      </c:catAx>
      <c:valAx>
        <c:axId val="282500088"/>
        <c:scaling>
          <c:orientation val="minMax"/>
          <c:max val="4"/>
          <c:min val="-2"/>
        </c:scaling>
        <c:delete val="0"/>
        <c:axPos val="l"/>
        <c:numFmt formatCode="0.0" sourceLinked="0"/>
        <c:majorTickMark val="out"/>
        <c:minorTickMark val="none"/>
        <c:tickLblPos val="nextTo"/>
        <c:spPr>
          <a:ln w="260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436" b="0" i="0" u="none" strike="noStrike" baseline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282499696"/>
        <c:crosses val="autoZero"/>
        <c:crossBetween val="between"/>
        <c:majorUnit val="1"/>
      </c:valAx>
      <c:spPr>
        <a:noFill/>
        <a:ln w="26050">
          <a:noFill/>
        </a:ln>
      </c:spPr>
    </c:plotArea>
    <c:legend>
      <c:legendPos val="b"/>
      <c:layout>
        <c:manualLayout>
          <c:xMode val="edge"/>
          <c:yMode val="edge"/>
          <c:x val="1.0901525258661815E-2"/>
          <c:y val="0.90689094075846799"/>
          <c:w val="0.97932811820425891"/>
          <c:h val="7.0888651977746298E-2"/>
        </c:manualLayout>
      </c:layout>
      <c:overlay val="0"/>
      <c:spPr>
        <a:noFill/>
        <a:ln w="55536">
          <a:noFill/>
        </a:ln>
      </c:spPr>
      <c:txPr>
        <a:bodyPr/>
        <a:lstStyle/>
        <a:p>
          <a:pPr>
            <a:defRPr sz="1538" b="1" i="0" u="none" strike="noStrike" baseline="0">
              <a:solidFill>
                <a:schemeClr val="tx1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49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fld id="{D6BFF336-65F9-4EF5-92A5-211BB872E6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702157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fld id="{2D4F17BD-65C4-43AF-93CE-623D025C9C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7226060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ru-RU" sz="900" dirty="0" smtClean="0"/>
          </a:p>
        </p:txBody>
      </p:sp>
    </p:spTree>
    <p:extLst>
      <p:ext uri="{BB962C8B-B14F-4D97-AF65-F5344CB8AC3E}">
        <p14:creationId xmlns:p14="http://schemas.microsoft.com/office/powerpoint/2010/main" val="36394143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12532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6626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z="1200" kern="1200" dirty="0" smtClean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</p:txBody>
      </p:sp>
      <p:sp>
        <p:nvSpPr>
          <p:cNvPr id="26627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26628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5A0030-C914-447D-BD65-13A1270BD74D}" type="slidenum">
              <a:rPr lang="ru-RU" smtClean="0"/>
              <a:pPr/>
              <a:t>3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5431975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84715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2770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2771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32772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DBB530-D718-4601-B1AE-99BFF1EA71E1}" type="slidenum">
              <a:rPr lang="ru-RU" smtClean="0"/>
              <a:pPr/>
              <a:t>5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8941567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69587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17651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49958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138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46E03F-63D9-45FE-8BE9-F9F19B6EDF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CF2213-90E7-4966-9572-F486217507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0AAD60-5A58-4F81-B3C4-10F25A62CA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339513-6916-4E23-BD72-4BCA6A8D93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BA6324-2EF7-48E9-B944-448FF7BB0A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B21C8C-D22D-492D-9A57-6058668B7B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26F4-BBCD-488D-A4AA-E129D68D01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34E32B-4FBB-427E-A513-AD2FCFBBF6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20F943-2AC4-438E-B867-DA44E73A86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2D06-3052-4433-A454-C83B7CCFD4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F54D-C53D-4F9E-BC3F-63BA7055DA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i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i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i="0">
                <a:latin typeface="+mn-lt"/>
              </a:defRPr>
            </a:lvl1pPr>
          </a:lstStyle>
          <a:p>
            <a:pPr>
              <a:defRPr/>
            </a:pPr>
            <a:fld id="{188F934C-A649-47CB-99E0-020869506C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4" descr="logo NSC"/>
          <p:cNvPicPr>
            <a:picLocks noGrp="1" noChangeAspect="1" noChangeArrowheads="1"/>
          </p:cNvPicPr>
          <p:nvPr>
            <p:ph type="ctrTitle"/>
          </p:nvPr>
        </p:nvPicPr>
        <p:blipFill>
          <a:blip r:embed="rId3"/>
          <a:srcRect/>
          <a:stretch>
            <a:fillRect/>
          </a:stretch>
        </p:blipFill>
        <p:spPr>
          <a:xfrm>
            <a:off x="466725" y="333375"/>
            <a:ext cx="647700" cy="647700"/>
          </a:xfrm>
        </p:spPr>
      </p:pic>
      <p:sp>
        <p:nvSpPr>
          <p:cNvPr id="1536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87450" y="333375"/>
            <a:ext cx="6400800" cy="647700"/>
          </a:xfrm>
        </p:spPr>
        <p:txBody>
          <a:bodyPr anchor="ctr"/>
          <a:lstStyle/>
          <a:p>
            <a:pPr algn="l" eaLnBrk="1" hangingPunct="1"/>
            <a:r>
              <a:rPr lang="ru-RU" sz="1600" i="1" dirty="0" err="1">
                <a:latin typeface="Times New Roman" pitchFamily="18" charset="0"/>
              </a:rPr>
              <a:t>Кыргыз</a:t>
            </a:r>
            <a:r>
              <a:rPr lang="ru-RU" sz="1600" i="1" dirty="0">
                <a:latin typeface="Times New Roman" pitchFamily="18" charset="0"/>
              </a:rPr>
              <a:t> </a:t>
            </a:r>
            <a:r>
              <a:rPr lang="ru-RU" sz="1600" i="1" dirty="0" err="1">
                <a:latin typeface="Times New Roman" pitchFamily="18" charset="0"/>
              </a:rPr>
              <a:t>Республикасынын</a:t>
            </a:r>
            <a:r>
              <a:rPr lang="ru-RU" sz="1600" i="1" dirty="0">
                <a:latin typeface="Times New Roman" pitchFamily="18" charset="0"/>
              </a:rPr>
              <a:t> </a:t>
            </a:r>
            <a:r>
              <a:rPr lang="ru-RU" sz="1600" i="1" dirty="0" err="1">
                <a:latin typeface="Times New Roman" pitchFamily="18" charset="0"/>
              </a:rPr>
              <a:t>Улуттук</a:t>
            </a:r>
            <a:r>
              <a:rPr lang="ru-RU" sz="1600" i="1" dirty="0">
                <a:latin typeface="Times New Roman" pitchFamily="18" charset="0"/>
              </a:rPr>
              <a:t> статистика </a:t>
            </a:r>
            <a:r>
              <a:rPr lang="ru-RU" sz="1600" i="1" dirty="0" err="1">
                <a:latin typeface="Times New Roman" pitchFamily="18" charset="0"/>
              </a:rPr>
              <a:t>комитети</a:t>
            </a:r>
            <a:endParaRPr lang="ru-RU" sz="1600" i="1" dirty="0"/>
          </a:p>
        </p:txBody>
      </p:sp>
      <p:sp>
        <p:nvSpPr>
          <p:cNvPr id="15363" name="Rectangle 5"/>
          <p:cNvSpPr>
            <a:spLocks noChangeArrowheads="1"/>
          </p:cNvSpPr>
          <p:nvPr/>
        </p:nvSpPr>
        <p:spPr bwMode="auto">
          <a:xfrm>
            <a:off x="1042988" y="1844675"/>
            <a:ext cx="7129462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20000"/>
              </a:spcBef>
            </a:pPr>
            <a:r>
              <a:rPr lang="ru-RU" sz="3200" b="1" i="0" dirty="0" smtClean="0">
                <a:latin typeface="Kyrghyz Times" pitchFamily="2" charset="0"/>
                <a:cs typeface="Times New Roman" panose="02020603050405020304" pitchFamily="18" charset="0"/>
              </a:rPr>
              <a:t>201</a:t>
            </a:r>
            <a:r>
              <a:rPr lang="en-US" sz="3200" b="1" i="0" dirty="0" smtClean="0">
                <a:latin typeface="Kyrghyz Times" pitchFamily="2" charset="0"/>
                <a:cs typeface="Times New Roman" panose="02020603050405020304" pitchFamily="18" charset="0"/>
              </a:rPr>
              <a:t>8</a:t>
            </a:r>
            <a:r>
              <a:rPr lang="ru-RU" sz="3200" b="1" i="0" dirty="0" smtClean="0">
                <a:latin typeface="Kyrghyz Times" pitchFamily="2" charset="0"/>
                <a:cs typeface="Times New Roman" panose="02020603050405020304" pitchFamily="18" charset="0"/>
              </a:rPr>
              <a:t>-</a:t>
            </a:r>
            <a:r>
              <a:rPr lang="ru-RU" sz="3200" b="1" i="0" dirty="0" err="1" smtClean="0">
                <a:latin typeface="Kyrghyz Times" pitchFamily="2" charset="0"/>
                <a:cs typeface="Times New Roman" panose="02020603050405020304" pitchFamily="18" charset="0"/>
              </a:rPr>
              <a:t>жылдын</a:t>
            </a:r>
            <a:r>
              <a:rPr lang="ru-RU" sz="3200" b="1" i="0" dirty="0" smtClean="0">
                <a:latin typeface="Kyrghyz Times" pitchFamily="2" charset="0"/>
                <a:cs typeface="Times New Roman" panose="02020603050405020304" pitchFamily="18" charset="0"/>
              </a:rPr>
              <a:t> 9 ай </a:t>
            </a:r>
            <a:r>
              <a:rPr lang="ru-RU" sz="3200" b="1" i="0" dirty="0" err="1" smtClean="0">
                <a:latin typeface="Kyrghyz Times" pitchFamily="2" charset="0"/>
                <a:cs typeface="Times New Roman" panose="02020603050405020304" pitchFamily="18" charset="0"/>
              </a:rPr>
              <a:t>аралыгындагы</a:t>
            </a:r>
            <a:r>
              <a:rPr lang="ru-RU" sz="3200" b="1" i="0" dirty="0" smtClean="0">
                <a:latin typeface="Kyrghyz Times" pitchFamily="2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latin typeface="Kyrghyz Times" pitchFamily="2" charset="0"/>
                <a:cs typeface="Times New Roman" panose="02020603050405020304" pitchFamily="18" charset="0"/>
              </a:rPr>
              <a:t>керектјј</a:t>
            </a:r>
            <a:r>
              <a:rPr lang="ru-RU" sz="3200" b="1" i="0" dirty="0">
                <a:latin typeface="Kyrghyz Times" pitchFamily="2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latin typeface="Kyrghyz Times" pitchFamily="2" charset="0"/>
                <a:cs typeface="Times New Roman" panose="02020603050405020304" pitchFamily="18" charset="0"/>
              </a:rPr>
              <a:t>бааларынын</a:t>
            </a:r>
            <a:r>
              <a:rPr lang="ru-RU" sz="3200" b="1" i="0" dirty="0">
                <a:latin typeface="Kyrghyz Times" pitchFamily="2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latin typeface="Kyrghyz Times" pitchFamily="2" charset="0"/>
                <a:cs typeface="Times New Roman" panose="02020603050405020304" pitchFamily="18" charset="0"/>
              </a:rPr>
              <a:t>жана</a:t>
            </a:r>
            <a:r>
              <a:rPr lang="ru-RU" sz="3200" b="1" i="0" dirty="0">
                <a:latin typeface="Kyrghyz Times" pitchFamily="2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latin typeface="Kyrghyz Times" pitchFamily="2" charset="0"/>
                <a:cs typeface="Times New Roman" panose="02020603050405020304" pitchFamily="18" charset="0"/>
              </a:rPr>
              <a:t>тарифтеринин</a:t>
            </a:r>
            <a:r>
              <a:rPr lang="ru-RU" sz="3200" b="1" i="0" dirty="0">
                <a:latin typeface="Kyrghyz Times" pitchFamily="2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latin typeface="Kyrghyz Times" pitchFamily="2" charset="0"/>
                <a:cs typeface="Times New Roman" panose="02020603050405020304" pitchFamily="18" charset="0"/>
              </a:rPr>
              <a:t>јзгјріісі</a:t>
            </a:r>
            <a:r>
              <a:rPr lang="ru-RU" sz="3200" b="1" i="0" dirty="0">
                <a:latin typeface="Kyrghyz Times" pitchFamily="2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latin typeface="Kyrghyz Times" pitchFamily="2" charset="0"/>
                <a:cs typeface="Times New Roman" panose="02020603050405020304" pitchFamily="18" charset="0"/>
              </a:rPr>
              <a:t>тууралуу</a:t>
            </a:r>
            <a:endParaRPr lang="ru-RU" sz="3200" b="1" i="0" dirty="0">
              <a:latin typeface="Kyrghyz Times" pitchFamily="2" charset="0"/>
              <a:cs typeface="Times New Roman" panose="02020603050405020304" pitchFamily="18" charset="0"/>
            </a:endParaRP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5220072" y="5445125"/>
            <a:ext cx="3312741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r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i="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Kyrghyz Times" pitchFamily="2" charset="0"/>
                <a:cs typeface="Times New Roman" panose="02020603050405020304" pitchFamily="18" charset="0"/>
              </a:rPr>
              <a:t>Баалардын</a:t>
            </a:r>
            <a:r>
              <a:rPr lang="ru-RU" i="0" dirty="0">
                <a:effectLst>
                  <a:outerShdw blurRad="38100" dist="38100" dir="2700000" algn="tl">
                    <a:srgbClr val="C0C0C0"/>
                  </a:outerShdw>
                </a:effectLst>
                <a:latin typeface="Kyrghyz Times" pitchFamily="2" charset="0"/>
                <a:cs typeface="Times New Roman" panose="02020603050405020304" pitchFamily="18" charset="0"/>
              </a:rPr>
              <a:t> статистика </a:t>
            </a:r>
            <a:r>
              <a:rPr lang="ru-RU" i="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Kyrghyz Times" pitchFamily="2" charset="0"/>
                <a:cs typeface="Times New Roman" panose="02020603050405020304" pitchFamily="18" charset="0"/>
              </a:rPr>
              <a:t>бјлімі</a:t>
            </a:r>
            <a:endParaRPr lang="ru-RU" i="0" dirty="0">
              <a:effectLst>
                <a:outerShdw blurRad="38100" dist="38100" dir="2700000" algn="tl">
                  <a:srgbClr val="C0C0C0"/>
                </a:outerShdw>
              </a:effectLst>
              <a:latin typeface="Kyrghyz Times" pitchFamily="2" charset="0"/>
              <a:cs typeface="Times New Roman" panose="02020603050405020304" pitchFamily="18" charset="0"/>
            </a:endParaRPr>
          </a:p>
          <a:p>
            <a:pPr algn="r">
              <a:lnSpc>
                <a:spcPct val="90000"/>
              </a:lnSpc>
              <a:spcBef>
                <a:spcPct val="20000"/>
              </a:spcBef>
            </a:pPr>
            <a:r>
              <a:rPr lang="ru-RU" i="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Kyrghyz Times" pitchFamily="2" charset="0"/>
              </a:rPr>
              <a:t>2018-жылдын 10 </a:t>
            </a:r>
            <a:r>
              <a:rPr lang="ru-RU" i="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Kyrghyz Times" pitchFamily="2" charset="0"/>
              </a:rPr>
              <a:t>октябры</a:t>
            </a:r>
            <a:endParaRPr lang="ru-RU" i="0" dirty="0">
              <a:effectLst>
                <a:outerShdw blurRad="38100" dist="38100" dir="2700000" algn="tl">
                  <a:srgbClr val="C0C0C0"/>
                </a:outerShdw>
              </a:effectLst>
              <a:latin typeface="Kyrghyz Times" pitchFamily="2" charset="0"/>
            </a:endParaRPr>
          </a:p>
        </p:txBody>
      </p:sp>
      <p:sp>
        <p:nvSpPr>
          <p:cNvPr id="15365" name="Text Box 8"/>
          <p:cNvSpPr txBox="1">
            <a:spLocks noChangeArrowheads="1"/>
          </p:cNvSpPr>
          <p:nvPr/>
        </p:nvSpPr>
        <p:spPr bwMode="auto">
          <a:xfrm>
            <a:off x="971550" y="4292600"/>
            <a:ext cx="7416800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3266" y="324906"/>
            <a:ext cx="485775" cy="485775"/>
          </a:xfrm>
          <a:prstGeom prst="rect">
            <a:avLst/>
          </a:prstGeom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135495" y="324906"/>
            <a:ext cx="48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0" dirty="0" err="1">
                <a:latin typeface="Times New Roman" pitchFamily="18" charset="0"/>
              </a:rPr>
              <a:t>Кыргыз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Республикасынын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Улуттук</a:t>
            </a:r>
            <a:r>
              <a:rPr lang="ru-RU" sz="1200" i="0" dirty="0">
                <a:latin typeface="Times New Roman" pitchFamily="18" charset="0"/>
              </a:rPr>
              <a:t> статистика </a:t>
            </a:r>
            <a:r>
              <a:rPr lang="ru-RU" sz="1200" i="0" dirty="0" err="1">
                <a:latin typeface="Times New Roman" pitchFamily="18" charset="0"/>
              </a:rPr>
              <a:t>комитети</a:t>
            </a:r>
            <a:endParaRPr lang="ru-RU" sz="1200" i="0" dirty="0"/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>
          <a:xfrm>
            <a:off x="395536" y="810681"/>
            <a:ext cx="8229600" cy="89012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1800" b="1" i="0" dirty="0" err="1" smtClean="0">
                <a:latin typeface="Kyrghyz Times" pitchFamily="2" charset="0"/>
              </a:rPr>
              <a:t>Республикадагы</a:t>
            </a:r>
            <a:r>
              <a:rPr lang="ru-RU" sz="1800" b="1" i="0" dirty="0" smtClean="0">
                <a:latin typeface="Kyrghyz Times" pitchFamily="2" charset="0"/>
              </a:rPr>
              <a:t> 2018-жылдын январь-</a:t>
            </a:r>
            <a:r>
              <a:rPr lang="ru-RU" sz="1800" b="1" i="0" dirty="0" err="1" smtClean="0">
                <a:latin typeface="Kyrghyz Times" pitchFamily="2" charset="0"/>
              </a:rPr>
              <a:t>сентябрындагы</a:t>
            </a:r>
            <a:r>
              <a:rPr lang="ru-RU" sz="1800" b="1" i="0" dirty="0" smtClean="0">
                <a:latin typeface="Kyrghyz Times" pitchFamily="2" charset="0"/>
              </a:rPr>
              <a:t> </a:t>
            </a:r>
            <a:r>
              <a:rPr lang="ru-RU" sz="1800" b="1" i="0" dirty="0" err="1" smtClean="0">
                <a:latin typeface="Kyrghyz Times" pitchFamily="2" charset="0"/>
              </a:rPr>
              <a:t>керектјј</a:t>
            </a:r>
            <a:r>
              <a:rPr lang="ru-RU" sz="1800" b="1" i="0" dirty="0" smtClean="0">
                <a:latin typeface="Kyrghyz Times" pitchFamily="2" charset="0"/>
              </a:rPr>
              <a:t> </a:t>
            </a:r>
            <a:r>
              <a:rPr lang="ru-RU" sz="1800" b="1" i="0" dirty="0" err="1" smtClean="0">
                <a:latin typeface="Kyrghyz Times" pitchFamily="2" charset="0"/>
              </a:rPr>
              <a:t>инфляциясынын</a:t>
            </a:r>
            <a:r>
              <a:rPr lang="ru-RU" sz="1800" b="1" i="0" dirty="0" smtClean="0">
                <a:latin typeface="Kyrghyz Times" pitchFamily="2" charset="0"/>
              </a:rPr>
              <a:t> </a:t>
            </a:r>
            <a:r>
              <a:rPr lang="ru-RU" sz="1800" b="1" i="0" dirty="0" err="1" smtClean="0">
                <a:latin typeface="Kyrghyz Times" pitchFamily="2" charset="0"/>
              </a:rPr>
              <a:t>деѕгээлинин</a:t>
            </a:r>
            <a:r>
              <a:rPr lang="ru-RU" sz="1800" b="1" i="0" dirty="0" smtClean="0">
                <a:latin typeface="Kyrghyz Times" pitchFamily="2" charset="0"/>
              </a:rPr>
              <a:t> </a:t>
            </a:r>
            <a:r>
              <a:rPr lang="ru-RU" sz="1800" b="1" i="0" dirty="0" err="1">
                <a:latin typeface="Kyrghyz Times" pitchFamily="2" charset="0"/>
              </a:rPr>
              <a:t>јзгјріісі</a:t>
            </a:r>
            <a:r>
              <a:rPr lang="ru-RU" sz="1800" b="1" i="0" dirty="0">
                <a:latin typeface="Kyrghyz Times" pitchFamily="2" charset="0"/>
              </a:rPr>
              <a:t> </a:t>
            </a:r>
            <a:r>
              <a:rPr lang="ru-RU" sz="2000" b="1" i="0" dirty="0">
                <a:latin typeface="Kyrghyz Times" pitchFamily="2" charset="0"/>
              </a:rPr>
              <a:t/>
            </a:r>
            <a:br>
              <a:rPr lang="ru-RU" sz="2000" b="1" i="0" dirty="0">
                <a:latin typeface="Kyrghyz Times" pitchFamily="2" charset="0"/>
              </a:rPr>
            </a:br>
            <a:r>
              <a:rPr lang="ru-RU" sz="1400" i="0" dirty="0">
                <a:latin typeface="Kyrghyz Times" pitchFamily="2" charset="0"/>
              </a:rPr>
              <a:t>(</a:t>
            </a:r>
            <a:r>
              <a:rPr lang="ru-RU" sz="1400" i="0" dirty="0" err="1">
                <a:latin typeface="Kyrghyz Times" pitchFamily="2" charset="0"/>
              </a:rPr>
              <a:t>јсіі</a:t>
            </a:r>
            <a:r>
              <a:rPr lang="ru-RU" sz="1400" i="0" dirty="0">
                <a:latin typeface="Kyrghyz Times" pitchFamily="2" charset="0"/>
              </a:rPr>
              <a:t> (+), </a:t>
            </a:r>
            <a:r>
              <a:rPr lang="ru-RU" sz="1400" i="0" dirty="0" err="1">
                <a:latin typeface="Kyrghyz Times" pitchFamily="2" charset="0"/>
              </a:rPr>
              <a:t>тјмјндјј</a:t>
            </a:r>
            <a:r>
              <a:rPr lang="ru-RU" sz="1400" i="0" dirty="0">
                <a:latin typeface="Kyrghyz Times" pitchFamily="2" charset="0"/>
              </a:rPr>
              <a:t> (-); </a:t>
            </a:r>
            <a:r>
              <a:rPr lang="ru-RU" sz="1400" i="0" dirty="0" err="1">
                <a:latin typeface="Kyrghyz Times" pitchFamily="2" charset="0"/>
              </a:rPr>
              <a:t>мурунку</a:t>
            </a:r>
            <a:r>
              <a:rPr lang="ru-RU" sz="1400" i="0" dirty="0">
                <a:latin typeface="Kyrghyz Times" pitchFamily="2" charset="0"/>
              </a:rPr>
              <a:t> </a:t>
            </a:r>
            <a:r>
              <a:rPr lang="ru-RU" sz="1400" i="0" dirty="0" err="1">
                <a:latin typeface="Kyrghyz Times" pitchFamily="2" charset="0"/>
              </a:rPr>
              <a:t>жылдын</a:t>
            </a:r>
            <a:r>
              <a:rPr lang="ru-RU" sz="1400" i="0" dirty="0">
                <a:latin typeface="Kyrghyz Times" pitchFamily="2" charset="0"/>
              </a:rPr>
              <a:t> </a:t>
            </a:r>
            <a:r>
              <a:rPr lang="ru-RU" sz="1400" i="0" dirty="0" err="1">
                <a:latin typeface="Kyrghyz Times" pitchFamily="2" charset="0"/>
              </a:rPr>
              <a:t>декабрына</a:t>
            </a:r>
            <a:r>
              <a:rPr lang="ru-RU" sz="1400" i="0" dirty="0">
                <a:latin typeface="Kyrghyz Times" pitchFamily="2" charset="0"/>
              </a:rPr>
              <a:t> </a:t>
            </a:r>
            <a:r>
              <a:rPr lang="ru-RU" sz="1400" i="0" dirty="0" err="1">
                <a:latin typeface="Kyrghyz Times" pitchFamily="2" charset="0"/>
              </a:rPr>
              <a:t>пайыз</a:t>
            </a:r>
            <a:r>
              <a:rPr lang="ru-RU" sz="1400" i="0" dirty="0">
                <a:latin typeface="Kyrghyz Times" pitchFamily="2" charset="0"/>
              </a:rPr>
              <a:t> </a:t>
            </a:r>
            <a:r>
              <a:rPr lang="ru-RU" sz="1400" i="0" dirty="0" err="1">
                <a:latin typeface="Kyrghyz Times" pitchFamily="2" charset="0"/>
              </a:rPr>
              <a:t>менен</a:t>
            </a:r>
            <a:r>
              <a:rPr lang="ru-RU" sz="1400" i="0" dirty="0">
                <a:latin typeface="Kyrghyz Times" pitchFamily="2" charset="0"/>
              </a:rPr>
              <a:t>)</a:t>
            </a:r>
          </a:p>
        </p:txBody>
      </p:sp>
      <p:graphicFrame>
        <p:nvGraphicFramePr>
          <p:cNvPr id="7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1522230"/>
              </p:ext>
            </p:extLst>
          </p:nvPr>
        </p:nvGraphicFramePr>
        <p:xfrm>
          <a:off x="162420" y="1844824"/>
          <a:ext cx="8640960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7884368" y="6381328"/>
            <a:ext cx="1087760" cy="352127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1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406678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1"/>
          <p:cNvSpPr>
            <a:spLocks noGrp="1"/>
          </p:cNvSpPr>
          <p:nvPr>
            <p:ph type="title"/>
          </p:nvPr>
        </p:nvSpPr>
        <p:spPr>
          <a:xfrm>
            <a:off x="571500" y="810682"/>
            <a:ext cx="8320980" cy="890126"/>
          </a:xfrm>
        </p:spPr>
        <p:txBody>
          <a:bodyPr/>
          <a:lstStyle/>
          <a:p>
            <a:r>
              <a:rPr lang="ru-RU" sz="1700" b="1" dirty="0" err="1" smtClean="0">
                <a:latin typeface="Kyrghyz Times" pitchFamily="2" charset="0"/>
                <a:cs typeface="Times New Roman" pitchFamily="18" charset="0"/>
              </a:rPr>
              <a:t>Товарлардын</a:t>
            </a:r>
            <a:r>
              <a:rPr lang="ru-RU" sz="17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dirty="0" err="1" smtClean="0">
                <a:latin typeface="Kyrghyz Times" pitchFamily="2" charset="0"/>
                <a:cs typeface="Times New Roman" pitchFamily="18" charset="0"/>
              </a:rPr>
              <a:t>жана</a:t>
            </a:r>
            <a:r>
              <a:rPr lang="ru-RU" sz="17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dirty="0" err="1" smtClean="0">
                <a:latin typeface="Kyrghyz Times" pitchFamily="2" charset="0"/>
                <a:cs typeface="Times New Roman" pitchFamily="18" charset="0"/>
              </a:rPr>
              <a:t>кызмат</a:t>
            </a:r>
            <a:r>
              <a:rPr lang="ru-RU" sz="17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dirty="0" err="1" smtClean="0">
                <a:latin typeface="Kyrghyz Times" pitchFamily="2" charset="0"/>
                <a:cs typeface="Times New Roman" pitchFamily="18" charset="0"/>
              </a:rPr>
              <a:t>кјрсјтіілјрдін</a:t>
            </a:r>
            <a:r>
              <a:rPr lang="ru-RU" sz="17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dirty="0" err="1" smtClean="0">
                <a:latin typeface="Kyrghyz Times" pitchFamily="2" charset="0"/>
                <a:cs typeface="Times New Roman" pitchFamily="18" charset="0"/>
              </a:rPr>
              <a:t>негизги</a:t>
            </a:r>
            <a:r>
              <a:rPr lang="ru-RU" sz="17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dirty="0" err="1" smtClean="0">
                <a:latin typeface="Kyrghyz Times" pitchFamily="2" charset="0"/>
                <a:cs typeface="Times New Roman" pitchFamily="18" charset="0"/>
              </a:rPr>
              <a:t>топтору</a:t>
            </a:r>
            <a:r>
              <a:rPr lang="ru-RU" sz="17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dirty="0" err="1" smtClean="0">
                <a:latin typeface="Kyrghyz Times" pitchFamily="2" charset="0"/>
                <a:cs typeface="Times New Roman" pitchFamily="18" charset="0"/>
              </a:rPr>
              <a:t>боюнча</a:t>
            </a:r>
            <a:r>
              <a:rPr lang="ru-RU" sz="1700" b="1" dirty="0" smtClean="0">
                <a:latin typeface="Kyrghyz Times" pitchFamily="2" charset="0"/>
                <a:cs typeface="Times New Roman" pitchFamily="18" charset="0"/>
              </a:rPr>
              <a:t> </a:t>
            </a:r>
            <a:br>
              <a:rPr lang="ru-RU" sz="1700" b="1" dirty="0" smtClean="0">
                <a:latin typeface="Kyrghyz Times" pitchFamily="2" charset="0"/>
                <a:cs typeface="Times New Roman" pitchFamily="18" charset="0"/>
              </a:rPr>
            </a:br>
            <a:r>
              <a:rPr lang="ru-RU" sz="1700" b="1" dirty="0" err="1" smtClean="0">
                <a:latin typeface="Kyrghyz Times" pitchFamily="2" charset="0"/>
                <a:cs typeface="Times New Roman" pitchFamily="18" charset="0"/>
              </a:rPr>
              <a:t>баалардын</a:t>
            </a:r>
            <a:r>
              <a:rPr lang="ru-RU" sz="17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dirty="0" err="1" smtClean="0">
                <a:latin typeface="Kyrghyz Times" pitchFamily="2" charset="0"/>
                <a:cs typeface="Times New Roman" pitchFamily="18" charset="0"/>
              </a:rPr>
              <a:t>жана</a:t>
            </a:r>
            <a:r>
              <a:rPr lang="ru-RU" sz="17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dirty="0" err="1" smtClean="0">
                <a:latin typeface="Kyrghyz Times" pitchFamily="2" charset="0"/>
                <a:cs typeface="Times New Roman" pitchFamily="18" charset="0"/>
              </a:rPr>
              <a:t>тарифтердин</a:t>
            </a:r>
            <a:r>
              <a:rPr lang="ru-RU" sz="17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dirty="0" err="1" smtClean="0">
                <a:latin typeface="Kyrghyz Times" pitchFamily="2" charset="0"/>
                <a:cs typeface="Times New Roman" pitchFamily="18" charset="0"/>
              </a:rPr>
              <a:t>јзгјріісі</a:t>
            </a:r>
            <a:r>
              <a:rPr lang="ru-RU" sz="17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b="1" dirty="0">
                <a:latin typeface="Kyrghyz Times" pitchFamily="2" charset="0"/>
                <a:cs typeface="Times New Roman" pitchFamily="18" charset="0"/>
              </a:rPr>
              <a:t/>
            </a:r>
            <a:br>
              <a:rPr lang="ru-RU" sz="1800" b="1" dirty="0">
                <a:latin typeface="Kyrghyz Times" pitchFamily="2" charset="0"/>
                <a:cs typeface="Times New Roman" pitchFamily="18" charset="0"/>
              </a:rPr>
            </a:br>
            <a:r>
              <a:rPr lang="ru-RU" sz="1400" dirty="0">
                <a:latin typeface="Kyrghyz Times" pitchFamily="2" charset="0"/>
                <a:cs typeface="Times New Roman" pitchFamily="18" charset="0"/>
              </a:rPr>
              <a:t>(</a:t>
            </a:r>
            <a:r>
              <a:rPr lang="ru-RU" sz="1400" dirty="0" err="1">
                <a:latin typeface="Kyrghyz Times" pitchFamily="2" charset="0"/>
              </a:rPr>
              <a:t>јсіі</a:t>
            </a:r>
            <a:r>
              <a:rPr lang="ru-RU" sz="1400" dirty="0">
                <a:latin typeface="Kyrghyz Times" pitchFamily="2" charset="0"/>
              </a:rPr>
              <a:t> (+), </a:t>
            </a:r>
            <a:r>
              <a:rPr lang="ru-RU" sz="1400" dirty="0" err="1">
                <a:latin typeface="Kyrghyz Times" pitchFamily="2" charset="0"/>
              </a:rPr>
              <a:t>тјмјндјј</a:t>
            </a:r>
            <a:r>
              <a:rPr lang="ru-RU" sz="1400" dirty="0">
                <a:latin typeface="Kyrghyz Times" pitchFamily="2" charset="0"/>
              </a:rPr>
              <a:t> (-); </a:t>
            </a:r>
            <a:r>
              <a:rPr lang="ru-RU" sz="1400" dirty="0" err="1">
                <a:latin typeface="Kyrghyz Times" pitchFamily="2" charset="0"/>
                <a:cs typeface="Times New Roman" pitchFamily="18" charset="0"/>
              </a:rPr>
              <a:t>мурунку</a:t>
            </a:r>
            <a:r>
              <a:rPr lang="ru-RU" sz="14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Kyrghyz Times" pitchFamily="2" charset="0"/>
                <a:cs typeface="Times New Roman" pitchFamily="18" charset="0"/>
              </a:rPr>
              <a:t>жылдын</a:t>
            </a:r>
            <a:r>
              <a:rPr lang="ru-RU" sz="14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Kyrghyz Times" pitchFamily="2" charset="0"/>
                <a:cs typeface="Times New Roman" pitchFamily="18" charset="0"/>
              </a:rPr>
              <a:t>декабрына</a:t>
            </a:r>
            <a:r>
              <a:rPr lang="ru-RU" sz="14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Kyrghyz Times" pitchFamily="2" charset="0"/>
                <a:cs typeface="Times New Roman" pitchFamily="18" charset="0"/>
              </a:rPr>
              <a:t>пайыз</a:t>
            </a:r>
            <a:r>
              <a:rPr lang="ru-RU" sz="14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Kyrghyz Times" pitchFamily="2" charset="0"/>
                <a:cs typeface="Times New Roman" pitchFamily="18" charset="0"/>
              </a:rPr>
              <a:t>менен</a:t>
            </a:r>
            <a:r>
              <a:rPr lang="ru-RU" sz="1400" dirty="0">
                <a:latin typeface="Kyrghyz Times" pitchFamily="2" charset="0"/>
                <a:cs typeface="Times New Roman" pitchFamily="18" charset="0"/>
              </a:rPr>
              <a:t>)</a:t>
            </a: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5474106"/>
              </p:ext>
            </p:extLst>
          </p:nvPr>
        </p:nvGraphicFramePr>
        <p:xfrm>
          <a:off x="553266" y="1844824"/>
          <a:ext cx="7887792" cy="46196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894"/>
                <a:gridCol w="1890162"/>
                <a:gridCol w="1635717"/>
                <a:gridCol w="1563019"/>
              </a:tblGrid>
              <a:tr h="799351">
                <a:tc rowSpan="2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y-KG" sz="1600" b="1" kern="1200" dirty="0" smtClean="0">
                          <a:solidFill>
                            <a:schemeClr val="tx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  <a:t>Калктын акчалай чыгымдарынын салыштырма салмагы</a:t>
                      </a:r>
                      <a:r>
                        <a:rPr lang="ky-KG" sz="1700" b="1" kern="1200" dirty="0" smtClean="0">
                          <a:solidFill>
                            <a:schemeClr val="tx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  <a:t/>
                      </a:r>
                      <a:br>
                        <a:rPr lang="ky-KG" sz="1700" b="1" kern="1200" dirty="0" smtClean="0">
                          <a:solidFill>
                            <a:schemeClr val="tx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(2016-жылдын </a:t>
                      </a:r>
                      <a:r>
                        <a:rPr lang="ru-RU" sz="1100" dirty="0" err="1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маалыматы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dirty="0" err="1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боюнча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)</a:t>
                      </a:r>
                      <a:endParaRPr lang="ru-RU" sz="1100" dirty="0">
                        <a:solidFill>
                          <a:schemeClr val="tx1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9 ай </a:t>
                      </a:r>
                      <a:r>
                        <a:rPr lang="ru-RU" sz="1700" b="1" dirty="0" err="1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аралыгындагы</a:t>
                      </a: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b="1" dirty="0" err="1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баалардын</a:t>
                      </a: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b="1" dirty="0" err="1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жана</a:t>
                      </a: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b="1" dirty="0" err="1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тарифтердин</a:t>
                      </a: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b="1" dirty="0" err="1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јзгјріісі</a:t>
                      </a:r>
                      <a:endParaRPr lang="ru-RU" sz="1700" b="1" dirty="0" smtClean="0">
                        <a:solidFill>
                          <a:schemeClr val="tx1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7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57788">
                <a:tc vMerge="1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2018-жылы</a:t>
                      </a:r>
                      <a:endParaRPr lang="ru-RU" sz="2000" b="1" i="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2017-жылы</a:t>
                      </a:r>
                      <a:endParaRPr lang="ru-RU" sz="20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</a:tr>
              <a:tr h="589178">
                <a:tc>
                  <a:txBody>
                    <a:bodyPr/>
                    <a:lstStyle/>
                    <a:p>
                      <a:r>
                        <a:rPr lang="ru-RU" sz="1700" b="1" dirty="0" err="1" smtClean="0">
                          <a:latin typeface="Kyrghyz Times" pitchFamily="2" charset="0"/>
                          <a:cs typeface="Times New Roman" pitchFamily="18" charset="0"/>
                        </a:rPr>
                        <a:t>Бардык</a:t>
                      </a:r>
                      <a:r>
                        <a:rPr lang="ru-RU" sz="1700" b="1" dirty="0" smtClean="0"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b="1" dirty="0" err="1" smtClean="0">
                          <a:latin typeface="Kyrghyz Times" pitchFamily="2" charset="0"/>
                          <a:cs typeface="Times New Roman" pitchFamily="18" charset="0"/>
                        </a:rPr>
                        <a:t>товарлар</a:t>
                      </a:r>
                      <a:r>
                        <a:rPr lang="ru-RU" sz="1700" b="1" dirty="0" smtClean="0"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b="1" dirty="0" err="1" smtClean="0">
                          <a:latin typeface="Kyrghyz Times" pitchFamily="2" charset="0"/>
                          <a:cs typeface="Times New Roman" pitchFamily="18" charset="0"/>
                        </a:rPr>
                        <a:t>жана</a:t>
                      </a:r>
                      <a:r>
                        <a:rPr lang="ru-RU" sz="1700" b="1" dirty="0" smtClean="0"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b="1" dirty="0" err="1" smtClean="0">
                          <a:latin typeface="Kyrghyz Times" pitchFamily="2" charset="0"/>
                          <a:cs typeface="Times New Roman" pitchFamily="18" charset="0"/>
                        </a:rPr>
                        <a:t>кызмат</a:t>
                      </a:r>
                      <a:r>
                        <a:rPr lang="ru-RU" sz="1700" b="1" dirty="0" smtClean="0"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b="1" dirty="0" err="1" smtClean="0">
                          <a:latin typeface="Kyrghyz Times" pitchFamily="2" charset="0"/>
                          <a:cs typeface="Times New Roman" pitchFamily="18" charset="0"/>
                        </a:rPr>
                        <a:t>кјрсјтіілјр</a:t>
                      </a:r>
                      <a:endParaRPr lang="ru-RU" sz="1700" b="1" dirty="0"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Kyrghyz Times" pitchFamily="2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-1,1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1,2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60407">
                <a:tc>
                  <a:txBody>
                    <a:bodyPr/>
                    <a:lstStyle/>
                    <a:p>
                      <a:pPr marL="252000" algn="l" fontAlgn="b">
                        <a:spcAft>
                          <a:spcPts val="200"/>
                        </a:spcAft>
                      </a:pPr>
                      <a:r>
                        <a:rPr lang="ky-KG" sz="1700" b="0" i="0" u="none" strike="noStrike" kern="1200" dirty="0" smtClean="0">
                          <a:solidFill>
                            <a:schemeClr val="dk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  <a:t>Тамак-аш азыктары жана алкоголсуз суусундуктар</a:t>
                      </a:r>
                      <a:endParaRPr lang="ru-RU" sz="1700" b="0" i="0" u="none" strike="noStrike" kern="1200" dirty="0">
                        <a:solidFill>
                          <a:schemeClr val="dk1"/>
                        </a:solidFill>
                        <a:latin typeface="Kyrghyz Times" pitchFamily="2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 smtClean="0">
                          <a:latin typeface="Kyrghyz Times" pitchFamily="2" charset="0"/>
                          <a:cs typeface="Times New Roman" pitchFamily="18" charset="0"/>
                        </a:rPr>
                        <a:t>45,4</a:t>
                      </a:r>
                      <a:endParaRPr lang="ru-RU" sz="1800" b="0" i="0" u="none" strike="noStrike" dirty="0"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>
                        <a:spcAft>
                          <a:spcPts val="200"/>
                        </a:spcAft>
                      </a:pPr>
                      <a:r>
                        <a:rPr lang="ru-RU" sz="2000" b="1" i="0" u="none" strike="noStrike" dirty="0" smtClean="0">
                          <a:solidFill>
                            <a:srgbClr val="FF000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-5,3</a:t>
                      </a:r>
                      <a:endParaRPr lang="ru-RU" sz="2000" b="1" i="0" u="none" strike="noStrike" dirty="0">
                        <a:solidFill>
                          <a:srgbClr val="FF0000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>
                        <a:spcAft>
                          <a:spcPts val="200"/>
                        </a:spcAft>
                      </a:pPr>
                      <a:r>
                        <a:rPr lang="ru-RU" sz="2000" b="1" i="0" u="none" strike="noStrike" dirty="0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0,1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99513">
                <a:tc>
                  <a:txBody>
                    <a:bodyPr/>
                    <a:lstStyle/>
                    <a:p>
                      <a:pPr marL="252000" algn="l" fontAlgn="b"/>
                      <a:r>
                        <a:rPr lang="ru-RU" sz="1700" b="0" i="0" u="none" strike="noStrike" dirty="0" err="1" smtClean="0">
                          <a:latin typeface="Kyrghyz Times" pitchFamily="2" charset="0"/>
                          <a:cs typeface="Times New Roman" pitchFamily="18" charset="0"/>
                        </a:rPr>
                        <a:t>Алкоголдук</a:t>
                      </a:r>
                      <a:r>
                        <a:rPr lang="ru-RU" sz="1700" b="0" i="0" u="none" strike="noStrike" dirty="0" smtClean="0"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b="0" i="0" u="none" strike="noStrike" dirty="0" err="1" smtClean="0">
                          <a:latin typeface="Kyrghyz Times" pitchFamily="2" charset="0"/>
                          <a:cs typeface="Times New Roman" pitchFamily="18" charset="0"/>
                        </a:rPr>
                        <a:t>ичимдиктер</a:t>
                      </a:r>
                      <a:r>
                        <a:rPr lang="ru-RU" sz="1700" b="0" i="0" u="none" strike="noStrike" dirty="0" smtClean="0"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b="0" i="0" u="none" strike="noStrike" dirty="0" err="1" smtClean="0">
                          <a:latin typeface="Kyrghyz Times" pitchFamily="2" charset="0"/>
                          <a:cs typeface="Times New Roman" pitchFamily="18" charset="0"/>
                        </a:rPr>
                        <a:t>жана</a:t>
                      </a:r>
                      <a:r>
                        <a:rPr lang="ru-RU" sz="1700" b="0" i="0" u="none" strike="noStrike" dirty="0" smtClean="0"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b="0" i="0" u="none" strike="noStrike" dirty="0" err="1" smtClean="0">
                          <a:latin typeface="Kyrghyz Times" pitchFamily="2" charset="0"/>
                          <a:cs typeface="Times New Roman" pitchFamily="18" charset="0"/>
                        </a:rPr>
                        <a:t>тамеки</a:t>
                      </a:r>
                      <a:r>
                        <a:rPr lang="ru-RU" sz="1700" b="0" i="0" u="none" strike="noStrike" dirty="0" smtClean="0"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endParaRPr lang="ru-RU" sz="1700" b="0" i="0" u="none" strike="noStrike" dirty="0"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 smtClean="0">
                          <a:latin typeface="Kyrghyz Times" pitchFamily="2" charset="0"/>
                          <a:cs typeface="Times New Roman" pitchFamily="18" charset="0"/>
                        </a:rPr>
                        <a:t>8,7</a:t>
                      </a:r>
                      <a:endParaRPr lang="ru-RU" sz="1800" b="0" i="0" u="none" strike="noStrike" dirty="0"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2000" b="1" i="0" u="none" strike="noStrike" dirty="0" smtClean="0">
                          <a:solidFill>
                            <a:srgbClr val="FF000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5,8</a:t>
                      </a:r>
                      <a:endParaRPr lang="ru-RU" sz="2000" b="1" i="0" u="none" strike="noStrike" dirty="0">
                        <a:solidFill>
                          <a:srgbClr val="FF0000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2000" b="1" i="0" u="none" strike="noStrike" dirty="0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2,1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3276">
                <a:tc>
                  <a:txBody>
                    <a:bodyPr/>
                    <a:lstStyle/>
                    <a:p>
                      <a:pPr marL="252000" algn="l" fontAlgn="b"/>
                      <a:r>
                        <a:rPr lang="ky-KG" sz="1700" b="0" i="0" u="none" strike="noStrike" kern="1200" dirty="0" smtClean="0">
                          <a:solidFill>
                            <a:schemeClr val="dk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  <a:t>Азык-т³л³к</a:t>
                      </a:r>
                      <a:br>
                        <a:rPr lang="ky-KG" sz="1700" b="0" i="0" u="none" strike="noStrike" kern="1200" dirty="0" smtClean="0">
                          <a:solidFill>
                            <a:schemeClr val="dk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lang="ky-KG" sz="1700" b="0" i="0" u="none" strike="noStrike" kern="1200" dirty="0" smtClean="0">
                          <a:solidFill>
                            <a:schemeClr val="dk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  <a:t> эмес товарлар</a:t>
                      </a:r>
                      <a:endParaRPr lang="ru-RU" sz="1700" b="0" i="0" u="none" strike="noStrike" kern="1200" dirty="0">
                        <a:solidFill>
                          <a:schemeClr val="dk1"/>
                        </a:solidFill>
                        <a:latin typeface="Kyrghyz Times" pitchFamily="2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 smtClean="0">
                          <a:latin typeface="Kyrghyz Times" pitchFamily="2" charset="0"/>
                          <a:cs typeface="Times New Roman" pitchFamily="18" charset="0"/>
                        </a:rPr>
                        <a:t>29,0</a:t>
                      </a:r>
                      <a:endParaRPr lang="ru-RU" sz="1800" b="0" i="0" u="none" strike="noStrike" dirty="0"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2000" b="1" i="0" u="none" strike="noStrike" dirty="0" smtClean="0">
                          <a:solidFill>
                            <a:srgbClr val="FF000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-0,5</a:t>
                      </a:r>
                      <a:endParaRPr lang="ru-RU" sz="2000" b="1" i="0" u="none" strike="noStrike" dirty="0">
                        <a:solidFill>
                          <a:srgbClr val="FF0000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2000" b="1" i="0" u="none" strike="noStrike" dirty="0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0,1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54042">
                <a:tc>
                  <a:txBody>
                    <a:bodyPr/>
                    <a:lstStyle/>
                    <a:p>
                      <a:pPr marL="252000" algn="l" fontAlgn="b"/>
                      <a:r>
                        <a:rPr lang="ru-RU" sz="1700" b="0" i="0" u="none" strike="noStrike" kern="1200" dirty="0" err="1" smtClean="0">
                          <a:solidFill>
                            <a:schemeClr val="dk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  <a:t>Кызмат</a:t>
                      </a:r>
                      <a:r>
                        <a:rPr lang="ru-RU" sz="1700" b="0" i="0" u="none" strike="noStrike" kern="1200" dirty="0" smtClean="0">
                          <a:solidFill>
                            <a:schemeClr val="dk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br>
                        <a:rPr lang="ru-RU" sz="1700" b="0" i="0" u="none" strike="noStrike" kern="1200" dirty="0" smtClean="0">
                          <a:solidFill>
                            <a:schemeClr val="dk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lang="ru-RU" sz="1700" b="0" i="0" u="none" strike="noStrike" kern="1200" dirty="0" smtClean="0">
                          <a:solidFill>
                            <a:schemeClr val="dk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  <a:t>кјрсјтііл¼р</a:t>
                      </a:r>
                      <a:endParaRPr lang="ru-RU" sz="1700" b="0" i="0" u="none" strike="noStrike" kern="1200" dirty="0">
                        <a:solidFill>
                          <a:schemeClr val="dk1"/>
                        </a:solidFill>
                        <a:latin typeface="Kyrghyz Times" pitchFamily="2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 smtClean="0">
                          <a:latin typeface="Kyrghyz Times" pitchFamily="2" charset="0"/>
                          <a:cs typeface="Times New Roman" pitchFamily="18" charset="0"/>
                        </a:rPr>
                        <a:t>16,9</a:t>
                      </a:r>
                      <a:endParaRPr lang="ru-RU" sz="1800" b="0" i="0" u="none" strike="noStrike" dirty="0"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2000" b="1" i="0" u="none" strike="noStrike" dirty="0" smtClean="0">
                          <a:solidFill>
                            <a:srgbClr val="FF000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5,3</a:t>
                      </a:r>
                      <a:endParaRPr lang="ru-RU" sz="2000" b="1" i="0" u="none" strike="noStrike" dirty="0">
                        <a:solidFill>
                          <a:srgbClr val="FF0000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2000" b="1" i="0" u="none" strike="noStrike" dirty="0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6,2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6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3266" y="324906"/>
            <a:ext cx="485775" cy="485775"/>
          </a:xfrm>
          <a:prstGeom prst="rect">
            <a:avLst/>
          </a:prstGeom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135495" y="324906"/>
            <a:ext cx="48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0" dirty="0" err="1">
                <a:latin typeface="Times New Roman" pitchFamily="18" charset="0"/>
              </a:rPr>
              <a:t>Кыргыз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Республикасынын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Улуттук</a:t>
            </a:r>
            <a:r>
              <a:rPr lang="ru-RU" sz="1200" i="0" dirty="0">
                <a:latin typeface="Times New Roman" pitchFamily="18" charset="0"/>
              </a:rPr>
              <a:t> статистика </a:t>
            </a:r>
            <a:r>
              <a:rPr lang="ru-RU" sz="1200" i="0" dirty="0" err="1">
                <a:latin typeface="Times New Roman" pitchFamily="18" charset="0"/>
              </a:rPr>
              <a:t>комитети</a:t>
            </a:r>
            <a:endParaRPr lang="ru-RU" sz="1200" i="0" dirty="0"/>
          </a:p>
        </p:txBody>
      </p:sp>
      <p:pic>
        <p:nvPicPr>
          <p:cNvPr id="9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73104" y="324906"/>
            <a:ext cx="485775" cy="485775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7732712" y="6453336"/>
            <a:ext cx="1159768" cy="280119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2</a:t>
            </a:r>
            <a:endParaRPr lang="ru-RU" sz="1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Заголовок 1"/>
          <p:cNvSpPr>
            <a:spLocks noGrp="1"/>
          </p:cNvSpPr>
          <p:nvPr>
            <p:ph type="title"/>
          </p:nvPr>
        </p:nvSpPr>
        <p:spPr>
          <a:xfrm>
            <a:off x="594431" y="980728"/>
            <a:ext cx="8229600" cy="648073"/>
          </a:xfrm>
        </p:spPr>
        <p:txBody>
          <a:bodyPr>
            <a:normAutofit fontScale="90000"/>
          </a:bodyPr>
          <a:lstStyle/>
          <a:p>
            <a:r>
              <a:rPr lang="ru-RU" sz="2000" b="1" dirty="0" err="1" smtClean="0">
                <a:latin typeface="Kyrghyz Times" pitchFamily="2" charset="0"/>
                <a:cs typeface="Times New Roman" pitchFamily="18" charset="0"/>
              </a:rPr>
              <a:t>Аймактык</a:t>
            </a:r>
            <a:r>
              <a:rPr lang="ru-RU" sz="20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Kyrghyz Times" pitchFamily="2" charset="0"/>
                <a:cs typeface="Times New Roman" pitchFamily="18" charset="0"/>
              </a:rPr>
              <a:t>бјліктј</a:t>
            </a:r>
            <a:r>
              <a:rPr lang="ru-RU" sz="2000" b="1" dirty="0" smtClean="0">
                <a:latin typeface="Kyrghyz Times" pitchFamily="2" charset="0"/>
                <a:cs typeface="Times New Roman" pitchFamily="18" charset="0"/>
              </a:rPr>
              <a:t> 9 ай </a:t>
            </a:r>
            <a:r>
              <a:rPr lang="ru-RU" sz="2000" b="1" dirty="0" err="1" smtClean="0">
                <a:latin typeface="Kyrghyz Times" pitchFamily="2" charset="0"/>
                <a:cs typeface="Times New Roman" pitchFamily="18" charset="0"/>
              </a:rPr>
              <a:t>аралыгында</a:t>
            </a:r>
            <a:r>
              <a:rPr lang="ru-RU" sz="20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Kyrghyz Times" pitchFamily="2" charset="0"/>
                <a:cs typeface="Times New Roman" pitchFamily="18" charset="0"/>
              </a:rPr>
              <a:t>инфляциянын</a:t>
            </a:r>
            <a:r>
              <a:rPr lang="ru-RU" sz="20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Kyrghyz Times" pitchFamily="2" charset="0"/>
                <a:cs typeface="Times New Roman" pitchFamily="18" charset="0"/>
              </a:rPr>
              <a:t>деѕгээлинин</a:t>
            </a:r>
            <a:r>
              <a:rPr lang="ru-RU" sz="20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Kyrghyz Times" pitchFamily="2" charset="0"/>
                <a:cs typeface="Times New Roman" pitchFamily="18" charset="0"/>
              </a:rPr>
              <a:t>јзгјріісі</a:t>
            </a:r>
            <a:r>
              <a:rPr lang="ru-RU" sz="20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Kyrghyz Times" pitchFamily="2" charset="0"/>
                <a:cs typeface="Times New Roman" pitchFamily="18" charset="0"/>
              </a:rPr>
              <a:t>(</a:t>
            </a:r>
            <a:r>
              <a:rPr lang="ru-RU" sz="1600" dirty="0" err="1">
                <a:latin typeface="Kyrghyz Times" pitchFamily="2" charset="0"/>
              </a:rPr>
              <a:t>јсіі</a:t>
            </a:r>
            <a:r>
              <a:rPr lang="ru-RU" sz="1600" dirty="0">
                <a:latin typeface="Kyrghyz Times" pitchFamily="2" charset="0"/>
              </a:rPr>
              <a:t> (+), </a:t>
            </a:r>
            <a:r>
              <a:rPr lang="ru-RU" sz="1600" dirty="0" err="1">
                <a:latin typeface="Kyrghyz Times" pitchFamily="2" charset="0"/>
              </a:rPr>
              <a:t>тјмјндјј</a:t>
            </a:r>
            <a:r>
              <a:rPr lang="ru-RU" sz="1600" dirty="0">
                <a:latin typeface="Kyrghyz Times" pitchFamily="2" charset="0"/>
              </a:rPr>
              <a:t> (-); </a:t>
            </a:r>
            <a:r>
              <a:rPr lang="ru-RU" sz="1600" dirty="0" err="1">
                <a:latin typeface="Kyrghyz Times" pitchFamily="2" charset="0"/>
                <a:cs typeface="Times New Roman" pitchFamily="18" charset="0"/>
              </a:rPr>
              <a:t>мурунку</a:t>
            </a:r>
            <a:r>
              <a:rPr lang="ru-RU" sz="16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Kyrghyz Times" pitchFamily="2" charset="0"/>
                <a:cs typeface="Times New Roman" pitchFamily="18" charset="0"/>
              </a:rPr>
              <a:t>жылдын</a:t>
            </a:r>
            <a:r>
              <a:rPr lang="ru-RU" sz="16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Kyrghyz Times" pitchFamily="2" charset="0"/>
                <a:cs typeface="Times New Roman" pitchFamily="18" charset="0"/>
              </a:rPr>
              <a:t>декабрына</a:t>
            </a:r>
            <a:r>
              <a:rPr lang="ru-RU" sz="16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Kyrghyz Times" pitchFamily="2" charset="0"/>
                <a:cs typeface="Times New Roman" pitchFamily="18" charset="0"/>
              </a:rPr>
              <a:t>пайыз</a:t>
            </a:r>
            <a:r>
              <a:rPr lang="ru-RU" sz="16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Kyrghyz Times" pitchFamily="2" charset="0"/>
                <a:cs typeface="Times New Roman" pitchFamily="18" charset="0"/>
              </a:rPr>
              <a:t>менен</a:t>
            </a:r>
            <a:r>
              <a:rPr lang="ru-RU" sz="1600" dirty="0">
                <a:latin typeface="Kyrghyz Times" pitchFamily="2" charset="0"/>
                <a:cs typeface="Times New Roman" pitchFamily="18" charset="0"/>
              </a:rPr>
              <a:t>)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8341674"/>
              </p:ext>
            </p:extLst>
          </p:nvPr>
        </p:nvGraphicFramePr>
        <p:xfrm>
          <a:off x="683568" y="1704606"/>
          <a:ext cx="7675216" cy="46009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34494"/>
                <a:gridCol w="2270241"/>
                <a:gridCol w="2170481"/>
              </a:tblGrid>
              <a:tr h="720081">
                <a:tc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2018-жылы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2017-жылы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</a:tr>
              <a:tr h="413398">
                <a:tc>
                  <a:txBody>
                    <a:bodyPr/>
                    <a:lstStyle/>
                    <a:p>
                      <a:pPr indent="180000" algn="l" fontAlgn="b">
                        <a:spcAft>
                          <a:spcPts val="200"/>
                        </a:spcAft>
                      </a:pPr>
                      <a:r>
                        <a:rPr lang="ru-RU" sz="1900" b="0" i="0" u="none" strike="noStrike" dirty="0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Нарын </a:t>
                      </a:r>
                      <a:r>
                        <a:rPr lang="ru-RU" sz="1900" b="0" i="0" u="none" strike="noStrike" dirty="0" err="1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900" b="0" i="0" u="none" strike="noStrike" dirty="0">
                        <a:effectLst/>
                        <a:latin typeface="Kyrghyz Times" pitchFamily="2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200"/>
                        </a:spcAft>
                      </a:pPr>
                      <a:r>
                        <a:rPr lang="ru-RU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Kyrghyz Times" pitchFamily="2" charset="0"/>
                          <a:ea typeface="+mn-ea"/>
                          <a:cs typeface="Times New Roman" panose="02020603050405020304" pitchFamily="18" charset="0"/>
                        </a:rPr>
                        <a:t>1,4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ru-RU" sz="1800" b="1" i="0" u="none" strike="noStrike" dirty="0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2,1</a:t>
                      </a:r>
                      <a:endParaRPr lang="ru-RU" sz="1800" b="1" i="0" u="none" strike="noStrike" dirty="0">
                        <a:effectLst/>
                        <a:latin typeface="Kyrghyz Times" pitchFamily="2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4034">
                <a:tc>
                  <a:txBody>
                    <a:bodyPr/>
                    <a:lstStyle/>
                    <a:p>
                      <a:pPr marL="0" marR="0" indent="1800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0" i="0" u="none" strike="noStrike" dirty="0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Ош </a:t>
                      </a:r>
                      <a:r>
                        <a:rPr lang="ru-RU" sz="1900" b="0" i="0" u="none" strike="noStrike" dirty="0" err="1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900" b="0" i="0" u="none" strike="noStrike" dirty="0">
                        <a:effectLst/>
                        <a:latin typeface="Kyrghyz Times" pitchFamily="2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200"/>
                        </a:spcAft>
                      </a:pPr>
                      <a:r>
                        <a:rPr lang="ru-RU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Kyrghyz Times" pitchFamily="2" charset="0"/>
                          <a:ea typeface="+mn-ea"/>
                          <a:cs typeface="Times New Roman" panose="02020603050405020304" pitchFamily="18" charset="0"/>
                        </a:rPr>
                        <a:t>0,3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ru-RU" sz="1800" b="1" i="0" u="none" strike="noStrike" dirty="0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5,7</a:t>
                      </a:r>
                      <a:endParaRPr lang="ru-RU" sz="1800" b="1" i="0" u="none" strike="noStrike" dirty="0">
                        <a:effectLst/>
                        <a:latin typeface="Kyrghyz Times" pitchFamily="2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3398">
                <a:tc>
                  <a:txBody>
                    <a:bodyPr/>
                    <a:lstStyle/>
                    <a:p>
                      <a:pPr indent="180000" algn="l" fontAlgn="b">
                        <a:spcAft>
                          <a:spcPts val="200"/>
                        </a:spcAft>
                      </a:pPr>
                      <a:r>
                        <a:rPr lang="ru-RU" sz="1900" b="0" i="0" u="none" strike="noStrike" dirty="0" err="1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Ысык-Кјл</a:t>
                      </a:r>
                      <a:r>
                        <a:rPr lang="ru-RU" sz="1900" b="0" i="0" u="none" strike="noStrike" dirty="0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900" b="0" i="0" u="none" strike="noStrike" dirty="0" err="1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900" b="0" i="0" u="none" strike="noStrike" dirty="0">
                        <a:effectLst/>
                        <a:latin typeface="Kyrghyz Times" pitchFamily="2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200"/>
                        </a:spcAft>
                      </a:pPr>
                      <a:r>
                        <a:rPr lang="ru-RU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Kyrghyz Times" pitchFamily="2" charset="0"/>
                          <a:ea typeface="+mn-ea"/>
                          <a:cs typeface="Times New Roman" panose="02020603050405020304" pitchFamily="18" charset="0"/>
                        </a:rPr>
                        <a:t>-0,1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ru-RU" sz="1800" b="1" i="0" u="none" strike="noStrike" dirty="0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0,8</a:t>
                      </a:r>
                      <a:endParaRPr lang="ru-RU" sz="1800" b="1" i="0" u="none" strike="noStrike" dirty="0">
                        <a:effectLst/>
                        <a:latin typeface="Kyrghyz Times" pitchFamily="2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7143">
                <a:tc>
                  <a:txBody>
                    <a:bodyPr/>
                    <a:lstStyle/>
                    <a:p>
                      <a:pPr marL="0" marR="0" lvl="0" indent="1800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Kyrghyz Times" pitchFamily="2" charset="0"/>
                          <a:ea typeface="+mn-ea"/>
                          <a:cs typeface="Times New Roman" panose="02020603050405020304" pitchFamily="18" charset="0"/>
                        </a:rPr>
                        <a:t>Ош ш.</a:t>
                      </a:r>
                      <a:endParaRPr lang="ru-RU" sz="1900" b="0" i="0" u="none" strike="noStrike" kern="1200" dirty="0">
                        <a:solidFill>
                          <a:schemeClr val="dk1"/>
                        </a:solidFill>
                        <a:effectLst/>
                        <a:latin typeface="Kyrghyz Times" pitchFamily="2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200"/>
                        </a:spcAft>
                      </a:pPr>
                      <a:r>
                        <a:rPr lang="ru-RU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Kyrghyz Times" pitchFamily="2" charset="0"/>
                          <a:ea typeface="+mn-ea"/>
                          <a:cs typeface="Times New Roman" panose="02020603050405020304" pitchFamily="18" charset="0"/>
                        </a:rPr>
                        <a:t>-0,7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ru-RU" sz="1800" b="1" i="0" u="none" strike="noStrike" dirty="0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3,0</a:t>
                      </a:r>
                      <a:endParaRPr lang="ru-RU" sz="1800" b="1" i="0" u="none" strike="noStrike" dirty="0">
                        <a:effectLst/>
                        <a:latin typeface="Kyrghyz Times" pitchFamily="2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3398">
                <a:tc>
                  <a:txBody>
                    <a:bodyPr/>
                    <a:lstStyle/>
                    <a:p>
                      <a:pPr marL="0" marR="0" lvl="0" indent="1800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Kyrghyz Times" pitchFamily="2" charset="0"/>
                          <a:ea typeface="+mn-ea"/>
                          <a:cs typeface="Times New Roman" panose="02020603050405020304" pitchFamily="18" charset="0"/>
                        </a:rPr>
                        <a:t>Бишкек ш.</a:t>
                      </a:r>
                      <a:endParaRPr lang="ru-RU" sz="1900" b="0" i="0" u="none" strike="noStrike" kern="1200" dirty="0">
                        <a:solidFill>
                          <a:schemeClr val="dk1"/>
                        </a:solidFill>
                        <a:effectLst/>
                        <a:latin typeface="Kyrghyz Times" pitchFamily="2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200"/>
                        </a:spcAft>
                      </a:pPr>
                      <a:r>
                        <a:rPr lang="ru-RU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Kyrghyz Times" pitchFamily="2" charset="0"/>
                          <a:ea typeface="+mn-ea"/>
                          <a:cs typeface="Times New Roman" panose="02020603050405020304" pitchFamily="18" charset="0"/>
                        </a:rPr>
                        <a:t>-1,2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ru-RU" sz="1800" b="1" i="0" u="none" strike="noStrike" dirty="0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0,4</a:t>
                      </a:r>
                      <a:endParaRPr lang="ru-RU" sz="1800" b="1" i="0" u="none" strike="noStrike" dirty="0">
                        <a:effectLst/>
                        <a:latin typeface="Kyrghyz Times" pitchFamily="2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51012">
                <a:tc>
                  <a:txBody>
                    <a:bodyPr/>
                    <a:lstStyle/>
                    <a:p>
                      <a:pPr indent="180000" algn="l" fontAlgn="b">
                        <a:spcAft>
                          <a:spcPts val="200"/>
                        </a:spcAft>
                      </a:pPr>
                      <a:r>
                        <a:rPr lang="ru-RU" sz="1900" b="0" i="0" u="none" strike="noStrike" dirty="0" err="1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Жалал-Абад</a:t>
                      </a:r>
                      <a:r>
                        <a:rPr lang="ru-RU" sz="1900" b="0" i="0" u="none" strike="noStrike" dirty="0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900" b="0" i="0" u="none" strike="noStrike" dirty="0" err="1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900" b="0" i="0" u="none" strike="noStrike" dirty="0">
                        <a:effectLst/>
                        <a:latin typeface="Kyrghyz Times" pitchFamily="2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200"/>
                        </a:spcAft>
                      </a:pPr>
                      <a:r>
                        <a:rPr lang="ru-RU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Kyrghyz Times" pitchFamily="2" charset="0"/>
                          <a:ea typeface="+mn-ea"/>
                          <a:cs typeface="Times New Roman" panose="02020603050405020304" pitchFamily="18" charset="0"/>
                        </a:rPr>
                        <a:t>-1,4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ru-RU" sz="1800" b="1" i="0" u="none" strike="noStrike" dirty="0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2,4</a:t>
                      </a:r>
                      <a:endParaRPr lang="ru-RU" sz="1800" b="1" i="0" u="none" strike="noStrike" dirty="0">
                        <a:effectLst/>
                        <a:latin typeface="Kyrghyz Times" pitchFamily="2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7527">
                <a:tc>
                  <a:txBody>
                    <a:bodyPr/>
                    <a:lstStyle/>
                    <a:p>
                      <a:pPr indent="180000" algn="l" fontAlgn="b">
                        <a:spcAft>
                          <a:spcPts val="200"/>
                        </a:spcAft>
                      </a:pPr>
                      <a:r>
                        <a:rPr lang="ru-RU" sz="1900" b="0" i="0" u="none" strike="noStrike" dirty="0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Талас </a:t>
                      </a:r>
                      <a:r>
                        <a:rPr lang="ru-RU" sz="1900" b="0" i="0" u="none" strike="noStrike" dirty="0" err="1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900" b="0" i="0" u="none" strike="noStrike" dirty="0">
                        <a:effectLst/>
                        <a:latin typeface="Kyrghyz Times" pitchFamily="2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200"/>
                        </a:spcAft>
                      </a:pPr>
                      <a:r>
                        <a:rPr lang="ru-RU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Kyrghyz Times" pitchFamily="2" charset="0"/>
                          <a:ea typeface="+mn-ea"/>
                          <a:cs typeface="Times New Roman" panose="02020603050405020304" pitchFamily="18" charset="0"/>
                        </a:rPr>
                        <a:t>-1,4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ru-RU" sz="1800" b="1" i="0" u="none" strike="noStrike" dirty="0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2,0</a:t>
                      </a:r>
                      <a:endParaRPr lang="ru-RU" sz="1800" b="1" i="0" u="none" strike="noStrike" dirty="0">
                        <a:effectLst/>
                        <a:latin typeface="Kyrghyz Times" pitchFamily="2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7527">
                <a:tc>
                  <a:txBody>
                    <a:bodyPr/>
                    <a:lstStyle/>
                    <a:p>
                      <a:pPr indent="180000" algn="l" fontAlgn="b">
                        <a:spcAft>
                          <a:spcPts val="200"/>
                        </a:spcAft>
                      </a:pPr>
                      <a:r>
                        <a:rPr lang="ru-RU" sz="1900" b="0" i="0" u="none" strike="noStrike" dirty="0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Чуй </a:t>
                      </a:r>
                      <a:r>
                        <a:rPr lang="ru-RU" sz="1900" b="0" i="0" u="none" strike="noStrike" dirty="0" err="1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900" b="0" i="0" u="none" strike="noStrike" dirty="0">
                        <a:effectLst/>
                        <a:latin typeface="Kyrghyz Times" pitchFamily="2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200"/>
                        </a:spcAft>
                      </a:pPr>
                      <a:r>
                        <a:rPr lang="ru-RU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Kyrghyz Times" pitchFamily="2" charset="0"/>
                          <a:ea typeface="+mn-ea"/>
                          <a:cs typeface="Times New Roman" panose="02020603050405020304" pitchFamily="18" charset="0"/>
                        </a:rPr>
                        <a:t>-1,9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ru-RU" sz="1800" b="1" i="0" u="none" strike="noStrike" dirty="0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0,3</a:t>
                      </a:r>
                      <a:endParaRPr lang="ru-RU" sz="1800" b="1" i="0" u="none" strike="noStrike" dirty="0">
                        <a:effectLst/>
                        <a:latin typeface="Kyrghyz Times" pitchFamily="2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3398">
                <a:tc>
                  <a:txBody>
                    <a:bodyPr/>
                    <a:lstStyle/>
                    <a:p>
                      <a:pPr indent="180000" algn="l" fontAlgn="b">
                        <a:spcAft>
                          <a:spcPts val="200"/>
                        </a:spcAft>
                      </a:pPr>
                      <a:r>
                        <a:rPr lang="ru-RU" sz="1900" b="0" i="0" u="none" strike="noStrike" dirty="0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Баткен </a:t>
                      </a:r>
                      <a:r>
                        <a:rPr lang="ru-RU" sz="1900" b="0" i="0" u="none" strike="noStrike" dirty="0" err="1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900" b="0" i="0" u="none" strike="noStrike" dirty="0">
                        <a:effectLst/>
                        <a:latin typeface="Kyrghyz Times" pitchFamily="2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200"/>
                        </a:spcAft>
                      </a:pPr>
                      <a:r>
                        <a:rPr lang="ru-RU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Kyrghyz Times" pitchFamily="2" charset="0"/>
                          <a:ea typeface="+mn-ea"/>
                          <a:cs typeface="Times New Roman" panose="02020603050405020304" pitchFamily="18" charset="0"/>
                        </a:rPr>
                        <a:t>-3,5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ru-RU" sz="1800" b="1" i="0" u="none" strike="noStrike" dirty="0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1,6</a:t>
                      </a:r>
                      <a:endParaRPr lang="ru-RU" sz="1800" b="1" i="0" u="none" strike="noStrike" dirty="0">
                        <a:effectLst/>
                        <a:latin typeface="Kyrghyz Times" pitchFamily="2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8958" name="Овал 2"/>
          <p:cNvSpPr>
            <a:spLocks noChangeArrowheads="1"/>
          </p:cNvSpPr>
          <p:nvPr/>
        </p:nvSpPr>
        <p:spPr bwMode="auto">
          <a:xfrm>
            <a:off x="4724080" y="2569388"/>
            <a:ext cx="863600" cy="474985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>
              <a:spcBef>
                <a:spcPct val="20000"/>
              </a:spcBef>
            </a:pPr>
            <a:endParaRPr lang="ru-RU" b="1" dirty="0"/>
          </a:p>
        </p:txBody>
      </p:sp>
      <p:sp>
        <p:nvSpPr>
          <p:cNvPr id="38959" name="Овал 9"/>
          <p:cNvSpPr>
            <a:spLocks noChangeArrowheads="1"/>
          </p:cNvSpPr>
          <p:nvPr/>
        </p:nvSpPr>
        <p:spPr bwMode="auto">
          <a:xfrm>
            <a:off x="6876256" y="2996952"/>
            <a:ext cx="865187" cy="468858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>
              <a:spcBef>
                <a:spcPct val="20000"/>
              </a:spcBef>
            </a:pPr>
            <a:endParaRPr lang="ru-RU" b="1" dirty="0"/>
          </a:p>
        </p:txBody>
      </p:sp>
      <p:pic>
        <p:nvPicPr>
          <p:cNvPr id="6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3266" y="324906"/>
            <a:ext cx="485775" cy="485775"/>
          </a:xfrm>
          <a:prstGeom prst="rect">
            <a:avLst/>
          </a:prstGeom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135495" y="324906"/>
            <a:ext cx="48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0" dirty="0" err="1">
                <a:latin typeface="Times New Roman" pitchFamily="18" charset="0"/>
              </a:rPr>
              <a:t>Кыргыз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Республикасынын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Улуттук</a:t>
            </a:r>
            <a:r>
              <a:rPr lang="ru-RU" sz="1200" i="0" dirty="0">
                <a:latin typeface="Times New Roman" pitchFamily="18" charset="0"/>
              </a:rPr>
              <a:t> статистика </a:t>
            </a:r>
            <a:r>
              <a:rPr lang="ru-RU" sz="1200" i="0" dirty="0" err="1">
                <a:latin typeface="Times New Roman" pitchFamily="18" charset="0"/>
              </a:rPr>
              <a:t>комитети</a:t>
            </a:r>
            <a:endParaRPr lang="ru-RU" sz="1200" i="0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7956376" y="6381328"/>
            <a:ext cx="1015752" cy="352127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3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7339638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Заголовок 1"/>
          <p:cNvSpPr>
            <a:spLocks noGrp="1"/>
          </p:cNvSpPr>
          <p:nvPr>
            <p:ph type="title"/>
          </p:nvPr>
        </p:nvSpPr>
        <p:spPr>
          <a:xfrm>
            <a:off x="683568" y="980728"/>
            <a:ext cx="7786287" cy="928469"/>
          </a:xfrm>
        </p:spPr>
        <p:txBody>
          <a:bodyPr/>
          <a:lstStyle/>
          <a:p>
            <a:r>
              <a:rPr lang="ru-RU" sz="1800" b="1" dirty="0">
                <a:latin typeface="Kyrghyz Times" pitchFamily="2" charset="0"/>
                <a:cs typeface="Times New Roman" pitchFamily="18" charset="0"/>
              </a:rPr>
              <a:t>ЕАЭБ </a:t>
            </a:r>
            <a:r>
              <a:rPr lang="ru-RU" sz="1800" b="1" dirty="0" err="1">
                <a:latin typeface="Kyrghyz Times" pitchFamily="2" charset="0"/>
                <a:cs typeface="Times New Roman" pitchFamily="18" charset="0"/>
              </a:rPr>
              <a:t>јлкјлјрі</a:t>
            </a:r>
            <a:r>
              <a:rPr lang="ru-RU" sz="1800" b="1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b="1" dirty="0" err="1">
                <a:latin typeface="Kyrghyz Times" pitchFamily="2" charset="0"/>
                <a:cs typeface="Times New Roman" pitchFamily="18" charset="0"/>
              </a:rPr>
              <a:t>боюнча</a:t>
            </a:r>
            <a:r>
              <a:rPr lang="ru-RU" sz="1800" b="1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b="1" dirty="0" smtClean="0">
                <a:latin typeface="Kyrghyz Times" pitchFamily="2" charset="0"/>
                <a:cs typeface="Times New Roman" pitchFamily="18" charset="0"/>
              </a:rPr>
              <a:t>2018-жылдын 9 ай </a:t>
            </a:r>
            <a:r>
              <a:rPr lang="ru-RU" sz="1800" b="1" dirty="0" err="1" smtClean="0">
                <a:latin typeface="Kyrghyz Times" pitchFamily="2" charset="0"/>
                <a:cs typeface="Times New Roman" pitchFamily="18" charset="0"/>
              </a:rPr>
              <a:t>аралыгындагы</a:t>
            </a:r>
            <a:r>
              <a:rPr lang="ru-RU" sz="1800" b="1" dirty="0" smtClean="0">
                <a:latin typeface="Kyrghyz Times" pitchFamily="2" charset="0"/>
                <a:cs typeface="Times New Roman" pitchFamily="18" charset="0"/>
              </a:rPr>
              <a:t> </a:t>
            </a:r>
            <a:br>
              <a:rPr lang="ru-RU" sz="1800" b="1" dirty="0" smtClean="0">
                <a:latin typeface="Kyrghyz Times" pitchFamily="2" charset="0"/>
                <a:cs typeface="Times New Roman" pitchFamily="18" charset="0"/>
              </a:rPr>
            </a:br>
            <a:r>
              <a:rPr lang="ru-RU" sz="1800" b="1" dirty="0" err="1" smtClean="0">
                <a:latin typeface="Kyrghyz Times" pitchFamily="2" charset="0"/>
                <a:cs typeface="Times New Roman" pitchFamily="18" charset="0"/>
              </a:rPr>
              <a:t>керектјј</a:t>
            </a:r>
            <a:r>
              <a:rPr lang="ru-RU" sz="18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latin typeface="Kyrghyz Times" pitchFamily="2" charset="0"/>
                <a:cs typeface="Times New Roman" pitchFamily="18" charset="0"/>
              </a:rPr>
              <a:t>секторундагы</a:t>
            </a:r>
            <a:r>
              <a:rPr lang="ru-RU" sz="18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latin typeface="Kyrghyz Times" pitchFamily="2" charset="0"/>
                <a:cs typeface="Times New Roman" pitchFamily="18" charset="0"/>
              </a:rPr>
              <a:t>инфляциянын</a:t>
            </a:r>
            <a:r>
              <a:rPr lang="ru-RU" sz="18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latin typeface="Kyrghyz Times" pitchFamily="2" charset="0"/>
                <a:cs typeface="Times New Roman" pitchFamily="18" charset="0"/>
              </a:rPr>
              <a:t>деѕгээли</a:t>
            </a:r>
            <a:r>
              <a:rPr lang="ru-RU" sz="2000" b="1" dirty="0" smtClean="0">
                <a:latin typeface="Kyrghyz Times" pitchFamily="2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Kyrghyz Times" pitchFamily="2" charset="0"/>
                <a:cs typeface="Times New Roman" pitchFamily="18" charset="0"/>
              </a:rPr>
            </a:br>
            <a:r>
              <a:rPr lang="ru-RU" sz="1400" dirty="0" smtClean="0">
                <a:latin typeface="Kyrghyz Times" pitchFamily="2" charset="0"/>
                <a:cs typeface="Times New Roman" pitchFamily="18" charset="0"/>
              </a:rPr>
              <a:t>(</a:t>
            </a:r>
            <a:r>
              <a:rPr lang="ru-RU" sz="1400" dirty="0" err="1" smtClean="0">
                <a:latin typeface="Kyrghyz Times" pitchFamily="2" charset="0"/>
                <a:cs typeface="Times New Roman" pitchFamily="18" charset="0"/>
              </a:rPr>
              <a:t>пайыз</a:t>
            </a:r>
            <a:r>
              <a:rPr lang="ru-RU" sz="140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Kyrghyz Times" pitchFamily="2" charset="0"/>
                <a:cs typeface="Times New Roman" pitchFamily="18" charset="0"/>
              </a:rPr>
              <a:t>менен</a:t>
            </a:r>
            <a:r>
              <a:rPr lang="ru-RU" sz="1400" dirty="0" smtClean="0">
                <a:latin typeface="Kyrghyz Times" pitchFamily="2" charset="0"/>
                <a:cs typeface="Times New Roman" pitchFamily="18" charset="0"/>
              </a:rPr>
              <a:t>)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6769476"/>
              </p:ext>
            </p:extLst>
          </p:nvPr>
        </p:nvGraphicFramePr>
        <p:xfrm>
          <a:off x="683568" y="1988840"/>
          <a:ext cx="7954479" cy="37441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8580"/>
                <a:gridCol w="2808312"/>
                <a:gridCol w="2827587"/>
              </a:tblGrid>
              <a:tr h="1008112">
                <a:tc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2018-жылдын </a:t>
                      </a:r>
                      <a:r>
                        <a:rPr kumimoji="0" lang="ru-RU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сентябры</a:t>
                      </a: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b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</a:b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2017-жылдын </a:t>
                      </a:r>
                      <a:r>
                        <a:rPr kumimoji="0" lang="ru-RU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декабрына</a:t>
                      </a:r>
                      <a:endParaRPr kumimoji="0" 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карата </a:t>
                      </a:r>
                      <a:r>
                        <a:rPr kumimoji="0" lang="ru-RU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пайыз</a:t>
                      </a: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менен</a:t>
                      </a:r>
                      <a:endParaRPr lang="ru-RU" sz="1700" b="1" dirty="0">
                        <a:solidFill>
                          <a:schemeClr val="tx1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2017-жылдын </a:t>
                      </a:r>
                      <a:r>
                        <a:rPr kumimoji="0" lang="ru-RU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сентябры</a:t>
                      </a: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b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</a:b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2016-жылдын </a:t>
                      </a:r>
                      <a:r>
                        <a:rPr kumimoji="0" lang="ru-RU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декабрына</a:t>
                      </a:r>
                      <a:endParaRPr kumimoji="0" 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карата </a:t>
                      </a:r>
                      <a:r>
                        <a:rPr kumimoji="0" lang="ru-RU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пайыз</a:t>
                      </a: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менен</a:t>
                      </a:r>
                      <a:endParaRPr lang="ru-RU" sz="1700" b="1" dirty="0">
                        <a:solidFill>
                          <a:schemeClr val="tx1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</a:tr>
              <a:tr h="684000">
                <a:tc>
                  <a:txBody>
                    <a:bodyPr/>
                    <a:lstStyle/>
                    <a:p>
                      <a:pPr marL="360000" algn="l" fontAlgn="b"/>
                      <a:r>
                        <a:rPr lang="ru-RU" sz="2400" b="0" i="0" u="none" strike="noStrike" dirty="0" err="1" smtClean="0">
                          <a:latin typeface="Kyrghyz Times" pitchFamily="2" charset="0"/>
                        </a:rPr>
                        <a:t>Казакстан</a:t>
                      </a:r>
                      <a:endParaRPr lang="ru-RU" sz="2400" b="0" i="0" u="none" strike="noStrike" dirty="0">
                        <a:latin typeface="Kyrghyz Times" pitchFamily="2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Kyrghyz Times" pitchFamily="2" charset="0"/>
                          <a:cs typeface="Times New Roman" pitchFamily="18" charset="0"/>
                        </a:rPr>
                        <a:t>3,3</a:t>
                      </a:r>
                      <a:endParaRPr lang="ru-RU" sz="2400" b="1" dirty="0"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latin typeface="Kyrghyz Times" pitchFamily="2" charset="0"/>
                          <a:cs typeface="Times New Roman" pitchFamily="18" charset="0"/>
                        </a:rPr>
                        <a:t>4,2</a:t>
                      </a:r>
                      <a:endParaRPr lang="ru-RU" sz="2400" b="0" dirty="0"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84000">
                <a:tc>
                  <a:txBody>
                    <a:bodyPr/>
                    <a:lstStyle/>
                    <a:p>
                      <a:pPr marL="360000" algn="l" fontAlgn="b"/>
                      <a:r>
                        <a:rPr lang="ru-RU" sz="2400" b="0" i="0" u="none" strike="noStrike" dirty="0">
                          <a:latin typeface="Kyrghyz Times" pitchFamily="2" charset="0"/>
                        </a:rPr>
                        <a:t>Россия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Kyrghyz Times" pitchFamily="2" charset="0"/>
                          <a:cs typeface="Times New Roman" pitchFamily="18" charset="0"/>
                        </a:rPr>
                        <a:t>2,5</a:t>
                      </a:r>
                      <a:endParaRPr lang="ru-RU" sz="2400" b="1" dirty="0"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latin typeface="Kyrghyz Times" pitchFamily="2" charset="0"/>
                          <a:cs typeface="Times New Roman" pitchFamily="18" charset="0"/>
                        </a:rPr>
                        <a:t>1,7</a:t>
                      </a:r>
                      <a:endParaRPr lang="ru-RU" sz="2400" b="0" dirty="0"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84000">
                <a:tc>
                  <a:txBody>
                    <a:bodyPr/>
                    <a:lstStyle/>
                    <a:p>
                      <a:pPr marL="360000" algn="l" fontAlgn="b"/>
                      <a:r>
                        <a:rPr lang="ru-RU" sz="2400" b="0" i="0" u="none" strike="noStrike" dirty="0" smtClean="0">
                          <a:latin typeface="Kyrghyz Times" pitchFamily="2" charset="0"/>
                        </a:rPr>
                        <a:t>Армения</a:t>
                      </a:r>
                      <a:endParaRPr lang="ru-RU" sz="2400" b="0" i="0" u="none" strike="noStrike" dirty="0">
                        <a:latin typeface="Kyrghyz Times" pitchFamily="2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Kyrghyz Times" pitchFamily="2" charset="0"/>
                          <a:cs typeface="Times New Roman" pitchFamily="18" charset="0"/>
                        </a:rPr>
                        <a:t>-0,8</a:t>
                      </a:r>
                      <a:endParaRPr lang="ru-RU" sz="2400" b="1" dirty="0"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dirty="0" smtClean="0">
                          <a:latin typeface="Kyrghyz Times" pitchFamily="2" charset="0"/>
                          <a:cs typeface="Times New Roman" pitchFamily="18" charset="0"/>
                        </a:rPr>
                        <a:t>-1,7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84000">
                <a:tc>
                  <a:txBody>
                    <a:bodyPr/>
                    <a:lstStyle/>
                    <a:p>
                      <a:pPr marL="360000" algn="l" fontAlgn="b"/>
                      <a:r>
                        <a:rPr lang="ru-RU" sz="2400" b="1" i="0" u="none" strike="noStrike" dirty="0">
                          <a:solidFill>
                            <a:srgbClr val="FF0000"/>
                          </a:solidFill>
                          <a:latin typeface="Kyrghyz Times" pitchFamily="2" charset="0"/>
                        </a:rPr>
                        <a:t>Кыргызстан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-1,1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1,2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5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3266" y="324906"/>
            <a:ext cx="485775" cy="485775"/>
          </a:xfrm>
          <a:prstGeom prst="rect">
            <a:avLst/>
          </a:prstGeom>
        </p:spPr>
      </p:pic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135495" y="324906"/>
            <a:ext cx="48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0" dirty="0" err="1">
                <a:latin typeface="Times New Roman" pitchFamily="18" charset="0"/>
              </a:rPr>
              <a:t>Кыргыз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Республикасынын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Улуттук</a:t>
            </a:r>
            <a:r>
              <a:rPr lang="ru-RU" sz="1200" i="0" dirty="0">
                <a:latin typeface="Times New Roman" pitchFamily="18" charset="0"/>
              </a:rPr>
              <a:t> статистика </a:t>
            </a:r>
            <a:r>
              <a:rPr lang="ru-RU" sz="1200" i="0" dirty="0" err="1">
                <a:latin typeface="Times New Roman" pitchFamily="18" charset="0"/>
              </a:rPr>
              <a:t>комитети</a:t>
            </a:r>
            <a:endParaRPr lang="ru-RU" sz="1200" i="0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7740352" y="6381328"/>
            <a:ext cx="1087760" cy="352127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4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899496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395536" y="810680"/>
            <a:ext cx="8406135" cy="818119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Социалдык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мааниліі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товарлардын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>
                <a:latin typeface="Kyrghyz Times" pitchFamily="2" charset="0"/>
                <a:cs typeface="Times New Roman" pitchFamily="18" charset="0"/>
              </a:rPr>
              <a:t>айрым</a:t>
            </a:r>
            <a:r>
              <a:rPr lang="ru-RU" sz="1700" b="1" i="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тірлјрінін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орточо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баалары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жана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алардын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>
                <a:latin typeface="Kyrghyz Times" pitchFamily="2" charset="0"/>
                <a:cs typeface="Times New Roman" panose="02020603050405020304" pitchFamily="18" charset="0"/>
              </a:rPr>
              <a:t>јзгјріісі</a:t>
            </a:r>
            <a:r>
              <a:rPr lang="ru-RU" sz="1800" b="1" dirty="0">
                <a:latin typeface="Kyrghyz Times" pitchFamily="2" charset="0"/>
                <a:cs typeface="Times New Roman" pitchFamily="18" charset="0"/>
              </a:rPr>
              <a:t/>
            </a:r>
            <a:br>
              <a:rPr lang="ru-RU" sz="1800" b="1" dirty="0">
                <a:latin typeface="Kyrghyz Times" pitchFamily="2" charset="0"/>
                <a:cs typeface="Times New Roman" pitchFamily="18" charset="0"/>
              </a:rPr>
            </a:br>
            <a:r>
              <a:rPr lang="ru-RU" sz="1400" i="0" dirty="0">
                <a:latin typeface="Kyrghyz Times" pitchFamily="2" charset="0"/>
                <a:cs typeface="Times New Roman" pitchFamily="18" charset="0"/>
              </a:rPr>
              <a:t>(</a:t>
            </a:r>
            <a:r>
              <a:rPr lang="ru-RU" sz="1400" i="0" dirty="0">
                <a:latin typeface="Kyrghyz Times" pitchFamily="2" charset="0"/>
              </a:rPr>
              <a:t>сом 1 кг </a:t>
            </a:r>
            <a:r>
              <a:rPr lang="ru-RU" sz="1400" i="0" dirty="0" err="1" smtClean="0">
                <a:latin typeface="Kyrghyz Times" pitchFamily="2" charset="0"/>
              </a:rPr>
              <a:t>ічін</a:t>
            </a:r>
            <a:r>
              <a:rPr lang="ru-RU" sz="1400" i="0" dirty="0">
                <a:latin typeface="Kyrghyz Times" pitchFamily="2" charset="0"/>
              </a:rPr>
              <a:t>;</a:t>
            </a:r>
            <a:r>
              <a:rPr lang="ru-RU" sz="1400" i="0" dirty="0" smtClean="0">
                <a:latin typeface="Kyrghyz Times" pitchFamily="2" charset="0"/>
              </a:rPr>
              <a:t> </a:t>
            </a:r>
            <a:r>
              <a:rPr lang="ru-RU" sz="1400" i="0" dirty="0" err="1" smtClean="0">
                <a:latin typeface="Kyrghyz Times" pitchFamily="2" charset="0"/>
              </a:rPr>
              <a:t>јсіі</a:t>
            </a:r>
            <a:r>
              <a:rPr lang="ru-RU" sz="1400" i="0" dirty="0" smtClean="0">
                <a:latin typeface="Kyrghyz Times" pitchFamily="2" charset="0"/>
              </a:rPr>
              <a:t> </a:t>
            </a:r>
            <a:r>
              <a:rPr lang="ru-RU" sz="1400" i="0" dirty="0">
                <a:latin typeface="Kyrghyz Times" pitchFamily="2" charset="0"/>
              </a:rPr>
              <a:t>(+), </a:t>
            </a:r>
            <a:r>
              <a:rPr lang="ru-RU" sz="1400" i="0" dirty="0" err="1">
                <a:latin typeface="Kyrghyz Times" pitchFamily="2" charset="0"/>
              </a:rPr>
              <a:t>тјмјндјј</a:t>
            </a:r>
            <a:r>
              <a:rPr lang="ru-RU" sz="1400" i="0" dirty="0">
                <a:latin typeface="Kyrghyz Times" pitchFamily="2" charset="0"/>
              </a:rPr>
              <a:t> (-)</a:t>
            </a:r>
            <a:r>
              <a:rPr lang="ru-RU" sz="1400" i="0" dirty="0" smtClean="0">
                <a:latin typeface="Kyrghyz Times" pitchFamily="2" charset="0"/>
                <a:cs typeface="Times New Roman" pitchFamily="18" charset="0"/>
              </a:rPr>
              <a:t>)</a:t>
            </a:r>
            <a:r>
              <a:rPr lang="ru-RU" sz="14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endParaRPr lang="ru-RU" sz="1400" i="0" kern="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Group 4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9678533"/>
              </p:ext>
            </p:extLst>
          </p:nvPr>
        </p:nvGraphicFramePr>
        <p:xfrm>
          <a:off x="497790" y="1700808"/>
          <a:ext cx="8322682" cy="4550608"/>
        </p:xfrm>
        <a:graphic>
          <a:graphicData uri="http://schemas.openxmlformats.org/drawingml/2006/table">
            <a:tbl>
              <a:tblPr/>
              <a:tblGrid>
                <a:gridCol w="3570154"/>
                <a:gridCol w="1152128"/>
                <a:gridCol w="1080120"/>
                <a:gridCol w="1080120"/>
                <a:gridCol w="1440160"/>
              </a:tblGrid>
              <a:tr h="9251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2017-жылдын </a:t>
                      </a: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сентябры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2017-жылдын </a:t>
                      </a: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декабры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2018-жылдын </a:t>
                      </a: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сентябры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Четтјј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(</a:t>
                      </a: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2018-жылдын </a:t>
                      </a:r>
                      <a:r>
                        <a:rPr kumimoji="0" lang="ru-RU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сентябры</a:t>
                      </a: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b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</a:b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2017-жылдын </a:t>
                      </a:r>
                      <a:r>
                        <a:rPr kumimoji="0" lang="ru-RU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декабрына</a:t>
                      </a: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)</a:t>
                      </a:r>
                      <a:r>
                        <a:rPr lang="ru-RU" sz="800" b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,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ru-RU" sz="14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пайыз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4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менен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</a:tr>
              <a:tr h="385480">
                <a:tc>
                  <a:txBody>
                    <a:bodyPr/>
                    <a:lstStyle/>
                    <a:p>
                      <a:pPr algn="l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Биринчи</a:t>
                      </a:r>
                      <a:r>
                        <a:rPr lang="ru-RU" sz="1700" baseline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baseline="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сорттогу</a:t>
                      </a:r>
                      <a:r>
                        <a:rPr lang="ru-RU" sz="1700" baseline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baseline="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буудай</a:t>
                      </a:r>
                      <a:r>
                        <a:rPr lang="ru-RU" sz="1700" baseline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baseline="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уну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kern="12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+mn-cs"/>
                        </a:rPr>
                        <a:t>29,06</a:t>
                      </a:r>
                      <a:endParaRPr lang="ru-RU" sz="1700" kern="12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700" kern="12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+mn-cs"/>
                        </a:rPr>
                        <a:t>29,54</a:t>
                      </a:r>
                      <a:endParaRPr lang="ru-RU" sz="1700" kern="12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700" kern="12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+mn-cs"/>
                        </a:rPr>
                        <a:t>29,08</a:t>
                      </a:r>
                      <a:endParaRPr lang="ru-RU" sz="1700" kern="12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smtClean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-1,7</a:t>
                      </a:r>
                      <a:endParaRPr lang="ru-RU" sz="1700" dirty="0">
                        <a:solidFill>
                          <a:srgbClr val="FF0000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718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Жогорку</a:t>
                      </a:r>
                      <a:r>
                        <a:rPr lang="ru-RU" sz="1700" baseline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baseline="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сорттогу</a:t>
                      </a:r>
                      <a:r>
                        <a:rPr lang="ru-RU" sz="1700" baseline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baseline="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буудай</a:t>
                      </a:r>
                      <a:r>
                        <a:rPr lang="ru-RU" sz="1700" baseline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baseline="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уну</a:t>
                      </a:r>
                      <a:endParaRPr lang="ru-RU" sz="1700" kern="12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b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38,48</a:t>
                      </a:r>
                      <a:endParaRPr lang="ru-RU" sz="1700" b="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b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38,80</a:t>
                      </a:r>
                      <a:endParaRPr lang="ru-RU" sz="1700" b="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b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37,33</a:t>
                      </a:r>
                      <a:endParaRPr lang="ru-RU" sz="1700" b="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b="0" dirty="0" smtClean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-3,8</a:t>
                      </a:r>
                      <a:endParaRPr lang="ru-RU" sz="1700" b="0" dirty="0">
                        <a:solidFill>
                          <a:srgbClr val="FF0000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2574">
                <a:tc>
                  <a:txBody>
                    <a:bodyPr/>
                    <a:lstStyle/>
                    <a:p>
                      <a:pPr algn="l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kern="12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+mn-cs"/>
                        </a:rPr>
                        <a:t>Орто</a:t>
                      </a:r>
                      <a:r>
                        <a:rPr lang="ru-RU" sz="1700" kern="12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+mn-cs"/>
                        </a:rPr>
                        <a:t> </a:t>
                      </a:r>
                      <a:r>
                        <a:rPr lang="ru-RU" sz="1700" kern="12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+mn-cs"/>
                        </a:rPr>
                        <a:t>дандуу</a:t>
                      </a:r>
                      <a:r>
                        <a:rPr lang="ru-RU" sz="1700" kern="12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+mn-cs"/>
                        </a:rPr>
                        <a:t> </a:t>
                      </a:r>
                      <a:r>
                        <a:rPr lang="ru-RU" sz="1700" kern="12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+mn-cs"/>
                        </a:rPr>
                        <a:t>кіріч</a:t>
                      </a:r>
                      <a:endParaRPr lang="ru-RU" sz="1700" kern="12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b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69,33</a:t>
                      </a:r>
                      <a:endParaRPr lang="ru-RU" sz="1700" b="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700" b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69,19</a:t>
                      </a:r>
                      <a:endParaRPr lang="ru-RU" sz="1700" b="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700" b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71,43</a:t>
                      </a:r>
                      <a:endParaRPr lang="ru-RU" sz="1700" b="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b="0" dirty="0" smtClean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3,8</a:t>
                      </a:r>
                      <a:endParaRPr lang="ru-RU" sz="1700" b="0" dirty="0">
                        <a:solidFill>
                          <a:srgbClr val="FF0000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2574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Биринчи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сорттогу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буудай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унунан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жасалган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нан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44,41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44,59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>
                          <a:latin typeface="Kyrghyz Times" pitchFamily="2" charset="0"/>
                          <a:cs typeface="Times New Roman" pitchFamily="18" charset="0"/>
                        </a:rPr>
                        <a:t>44,21</a:t>
                      </a:r>
                      <a:endParaRPr lang="ru-RU" sz="1700" dirty="0"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smtClean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-0,1</a:t>
                      </a:r>
                      <a:endParaRPr lang="ru-RU" sz="1700" dirty="0">
                        <a:solidFill>
                          <a:srgbClr val="FF0000"/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080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Пастеризацияланган</a:t>
                      </a:r>
                      <a:r>
                        <a:rPr lang="ru-RU" sz="1700" baseline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сіт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, л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kern="12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+mn-cs"/>
                        </a:rPr>
                        <a:t>61,22</a:t>
                      </a:r>
                      <a:endParaRPr lang="ru-RU" sz="1700" kern="12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kern="12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+mn-cs"/>
                        </a:rPr>
                        <a:t>61,38</a:t>
                      </a:r>
                      <a:endParaRPr lang="ru-RU" sz="1700" kern="12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kern="12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+mn-cs"/>
                        </a:rPr>
                        <a:t>61,85</a:t>
                      </a:r>
                      <a:endParaRPr lang="ru-RU" sz="1700" kern="12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smtClean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0,8</a:t>
                      </a:r>
                      <a:endParaRPr lang="ru-RU" sz="1700" dirty="0">
                        <a:solidFill>
                          <a:srgbClr val="FF0000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0803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Куюп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сатылуучу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сіт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, л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32,10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35,97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31,65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smtClean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-12,7</a:t>
                      </a:r>
                      <a:endParaRPr lang="ru-RU" sz="1700" dirty="0">
                        <a:solidFill>
                          <a:srgbClr val="FF0000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0225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Уйдун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 эти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316,58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324,25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>
                          <a:latin typeface="Kyrghyz Times" pitchFamily="2" charset="0"/>
                          <a:cs typeface="Times New Roman" pitchFamily="18" charset="0"/>
                        </a:rPr>
                        <a:t>323,47</a:t>
                      </a:r>
                      <a:endParaRPr lang="ru-RU" sz="1700" dirty="0"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smtClean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-0,2</a:t>
                      </a:r>
                      <a:endParaRPr lang="ru-RU" sz="1700" dirty="0">
                        <a:solidFill>
                          <a:srgbClr val="FF0000"/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0225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Койдун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 эти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300,19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294,60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>
                          <a:latin typeface="Kyrghyz Times" pitchFamily="2" charset="0"/>
                          <a:cs typeface="Times New Roman" pitchFamily="18" charset="0"/>
                        </a:rPr>
                        <a:t>304,19</a:t>
                      </a:r>
                      <a:endParaRPr lang="ru-RU" sz="1700" dirty="0"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smtClean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3,2</a:t>
                      </a:r>
                      <a:endParaRPr lang="ru-RU" sz="1700" dirty="0">
                        <a:solidFill>
                          <a:srgbClr val="FF0000"/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6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3266" y="324906"/>
            <a:ext cx="485775" cy="485775"/>
          </a:xfrm>
          <a:prstGeom prst="rect">
            <a:avLst/>
          </a:prstGeom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135495" y="324906"/>
            <a:ext cx="48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0" dirty="0" err="1">
                <a:latin typeface="Times New Roman" pitchFamily="18" charset="0"/>
              </a:rPr>
              <a:t>Кыргыз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Республикасынын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Улуттук</a:t>
            </a:r>
            <a:r>
              <a:rPr lang="ru-RU" sz="1200" i="0" dirty="0">
                <a:latin typeface="Times New Roman" pitchFamily="18" charset="0"/>
              </a:rPr>
              <a:t> статистика </a:t>
            </a:r>
            <a:r>
              <a:rPr lang="ru-RU" sz="1200" i="0" dirty="0" err="1">
                <a:latin typeface="Times New Roman" pitchFamily="18" charset="0"/>
              </a:rPr>
              <a:t>комитети</a:t>
            </a:r>
            <a:endParaRPr lang="ru-RU" sz="1200" i="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7956376" y="6381328"/>
            <a:ext cx="943744" cy="352127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5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2452808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4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8664123"/>
              </p:ext>
            </p:extLst>
          </p:nvPr>
        </p:nvGraphicFramePr>
        <p:xfrm>
          <a:off x="521274" y="1772816"/>
          <a:ext cx="8119427" cy="4564536"/>
        </p:xfrm>
        <a:graphic>
          <a:graphicData uri="http://schemas.openxmlformats.org/drawingml/2006/table">
            <a:tbl>
              <a:tblPr/>
              <a:tblGrid>
                <a:gridCol w="2809131"/>
                <a:gridCol w="1296144"/>
                <a:gridCol w="1296144"/>
                <a:gridCol w="1296144"/>
                <a:gridCol w="1421864"/>
              </a:tblGrid>
              <a:tr h="7912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2017-жылдын </a:t>
                      </a: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сентябры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2017-жылдын </a:t>
                      </a: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декабры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2018-жылдын </a:t>
                      </a: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сентябры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Четтјј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(</a:t>
                      </a: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2018-жылдын </a:t>
                      </a:r>
                      <a:r>
                        <a:rPr kumimoji="0" lang="ru-RU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сентябры</a:t>
                      </a: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b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</a:b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2017-жылдын </a:t>
                      </a:r>
                      <a:r>
                        <a:rPr kumimoji="0" lang="ru-RU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декабрына</a:t>
                      </a: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)</a:t>
                      </a:r>
                      <a:r>
                        <a:rPr lang="ru-RU" sz="800" b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,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пайыз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менен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</a:tr>
              <a:tr h="547100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Кумшекер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kern="12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+mn-cs"/>
                        </a:rPr>
                        <a:t>51,91</a:t>
                      </a:r>
                      <a:endParaRPr lang="ru-RU" sz="1700" kern="12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700" kern="12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+mn-cs"/>
                        </a:rPr>
                        <a:t>47,90</a:t>
                      </a:r>
                      <a:endParaRPr lang="ru-RU" sz="1700" kern="12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700" kern="12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+mn-cs"/>
                        </a:rPr>
                        <a:t>46,32</a:t>
                      </a:r>
                      <a:endParaRPr lang="ru-RU" sz="1700" kern="12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smtClean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-2,8</a:t>
                      </a:r>
                      <a:endParaRPr lang="ru-RU" sz="1700" dirty="0">
                        <a:solidFill>
                          <a:srgbClr val="FF0000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0478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К</a:t>
                      </a:r>
                      <a:r>
                        <a:rPr lang="ru-RU" sz="1800" kern="12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+mn-cs"/>
                        </a:rPr>
                        <a:t>і</a:t>
                      </a: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нкарама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майы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96,42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97,27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>
                          <a:latin typeface="Kyrghyz Times" pitchFamily="2" charset="0"/>
                          <a:cs typeface="Times New Roman" pitchFamily="18" charset="0"/>
                        </a:rPr>
                        <a:t>94,68</a:t>
                      </a:r>
                      <a:endParaRPr lang="ru-RU" sz="1700" dirty="0"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smtClean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-2,4</a:t>
                      </a:r>
                      <a:endParaRPr lang="ru-RU" sz="1700" dirty="0">
                        <a:solidFill>
                          <a:srgbClr val="FF0000"/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4832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+mn-cs"/>
                        </a:rPr>
                        <a:t>Ак (каймак) май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b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333,15</a:t>
                      </a:r>
                      <a:endParaRPr lang="ru-RU" sz="1700" b="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b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332,95</a:t>
                      </a:r>
                      <a:endParaRPr lang="ru-RU" sz="1700" b="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0" dirty="0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331,88</a:t>
                      </a:r>
                      <a:endParaRPr lang="ru-RU" sz="1700" b="0" dirty="0">
                        <a:solidFill>
                          <a:schemeClr val="tx1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kern="1200" dirty="0" smtClean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-0,02</a:t>
                      </a:r>
                      <a:endParaRPr lang="ru-RU" sz="1700" kern="1200" dirty="0">
                        <a:solidFill>
                          <a:srgbClr val="FF0000"/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4832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Макарон </a:t>
                      </a: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азыктары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b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81,65</a:t>
                      </a:r>
                      <a:endParaRPr lang="ru-RU" sz="1700" b="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b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81,92</a:t>
                      </a:r>
                      <a:endParaRPr lang="ru-RU" sz="1700" b="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0" dirty="0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81,89</a:t>
                      </a:r>
                      <a:endParaRPr lang="ru-RU" sz="1700" b="0" dirty="0">
                        <a:solidFill>
                          <a:schemeClr val="tx1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kern="1200" dirty="0" smtClean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-0,2</a:t>
                      </a:r>
                      <a:endParaRPr lang="ru-RU" sz="1700" kern="1200" dirty="0">
                        <a:solidFill>
                          <a:srgbClr val="FF0000"/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54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А-92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бензини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, л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>
                          <a:latin typeface="Kyrghyz Times" pitchFamily="2" charset="0"/>
                          <a:cs typeface="Times New Roman" pitchFamily="18" charset="0"/>
                        </a:rPr>
                        <a:t>38,25</a:t>
                      </a:r>
                      <a:endParaRPr lang="ru-RU" sz="1700" dirty="0"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40,96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>
                          <a:latin typeface="Kyrghyz Times" pitchFamily="2" charset="0"/>
                          <a:cs typeface="Times New Roman" pitchFamily="18" charset="0"/>
                        </a:rPr>
                        <a:t>43,74</a:t>
                      </a:r>
                      <a:endParaRPr lang="ru-RU" sz="1700" dirty="0"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smtClean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6,8</a:t>
                      </a:r>
                      <a:endParaRPr lang="ru-RU" sz="1700" dirty="0">
                        <a:solidFill>
                          <a:srgbClr val="FF0000"/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02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Дизель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майы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, л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>
                          <a:latin typeface="Kyrghyz Times" pitchFamily="2" charset="0"/>
                          <a:cs typeface="Times New Roman" pitchFamily="18" charset="0"/>
                        </a:rPr>
                        <a:t>36,03</a:t>
                      </a:r>
                      <a:endParaRPr lang="ru-RU" sz="1700" dirty="0"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39,25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>
                          <a:latin typeface="Kyrghyz Times" pitchFamily="2" charset="0"/>
                          <a:cs typeface="Times New Roman" pitchFamily="18" charset="0"/>
                        </a:rPr>
                        <a:t>44,97</a:t>
                      </a:r>
                      <a:endParaRPr lang="ru-RU" sz="1700" dirty="0"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smtClean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14,5</a:t>
                      </a:r>
                      <a:endParaRPr lang="ru-RU" sz="1700" dirty="0">
                        <a:solidFill>
                          <a:srgbClr val="FF0000"/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02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Кјмір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, т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>
                          <a:latin typeface="Kyrghyz Times" pitchFamily="2" charset="0"/>
                          <a:cs typeface="Times New Roman" pitchFamily="18" charset="0"/>
                        </a:rPr>
                        <a:t>3852,05</a:t>
                      </a:r>
                      <a:endParaRPr lang="ru-RU" sz="1700" dirty="0"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4692,08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>
                          <a:latin typeface="Kyrghyz Times" pitchFamily="2" charset="0"/>
                          <a:cs typeface="Times New Roman" pitchFamily="18" charset="0"/>
                        </a:rPr>
                        <a:t>3953,83</a:t>
                      </a:r>
                      <a:endParaRPr lang="ru-RU" sz="1700" dirty="0"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smtClean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-10,2</a:t>
                      </a:r>
                      <a:endParaRPr lang="ru-RU" sz="1700" dirty="0">
                        <a:solidFill>
                          <a:srgbClr val="FF0000"/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Заголовок 1"/>
          <p:cNvSpPr txBox="1">
            <a:spLocks/>
          </p:cNvSpPr>
          <p:nvPr/>
        </p:nvSpPr>
        <p:spPr>
          <a:xfrm>
            <a:off x="395536" y="908720"/>
            <a:ext cx="8406135" cy="818119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Социалдык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мааниліі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товарлардын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>
                <a:latin typeface="Kyrghyz Times" pitchFamily="2" charset="0"/>
                <a:cs typeface="Times New Roman" pitchFamily="18" charset="0"/>
              </a:rPr>
              <a:t>айрым</a:t>
            </a:r>
            <a:r>
              <a:rPr lang="ru-RU" sz="1700" b="1" i="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тірлјрінін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орточо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баалары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жана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алардын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>
                <a:latin typeface="Kyrghyz Times" pitchFamily="2" charset="0"/>
                <a:cs typeface="Times New Roman" panose="02020603050405020304" pitchFamily="18" charset="0"/>
              </a:rPr>
              <a:t>јзгјріісі</a:t>
            </a:r>
            <a:r>
              <a:rPr lang="ru-RU" sz="1800" b="1" dirty="0">
                <a:latin typeface="Kyrghyz Times" pitchFamily="2" charset="0"/>
                <a:cs typeface="Times New Roman" pitchFamily="18" charset="0"/>
              </a:rPr>
              <a:t/>
            </a:r>
            <a:br>
              <a:rPr lang="ru-RU" sz="1800" b="1" dirty="0">
                <a:latin typeface="Kyrghyz Times" pitchFamily="2" charset="0"/>
                <a:cs typeface="Times New Roman" pitchFamily="18" charset="0"/>
              </a:rPr>
            </a:br>
            <a:r>
              <a:rPr lang="ru-RU" sz="1400" i="0" dirty="0">
                <a:latin typeface="Kyrghyz Times" pitchFamily="2" charset="0"/>
                <a:cs typeface="Times New Roman" pitchFamily="18" charset="0"/>
              </a:rPr>
              <a:t>(</a:t>
            </a:r>
            <a:r>
              <a:rPr lang="ru-RU" sz="1400" i="0" dirty="0">
                <a:latin typeface="Kyrghyz Times" pitchFamily="2" charset="0"/>
              </a:rPr>
              <a:t>сом 1 кг </a:t>
            </a:r>
            <a:r>
              <a:rPr lang="ru-RU" sz="1400" i="0" dirty="0" err="1" smtClean="0">
                <a:latin typeface="Kyrghyz Times" pitchFamily="2" charset="0"/>
              </a:rPr>
              <a:t>ічін</a:t>
            </a:r>
            <a:r>
              <a:rPr lang="ru-RU" sz="1400" i="0" dirty="0">
                <a:latin typeface="Kyrghyz Times" pitchFamily="2" charset="0"/>
              </a:rPr>
              <a:t>;</a:t>
            </a:r>
            <a:r>
              <a:rPr lang="ru-RU" sz="1400" i="0" dirty="0" smtClean="0">
                <a:latin typeface="Kyrghyz Times" pitchFamily="2" charset="0"/>
              </a:rPr>
              <a:t> </a:t>
            </a:r>
            <a:r>
              <a:rPr lang="ru-RU" sz="1400" i="0" dirty="0" err="1" smtClean="0">
                <a:latin typeface="Kyrghyz Times" pitchFamily="2" charset="0"/>
              </a:rPr>
              <a:t>јсіі</a:t>
            </a:r>
            <a:r>
              <a:rPr lang="ru-RU" sz="1400" i="0" dirty="0" smtClean="0">
                <a:latin typeface="Kyrghyz Times" pitchFamily="2" charset="0"/>
              </a:rPr>
              <a:t> </a:t>
            </a:r>
            <a:r>
              <a:rPr lang="ru-RU" sz="1400" i="0" dirty="0">
                <a:latin typeface="Kyrghyz Times" pitchFamily="2" charset="0"/>
              </a:rPr>
              <a:t>(+), </a:t>
            </a:r>
            <a:r>
              <a:rPr lang="ru-RU" sz="1400" i="0" dirty="0" err="1">
                <a:latin typeface="Kyrghyz Times" pitchFamily="2" charset="0"/>
              </a:rPr>
              <a:t>тјмјндјј</a:t>
            </a:r>
            <a:r>
              <a:rPr lang="ru-RU" sz="1400" i="0" dirty="0">
                <a:latin typeface="Kyrghyz Times" pitchFamily="2" charset="0"/>
              </a:rPr>
              <a:t> (-)</a:t>
            </a:r>
            <a:r>
              <a:rPr lang="ru-RU" sz="1400" i="0" dirty="0" smtClean="0">
                <a:latin typeface="Kyrghyz Times" pitchFamily="2" charset="0"/>
                <a:cs typeface="Times New Roman" pitchFamily="18" charset="0"/>
              </a:rPr>
              <a:t>)</a:t>
            </a:r>
            <a:r>
              <a:rPr lang="ru-RU" sz="14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endParaRPr lang="ru-RU" sz="1400" i="0" kern="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3266" y="324906"/>
            <a:ext cx="485775" cy="485775"/>
          </a:xfrm>
          <a:prstGeom prst="rect">
            <a:avLst/>
          </a:prstGeom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135495" y="324906"/>
            <a:ext cx="48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0" dirty="0" err="1">
                <a:latin typeface="Times New Roman" pitchFamily="18" charset="0"/>
              </a:rPr>
              <a:t>Кыргыз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Республикасынын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Улуттук</a:t>
            </a:r>
            <a:r>
              <a:rPr lang="ru-RU" sz="1200" i="0" dirty="0">
                <a:latin typeface="Times New Roman" pitchFamily="18" charset="0"/>
              </a:rPr>
              <a:t> статистика </a:t>
            </a:r>
            <a:r>
              <a:rPr lang="ru-RU" sz="1200" i="0" dirty="0" err="1">
                <a:latin typeface="Times New Roman" pitchFamily="18" charset="0"/>
              </a:rPr>
              <a:t>комитети</a:t>
            </a:r>
            <a:endParaRPr lang="ru-RU" sz="1200" i="0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8028384" y="6453336"/>
            <a:ext cx="943744" cy="280119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1278005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9716417"/>
              </p:ext>
            </p:extLst>
          </p:nvPr>
        </p:nvGraphicFramePr>
        <p:xfrm>
          <a:off x="971600" y="1916832"/>
          <a:ext cx="7128790" cy="4153844"/>
        </p:xfrm>
        <a:graphic>
          <a:graphicData uri="http://schemas.openxmlformats.org/drawingml/2006/table">
            <a:tbl>
              <a:tblPr firstRow="1" firstCol="1" bandRow="1">
                <a:tableStyleId>{616DA210-FB5B-4158-B5E0-FEB733F419BA}</a:tableStyleId>
              </a:tblPr>
              <a:tblGrid>
                <a:gridCol w="3168352"/>
                <a:gridCol w="1296144"/>
                <a:gridCol w="1296144"/>
                <a:gridCol w="1368150"/>
              </a:tblGrid>
              <a:tr h="516981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Бишкек ш.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Астана ш.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Москва ш</a:t>
                      </a:r>
                      <a:r>
                        <a:rPr lang="ru-RU" sz="1600" b="1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</a:tr>
              <a:tr h="4394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1600" b="0" dirty="0" err="1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Уйдун</a:t>
                      </a:r>
                      <a:r>
                        <a:rPr lang="ru-RU" sz="1600" b="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эти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Kyrghyz Times" pitchFamily="2" charset="0"/>
                          <a:cs typeface="Times New Roman" panose="02020603050405020304" pitchFamily="18" charset="0"/>
                        </a:rPr>
                        <a:t>4,78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Kyrghyz Times" pitchFamily="2" charset="0"/>
                          <a:cs typeface="Times New Roman" panose="02020603050405020304" pitchFamily="18" charset="0"/>
                        </a:rPr>
                        <a:t>4,64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Kyrghyz Times" pitchFamily="2" charset="0"/>
                          <a:cs typeface="Times New Roman" panose="02020603050405020304" pitchFamily="18" charset="0"/>
                        </a:rPr>
                        <a:t>5,93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94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1600" b="0" dirty="0" err="1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Койдун</a:t>
                      </a:r>
                      <a:r>
                        <a:rPr lang="ru-RU" sz="1600" b="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эти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Kyrghyz Times" pitchFamily="2" charset="0"/>
                          <a:cs typeface="Times New Roman" panose="02020603050405020304" pitchFamily="18" charset="0"/>
                        </a:rPr>
                        <a:t>4,27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Kyrghyz Times" pitchFamily="2" charset="0"/>
                          <a:cs typeface="Times New Roman" panose="02020603050405020304" pitchFamily="18" charset="0"/>
                        </a:rPr>
                        <a:t>4,95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Kyrghyz Times" pitchFamily="2" charset="0"/>
                          <a:cs typeface="Times New Roman" panose="02020603050405020304" pitchFamily="18" charset="0"/>
                        </a:rPr>
                        <a:t>6,76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4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Ак (каймак) май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Kyrghyz Times" pitchFamily="2" charset="0"/>
                          <a:cs typeface="Times New Roman" panose="02020603050405020304" pitchFamily="18" charset="0"/>
                        </a:rPr>
                        <a:t>4,58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Kyrghyz Times" pitchFamily="2" charset="0"/>
                          <a:cs typeface="Times New Roman" panose="02020603050405020304" pitchFamily="18" charset="0"/>
                        </a:rPr>
                        <a:t>6,33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Kyrghyz Times" pitchFamily="2" charset="0"/>
                          <a:cs typeface="Times New Roman" panose="02020603050405020304" pitchFamily="18" charset="0"/>
                        </a:rPr>
                        <a:t>11,77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94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1600" b="0" dirty="0" err="1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Пастеризацияланган</a:t>
                      </a:r>
                      <a:r>
                        <a:rPr lang="ru-RU" sz="1600" b="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сі</a:t>
                      </a:r>
                      <a:r>
                        <a:rPr lang="ru-RU" sz="1600" b="0" dirty="0" err="1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Kyrghyz Times" pitchFamily="2" charset="0"/>
                        </a:rPr>
                        <a:t>т</a:t>
                      </a:r>
                      <a:r>
                        <a:rPr lang="ru-RU" sz="1600" b="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b="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Kyrghyz Times" pitchFamily="2" charset="0"/>
                        </a:rPr>
                        <a:t>литр</a:t>
                      </a:r>
                      <a:endParaRPr lang="ru-RU" sz="1600" b="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Kyrghyz Times" pitchFamily="2" charset="0"/>
                          <a:cs typeface="Times New Roman" panose="02020603050405020304" pitchFamily="18" charset="0"/>
                        </a:rPr>
                        <a:t>0,73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Kyrghyz Times" pitchFamily="2" charset="0"/>
                          <a:cs typeface="Times New Roman" panose="02020603050405020304" pitchFamily="18" charset="0"/>
                        </a:rPr>
                        <a:t>0,64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Kyrghyz Times" pitchFamily="2" charset="0"/>
                          <a:cs typeface="Times New Roman" panose="02020603050405020304" pitchFamily="18" charset="0"/>
                        </a:rPr>
                        <a:t>1,07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4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ky-KG" sz="1600" b="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</a:t>
                      </a:r>
                      <a:r>
                        <a:rPr lang="ru-RU" sz="1600" b="0" dirty="0" err="1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умуртка</a:t>
                      </a:r>
                      <a:r>
                        <a:rPr lang="ru-RU" sz="1600" b="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b="0" dirty="0" err="1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ондук</a:t>
                      </a:r>
                      <a:r>
                        <a:rPr lang="ru-RU" sz="1600" b="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Kyrghyz Times" pitchFamily="2" charset="0"/>
                          <a:cs typeface="Times New Roman" panose="02020603050405020304" pitchFamily="18" charset="0"/>
                        </a:rPr>
                        <a:t>0,94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Kyrghyz Times" pitchFamily="2" charset="0"/>
                          <a:cs typeface="Times New Roman" panose="02020603050405020304" pitchFamily="18" charset="0"/>
                        </a:rPr>
                        <a:t>0,83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Kyrghyz Times" pitchFamily="2" charset="0"/>
                          <a:cs typeface="Times New Roman" panose="02020603050405020304" pitchFamily="18" charset="0"/>
                        </a:rPr>
                        <a:t>1,01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94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1600" b="0" dirty="0" err="1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Биринчи</a:t>
                      </a:r>
                      <a:r>
                        <a:rPr lang="ru-RU" sz="1600" b="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сорттогу</a:t>
                      </a:r>
                      <a:r>
                        <a:rPr lang="ru-RU" sz="1600" b="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буудай</a:t>
                      </a:r>
                      <a:r>
                        <a:rPr lang="ru-RU" sz="1600" b="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уну</a:t>
                      </a:r>
                      <a:r>
                        <a:rPr lang="ru-RU" sz="1600" b="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latin typeface="Kyrghyz Times" pitchFamily="2" charset="0"/>
                          <a:cs typeface="Times New Roman" panose="02020603050405020304" pitchFamily="18" charset="0"/>
                        </a:rPr>
                        <a:t>0,42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Kyrghyz Times" pitchFamily="2" charset="0"/>
                          <a:cs typeface="Times New Roman" panose="02020603050405020304" pitchFamily="18" charset="0"/>
                        </a:rPr>
                        <a:t>0,44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Kyrghyz Times" pitchFamily="2" charset="0"/>
                          <a:cs typeface="Times New Roman" panose="02020603050405020304" pitchFamily="18" charset="0"/>
                        </a:rPr>
                        <a:t>0,60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4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1600" b="0" dirty="0" err="1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Биринчи</a:t>
                      </a:r>
                      <a:r>
                        <a:rPr lang="ru-RU" sz="1600" b="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сорттогу</a:t>
                      </a:r>
                      <a:r>
                        <a:rPr lang="ru-RU" sz="1600" b="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ундан</a:t>
                      </a:r>
                      <a:r>
                        <a:rPr lang="ru-RU" sz="1600" b="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жасалган</a:t>
                      </a:r>
                      <a:r>
                        <a:rPr lang="ru-RU" sz="1600" b="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нан</a:t>
                      </a:r>
                      <a:endParaRPr lang="ru-RU" sz="1600" b="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Kyrghyz Times" pitchFamily="2" charset="0"/>
                          <a:cs typeface="Times New Roman" panose="02020603050405020304" pitchFamily="18" charset="0"/>
                        </a:rPr>
                        <a:t>0,60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Kyrghyz Times" pitchFamily="2" charset="0"/>
                          <a:cs typeface="Times New Roman" panose="02020603050405020304" pitchFamily="18" charset="0"/>
                        </a:rPr>
                        <a:t>0,39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Kyrghyz Times" pitchFamily="2" charset="0"/>
                          <a:cs typeface="Times New Roman" panose="02020603050405020304" pitchFamily="18" charset="0"/>
                        </a:rPr>
                        <a:t>0,85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94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Картошка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latin typeface="Kyrghyz Times" pitchFamily="2" charset="0"/>
                          <a:cs typeface="Times New Roman" panose="02020603050405020304" pitchFamily="18" charset="0"/>
                        </a:rPr>
                        <a:t>0,24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Kyrghyz Times" pitchFamily="2" charset="0"/>
                          <a:cs typeface="Times New Roman" panose="02020603050405020304" pitchFamily="18" charset="0"/>
                        </a:rPr>
                        <a:t>0,25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Kyrghyz Times" pitchFamily="2" charset="0"/>
                          <a:cs typeface="Times New Roman" panose="02020603050405020304" pitchFamily="18" charset="0"/>
                        </a:rPr>
                        <a:t>0,36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971600" y="908720"/>
            <a:ext cx="73448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y-KG" sz="1400" b="1" i="0" dirty="0">
                <a:latin typeface="Kyrghyz Times" pitchFamily="2" charset="0"/>
              </a:rPr>
              <a:t>2018-жылдын сентябрында Евразия экономикалык биримдигине (ЕЭАБ) міч¼-мамлекеттеринин борборлорундагы негизги тамак-аш </a:t>
            </a:r>
            <a:r>
              <a:rPr lang="ky-KG" sz="1400" b="1" i="0">
                <a:latin typeface="Kyrghyz Times" pitchFamily="2" charset="0"/>
              </a:rPr>
              <a:t>азыктарынын </a:t>
            </a:r>
            <a:endParaRPr lang="ky-KG" sz="1400" b="1" i="0" smtClean="0">
              <a:latin typeface="Kyrghyz Times" pitchFamily="2" charset="0"/>
            </a:endParaRPr>
          </a:p>
          <a:p>
            <a:pPr algn="ctr"/>
            <a:r>
              <a:rPr lang="ky-KG" sz="1400" b="1" i="0" smtClean="0">
                <a:latin typeface="Kyrghyz Times" pitchFamily="2" charset="0"/>
              </a:rPr>
              <a:t>орточо </a:t>
            </a:r>
            <a:r>
              <a:rPr lang="ky-KG" sz="1400" b="1" i="0" dirty="0">
                <a:latin typeface="Kyrghyz Times" pitchFamily="2" charset="0"/>
              </a:rPr>
              <a:t>керектјј баалары </a:t>
            </a:r>
            <a:endParaRPr lang="ru-RU" sz="1400" i="0" dirty="0">
              <a:latin typeface="Kyrghyz Times" pitchFamily="2" charset="0"/>
            </a:endParaRPr>
          </a:p>
          <a:p>
            <a:pPr algn="ctr"/>
            <a:r>
              <a:rPr lang="ky-KG" sz="1300" i="0" dirty="0">
                <a:latin typeface="Kyrghyz Times" pitchFamily="2" charset="0"/>
              </a:rPr>
              <a:t>(килограмм </a:t>
            </a:r>
            <a:r>
              <a:rPr lang="ru-RU" sz="1300" i="0" dirty="0">
                <a:latin typeface="Kyrghyz Times" pitchFamily="2" charset="0"/>
              </a:rPr>
              <a:t>і</a:t>
            </a:r>
            <a:r>
              <a:rPr lang="ky-KG" sz="1300" i="0" dirty="0">
                <a:latin typeface="Kyrghyz Times" pitchFamily="2" charset="0"/>
              </a:rPr>
              <a:t>ч</a:t>
            </a:r>
            <a:r>
              <a:rPr lang="ru-RU" sz="1300" i="0" dirty="0">
                <a:latin typeface="Kyrghyz Times" pitchFamily="2" charset="0"/>
              </a:rPr>
              <a:t>і</a:t>
            </a:r>
            <a:r>
              <a:rPr lang="ky-KG" sz="1300" i="0" dirty="0">
                <a:latin typeface="Kyrghyz Times" pitchFamily="2" charset="0"/>
              </a:rPr>
              <a:t>н АКШ </a:t>
            </a:r>
            <a:r>
              <a:rPr lang="ky-KG" sz="1300" i="0" dirty="0" smtClean="0">
                <a:latin typeface="Kyrghyz Times" pitchFamily="2" charset="0"/>
              </a:rPr>
              <a:t>доллары)</a:t>
            </a:r>
            <a:endParaRPr lang="ru-RU" sz="1300" i="0" dirty="0">
              <a:latin typeface="Kyrghyz Times" pitchFamily="2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71600" y="6093296"/>
            <a:ext cx="383791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i="0" dirty="0" err="1">
                <a:latin typeface="Kyrghyz Times" pitchFamily="2" charset="0"/>
              </a:rPr>
              <a:t>Мамлекеттердин</a:t>
            </a:r>
            <a:r>
              <a:rPr lang="ru-RU" sz="1100" i="0" dirty="0">
                <a:latin typeface="Kyrghyz Times" pitchFamily="2" charset="0"/>
              </a:rPr>
              <a:t> </a:t>
            </a:r>
            <a:r>
              <a:rPr lang="ru-RU" sz="1100" i="0" dirty="0" err="1">
                <a:latin typeface="Kyrghyz Times" pitchFamily="2" charset="0"/>
              </a:rPr>
              <a:t>Улуттук</a:t>
            </a:r>
            <a:r>
              <a:rPr lang="ru-RU" sz="1100" i="0" dirty="0">
                <a:latin typeface="Kyrghyz Times" pitchFamily="2" charset="0"/>
              </a:rPr>
              <a:t> </a:t>
            </a:r>
            <a:r>
              <a:rPr lang="ru-RU" sz="1100" i="0" dirty="0" err="1">
                <a:latin typeface="Kyrghyz Times" pitchFamily="2" charset="0"/>
              </a:rPr>
              <a:t>банктарынын</a:t>
            </a:r>
            <a:r>
              <a:rPr lang="ru-RU" sz="1100" i="0" dirty="0">
                <a:latin typeface="Kyrghyz Times" pitchFamily="2" charset="0"/>
              </a:rPr>
              <a:t> курсу </a:t>
            </a:r>
            <a:r>
              <a:rPr lang="ru-RU" sz="1100" i="0" dirty="0" err="1">
                <a:latin typeface="Kyrghyz Times" pitchFamily="2" charset="0"/>
              </a:rPr>
              <a:t>боюнча</a:t>
            </a:r>
            <a:r>
              <a:rPr lang="ru-RU" sz="1100" i="0" dirty="0" smtClean="0">
                <a:latin typeface="Kyrghyz Times" pitchFamily="2" charset="0"/>
                <a:ea typeface="Times New Roman" panose="02020603050405020304" pitchFamily="18" charset="0"/>
              </a:rPr>
              <a:t>.</a:t>
            </a:r>
            <a:endParaRPr lang="ru-RU" sz="1100" i="0" dirty="0">
              <a:latin typeface="Kyrghyz Times" pitchFamily="2" charset="0"/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7956376" y="6370295"/>
            <a:ext cx="943744" cy="280119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7</a:t>
            </a:r>
            <a:endParaRPr lang="ru-RU" sz="1200" dirty="0"/>
          </a:p>
        </p:txBody>
      </p:sp>
      <p:pic>
        <p:nvPicPr>
          <p:cNvPr id="10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3266" y="324906"/>
            <a:ext cx="485775" cy="485775"/>
          </a:xfrm>
          <a:prstGeom prst="rect">
            <a:avLst/>
          </a:prstGeom>
        </p:spPr>
      </p:pic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1135495" y="324906"/>
            <a:ext cx="48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0" dirty="0" err="1">
                <a:latin typeface="Times New Roman" pitchFamily="18" charset="0"/>
              </a:rPr>
              <a:t>Кыргыз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Республикасынын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Улуттук</a:t>
            </a:r>
            <a:r>
              <a:rPr lang="ru-RU" sz="1200" i="0" dirty="0">
                <a:latin typeface="Times New Roman" pitchFamily="18" charset="0"/>
              </a:rPr>
              <a:t> статистика </a:t>
            </a:r>
            <a:r>
              <a:rPr lang="ru-RU" sz="1200" i="0" dirty="0" err="1">
                <a:latin typeface="Times New Roman" pitchFamily="18" charset="0"/>
              </a:rPr>
              <a:t>комитети</a:t>
            </a:r>
            <a:endParaRPr lang="ru-RU" sz="1200" i="0" dirty="0"/>
          </a:p>
        </p:txBody>
      </p:sp>
    </p:spTree>
    <p:extLst>
      <p:ext uri="{BB962C8B-B14F-4D97-AF65-F5344CB8AC3E}">
        <p14:creationId xmlns:p14="http://schemas.microsoft.com/office/powerpoint/2010/main" val="28950215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35495" y="963955"/>
            <a:ext cx="732493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y-KG" sz="1400" b="1" i="0" dirty="0">
                <a:latin typeface="Kyrghyz Times" pitchFamily="2" charset="0"/>
              </a:rPr>
              <a:t>2018-жылдын сентябрындагы Евразия экономикалык биримдигине (ЕЭАБ) міч¼-мамлекеттеринин борборлорунда айрым тамак-аш азыктарынын максималдуу жана минималдуу орточо баалары</a:t>
            </a:r>
            <a:endParaRPr lang="ru-RU" sz="1400" i="0" dirty="0">
              <a:latin typeface="Kyrghyz Times" pitchFamily="2" charset="0"/>
            </a:endParaRPr>
          </a:p>
          <a:p>
            <a:pPr algn="ctr"/>
            <a:r>
              <a:rPr lang="ky-KG" sz="1300" i="0" dirty="0">
                <a:latin typeface="Kyrghyz Times" pitchFamily="2" charset="0"/>
              </a:rPr>
              <a:t>(килограмм </a:t>
            </a:r>
            <a:r>
              <a:rPr lang="ky-KG" sz="1300" i="0" dirty="0" smtClean="0">
                <a:latin typeface="Kyrghyz Times" pitchFamily="2" charset="0"/>
              </a:rPr>
              <a:t>іч</a:t>
            </a:r>
            <a:r>
              <a:rPr lang="ky-KG" sz="1300" i="0" dirty="0">
                <a:latin typeface="Kyrghyz Times" pitchFamily="2" charset="0"/>
              </a:rPr>
              <a:t>і</a:t>
            </a:r>
            <a:r>
              <a:rPr lang="ky-KG" sz="1300" i="0" dirty="0" smtClean="0">
                <a:latin typeface="Kyrghyz Times" pitchFamily="2" charset="0"/>
              </a:rPr>
              <a:t>н </a:t>
            </a:r>
            <a:r>
              <a:rPr lang="ky-KG" sz="1300" i="0" dirty="0">
                <a:latin typeface="Kyrghyz Times" pitchFamily="2" charset="0"/>
              </a:rPr>
              <a:t>АКШ доллары)</a:t>
            </a:r>
            <a:endParaRPr lang="ru-RU" sz="1300" i="0" dirty="0">
              <a:latin typeface="Kyrghyz Times" pitchFamily="2" charset="0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7952556" y="6381328"/>
            <a:ext cx="1015752" cy="280119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8</a:t>
            </a:r>
            <a:endParaRPr lang="ru-RU" sz="1200" dirty="0"/>
          </a:p>
        </p:txBody>
      </p:sp>
      <p:pic>
        <p:nvPicPr>
          <p:cNvPr id="8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3266" y="324906"/>
            <a:ext cx="485775" cy="485775"/>
          </a:xfrm>
          <a:prstGeom prst="rect">
            <a:avLst/>
          </a:prstGeom>
        </p:spPr>
      </p:pic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1135495" y="324906"/>
            <a:ext cx="48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0" dirty="0" err="1">
                <a:latin typeface="Times New Roman" pitchFamily="18" charset="0"/>
              </a:rPr>
              <a:t>Кыргыз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Республикасынын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Улуттук</a:t>
            </a:r>
            <a:r>
              <a:rPr lang="ru-RU" sz="1200" i="0" dirty="0">
                <a:latin typeface="Times New Roman" pitchFamily="18" charset="0"/>
              </a:rPr>
              <a:t> статистика </a:t>
            </a:r>
            <a:r>
              <a:rPr lang="ru-RU" sz="1200" i="0" dirty="0" err="1">
                <a:latin typeface="Times New Roman" pitchFamily="18" charset="0"/>
              </a:rPr>
              <a:t>комитети</a:t>
            </a:r>
            <a:endParaRPr lang="ru-RU" sz="1200" i="0" dirty="0"/>
          </a:p>
        </p:txBody>
      </p:sp>
      <p:pic>
        <p:nvPicPr>
          <p:cNvPr id="10" name="Рисунок 9"/>
          <p:cNvPicPr/>
          <p:nvPr/>
        </p:nvPicPr>
        <p:blipFill>
          <a:blip r:embed="rId4"/>
          <a:stretch>
            <a:fillRect/>
          </a:stretch>
        </p:blipFill>
        <p:spPr>
          <a:xfrm>
            <a:off x="1135495" y="2060848"/>
            <a:ext cx="6964897" cy="4176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700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/>
          <a:lstStyle/>
          <a:p>
            <a:pPr marL="0" indent="0">
              <a:buNone/>
            </a:pPr>
            <a:endParaRPr lang="ru-RU" sz="36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36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4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yrghyz Times" pitchFamily="2" charset="0"/>
                <a:cs typeface="Times New Roman" pitchFamily="18" charset="0"/>
              </a:rPr>
              <a:t>Кјѕіл</a:t>
            </a:r>
            <a: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4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yrghyz Times" pitchFamily="2" charset="0"/>
                <a:cs typeface="Times New Roman" pitchFamily="18" charset="0"/>
              </a:rPr>
              <a:t>бурганыѕыздарга</a:t>
            </a:r>
            <a: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yrghyz Times" pitchFamily="2" charset="0"/>
                <a:cs typeface="Times New Roman" pitchFamily="18" charset="0"/>
              </a:rPr>
              <a:t> </a:t>
            </a:r>
            <a:b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yrghyz Times" pitchFamily="2" charset="0"/>
                <a:cs typeface="Times New Roman" pitchFamily="18" charset="0"/>
              </a:rPr>
            </a:br>
            <a:r>
              <a:rPr lang="ru-RU" sz="4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yrghyz Times" pitchFamily="2" charset="0"/>
                <a:cs typeface="Times New Roman" pitchFamily="18" charset="0"/>
              </a:rPr>
              <a:t>рахмат</a:t>
            </a:r>
            <a: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yrghyz Times" pitchFamily="2" charset="0"/>
                <a:cs typeface="Times New Roman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735517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ru-RU" sz="16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ru-RU" sz="16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2793</TotalTime>
  <Words>525</Words>
  <Application>Microsoft Office PowerPoint</Application>
  <PresentationFormat>Экран (4:3)</PresentationFormat>
  <Paragraphs>257</Paragraphs>
  <Slides>10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Kyrghyz Times</vt:lpstr>
      <vt:lpstr>Times New Roman</vt:lpstr>
      <vt:lpstr>Оформление по умолчанию</vt:lpstr>
      <vt:lpstr>Презентация PowerPoint</vt:lpstr>
      <vt:lpstr>Презентация PowerPoint</vt:lpstr>
      <vt:lpstr>Товарлардын жана кызмат кјрсјтіілјрдін негизги топтору боюнча  баалардын жана тарифтердин јзгјріісі  (јсіі (+), тјмјндјј (-); мурунку жылдын декабрына пайыз менен)</vt:lpstr>
      <vt:lpstr>Аймактык бјліктј 9 ай аралыгында инфляциянын деѕгээлинин јзгјріісі  (јсіі (+), тјмјндјј (-); мурунку жылдын декабрына пайыз менен)</vt:lpstr>
      <vt:lpstr>ЕАЭБ јлкјлјрі боюнча 2018-жылдын 9 ай аралыгындагы  керектјј секторундагы инфляциянын деѕгээли (пайыз менен)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Организация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nchuikov</dc:creator>
  <cp:lastModifiedBy>nchuikov</cp:lastModifiedBy>
  <cp:revision>304</cp:revision>
  <cp:lastPrinted>2017-10-10T03:13:52Z</cp:lastPrinted>
  <dcterms:created xsi:type="dcterms:W3CDTF">2014-06-07T05:17:30Z</dcterms:created>
  <dcterms:modified xsi:type="dcterms:W3CDTF">2018-10-10T02:59:52Z</dcterms:modified>
</cp:coreProperties>
</file>