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notesMasterIdLst>
    <p:notesMasterId r:id="rId9"/>
  </p:notesMasterIdLst>
  <p:sldIdLst>
    <p:sldId id="267" r:id="rId2"/>
    <p:sldId id="257" r:id="rId3"/>
    <p:sldId id="264" r:id="rId4"/>
    <p:sldId id="259" r:id="rId5"/>
    <p:sldId id="263" r:id="rId6"/>
    <p:sldId id="274" r:id="rId7"/>
    <p:sldId id="27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Обложка" id="{09BD8EDA-5430-4B4C-9E05-F32D4CA76277}">
          <p14:sldIdLst>
            <p14:sldId id="267"/>
          </p14:sldIdLst>
        </p14:section>
        <p14:section name="Основная часть" id="{1F1C8C30-0E0A-473A-85B6-DBD365E752C7}">
          <p14:sldIdLst>
            <p14:sldId id="257"/>
            <p14:sldId id="264"/>
            <p14:sldId id="259"/>
          </p14:sldIdLst>
        </p14:section>
        <p14:section name="Раздел без заголовка" id="{E3AC3D16-31D5-4B72-9B87-E735C990B7C8}">
          <p14:sldIdLst>
            <p14:sldId id="263"/>
            <p14:sldId id="274"/>
          </p14:sldIdLst>
        </p14:section>
        <p14:section name="Последняя страница" id="{4FE91FCE-F239-445C-9A5B-61A7535B0391}">
          <p14:sldIdLst>
            <p14:sldId id="272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00" autoAdjust="0"/>
    <p:restoredTop sz="94604" autoAdjust="0"/>
  </p:normalViewPr>
  <p:slideViewPr>
    <p:cSldViewPr snapToGrid="0">
      <p:cViewPr varScale="1">
        <p:scale>
          <a:sx n="104" d="100"/>
          <a:sy n="104" d="100"/>
        </p:scale>
        <p:origin x="816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84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E4FB91-E4E2-4F4A-9549-32C4CD7BFB74}" type="datetimeFigureOut">
              <a:rPr lang="ru-RU" smtClean="0"/>
              <a:t>27.03.2025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816FCC-19CE-4B9E-95B6-5266DFEBED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077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00348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5803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AE23C6-22F8-0E68-8087-F4505786D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6FB8FF0-8C69-4F30-7AA7-E4A0D04CE54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66500" y="6350923"/>
            <a:ext cx="12300065" cy="52370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0FFEE43-4DC5-016E-8357-9A938A274F3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851" y="5599921"/>
            <a:ext cx="1154083" cy="115408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7982F31-5075-74ED-6E8B-B0BFDEE86DB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82942" y="6509809"/>
            <a:ext cx="1328394" cy="23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086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b="1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7.jpg"/><Relationship Id="rId7" Type="http://schemas.openxmlformats.org/officeDocument/2006/relationships/image" Target="../media/image11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Relationship Id="rId9" Type="http://schemas.openxmlformats.org/officeDocument/2006/relationships/image" Target="../media/image1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6132D5C3-95C1-D5DC-3525-456EA284740D}"/>
              </a:ext>
            </a:extLst>
          </p:cNvPr>
          <p:cNvSpPr txBox="1">
            <a:spLocks/>
          </p:cNvSpPr>
          <p:nvPr/>
        </p:nvSpPr>
        <p:spPr>
          <a:xfrm>
            <a:off x="4887884" y="3987349"/>
            <a:ext cx="7045036" cy="15264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dirty="0"/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6E6B8F1C-3146-A55C-E893-C16537806AF6}"/>
              </a:ext>
            </a:extLst>
          </p:cNvPr>
          <p:cNvSpPr txBox="1">
            <a:spLocks/>
          </p:cNvSpPr>
          <p:nvPr/>
        </p:nvSpPr>
        <p:spPr>
          <a:xfrm>
            <a:off x="5321489" y="5136166"/>
            <a:ext cx="6781800" cy="13255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5998742" y="2587133"/>
            <a:ext cx="521390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3200" b="1" i="0" spc="25" dirty="0">
                <a:solidFill>
                  <a:srgbClr val="0070C0"/>
                </a:solidFill>
                <a:effectLst/>
                <a:latin typeface="Arial" panose="020B0604020202020204" pitchFamily="34" charset="0"/>
              </a:rPr>
              <a:t>"</a:t>
            </a:r>
            <a:r>
              <a:rPr lang="ru-RU" sz="3200" b="1" i="0" spc="25" dirty="0" err="1">
                <a:solidFill>
                  <a:srgbClr val="0070C0"/>
                </a:solidFill>
                <a:effectLst/>
                <a:latin typeface="Arial" panose="020B0604020202020204" pitchFamily="34" charset="0"/>
              </a:rPr>
              <a:t>Улуттук</a:t>
            </a:r>
            <a:r>
              <a:rPr lang="ru-RU" sz="3200" b="1" i="0" spc="25" dirty="0">
                <a:solidFill>
                  <a:srgbClr val="0070C0"/>
                </a:solidFill>
                <a:effectLst/>
                <a:latin typeface="Arial" panose="020B0604020202020204" pitchFamily="34" charset="0"/>
              </a:rPr>
              <a:t> дем - </a:t>
            </a:r>
            <a:r>
              <a:rPr lang="ru-RU" sz="3200" b="1" i="0" spc="25" dirty="0" err="1">
                <a:solidFill>
                  <a:srgbClr val="0070C0"/>
                </a:solidFill>
                <a:effectLst/>
                <a:latin typeface="Arial" panose="020B0604020202020204" pitchFamily="34" charset="0"/>
              </a:rPr>
              <a:t>дүйнөлүк</a:t>
            </a:r>
            <a:r>
              <a:rPr lang="ru-RU" sz="3200" b="1" i="0" spc="25" dirty="0">
                <a:solidFill>
                  <a:srgbClr val="0070C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3200" b="1" i="0" spc="25" dirty="0" err="1">
                <a:solidFill>
                  <a:srgbClr val="0070C0"/>
                </a:solidFill>
                <a:effectLst/>
                <a:latin typeface="Arial" panose="020B0604020202020204" pitchFamily="34" charset="0"/>
              </a:rPr>
              <a:t>бийиктик</a:t>
            </a:r>
            <a:r>
              <a:rPr lang="ru-RU" sz="3200" b="1" i="0" spc="25" dirty="0">
                <a:solidFill>
                  <a:srgbClr val="0070C0"/>
                </a:solidFill>
                <a:effectLst/>
                <a:latin typeface="Arial" panose="020B0604020202020204" pitchFamily="34" charset="0"/>
              </a:rPr>
              <a:t>"</a:t>
            </a:r>
            <a:endParaRPr lang="ru-RU" sz="3200" b="0" i="0" dirty="0">
              <a:solidFill>
                <a:srgbClr val="0070C0"/>
              </a:solidFill>
              <a:effectLst/>
              <a:latin typeface="Times New Roman" panose="02020603050405020304" pitchFamily="18" charset="0"/>
            </a:endParaRPr>
          </a:p>
          <a:p>
            <a:pPr algn="ctr"/>
            <a:r>
              <a:rPr lang="ru-RU" sz="3200" b="1" i="0" spc="25" dirty="0" err="1">
                <a:solidFill>
                  <a:srgbClr val="0070C0"/>
                </a:solidFill>
                <a:effectLst/>
                <a:latin typeface="Arial" panose="020B0604020202020204" pitchFamily="34" charset="0"/>
              </a:rPr>
              <a:t>уңгужолу</a:t>
            </a:r>
            <a:r>
              <a:rPr lang="ru-RU" sz="3200" b="1" i="0" spc="25" dirty="0">
                <a:solidFill>
                  <a:srgbClr val="0070C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3200" b="1" i="0" spc="25" dirty="0" err="1">
                <a:solidFill>
                  <a:srgbClr val="0070C0"/>
                </a:solidFill>
                <a:effectLst/>
                <a:latin typeface="Arial" panose="020B0604020202020204" pitchFamily="34" charset="0"/>
              </a:rPr>
              <a:t>жөнүндө</a:t>
            </a:r>
            <a:endParaRPr lang="ru-RU" sz="3200" b="0" i="0" dirty="0">
              <a:solidFill>
                <a:srgbClr val="0070C0"/>
              </a:solidFill>
              <a:effectLst/>
              <a:latin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1934C1E-46F7-8F77-80DC-D35E3C83CD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460" y="4454590"/>
            <a:ext cx="1692699" cy="11336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D543020-F82F-F96B-48C6-63684B4C92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51" y="3202658"/>
            <a:ext cx="1522523" cy="10131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4CE6A97-D1DC-29EA-1B78-8F61C92687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2460" y="2036702"/>
            <a:ext cx="1493230" cy="10878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3ADFEC0-9D14-F09B-F29D-6580F47D7C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3926" y="116241"/>
            <a:ext cx="1237563" cy="12375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1B9F28B-BED3-7FC0-41BC-439AC809342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3159" y="3181425"/>
            <a:ext cx="1493230" cy="11416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60FEAFEA-5B0D-B17D-EDCA-F9DCC6CD18C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1349" y="2116542"/>
            <a:ext cx="1727836" cy="9710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74E8BD94-5F2F-A7BC-44EE-A1BAD8B0332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9549" y="1015985"/>
            <a:ext cx="1943920" cy="10924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D3C98682-3705-B3BC-4D1A-214ABD41627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8889" y="937197"/>
            <a:ext cx="1815037" cy="11416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818673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342DBA3B-2E1C-3596-EA1E-908F68EFDB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672699" y="2797475"/>
            <a:ext cx="2861048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56C654A8-B8A5-5E10-9DA0-34D5A023B263}"/>
              </a:ext>
            </a:extLst>
          </p:cNvPr>
          <p:cNvSpPr/>
          <p:nvPr/>
        </p:nvSpPr>
        <p:spPr>
          <a:xfrm>
            <a:off x="701694" y="1412910"/>
            <a:ext cx="4729287" cy="3108543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>
                <a:solidFill>
                  <a:schemeClr val="tx2"/>
                </a:solidFill>
                <a:latin typeface="+mj-lt"/>
                <a:cs typeface="Times New Roman" pitchFamily="18" charset="0"/>
              </a:rPr>
              <a:t>Кыргыз </a:t>
            </a:r>
            <a:r>
              <a:rPr lang="ru-RU" sz="2800" b="1" dirty="0" err="1">
                <a:solidFill>
                  <a:schemeClr val="tx2"/>
                </a:solidFill>
                <a:latin typeface="+mj-lt"/>
                <a:cs typeface="Times New Roman" pitchFamily="18" charset="0"/>
              </a:rPr>
              <a:t>Республикасынын</a:t>
            </a:r>
            <a:r>
              <a:rPr lang="ru-RU" sz="2800" b="1" dirty="0">
                <a:solidFill>
                  <a:schemeClr val="tx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chemeClr val="tx2"/>
                </a:solidFill>
                <a:latin typeface="+mj-lt"/>
                <a:cs typeface="Times New Roman" pitchFamily="18" charset="0"/>
              </a:rPr>
              <a:t>Президентинин</a:t>
            </a:r>
            <a:r>
              <a:rPr lang="ru-RU" sz="2800" b="1" dirty="0">
                <a:solidFill>
                  <a:schemeClr val="tx2"/>
                </a:solidFill>
                <a:latin typeface="+mj-lt"/>
                <a:cs typeface="Times New Roman" pitchFamily="18" charset="0"/>
              </a:rPr>
              <a:t> 2024-жылдын 18-декабрындагы ПЖ № 369 </a:t>
            </a:r>
            <a:r>
              <a:rPr lang="ky-KG" altLang="ru-RU" sz="2800" b="1" dirty="0">
                <a:solidFill>
                  <a:srgbClr val="0070C0"/>
                </a:solidFill>
              </a:rPr>
              <a:t>"Улуттук рух-дүйнөлүк бийиктик" доктринасын</a:t>
            </a:r>
            <a:r>
              <a:rPr lang="ru-RU" sz="2800" b="1" dirty="0">
                <a:solidFill>
                  <a:srgbClr val="0070C0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chemeClr val="tx2"/>
                </a:solidFill>
                <a:latin typeface="+mj-lt"/>
                <a:cs typeface="Times New Roman" pitchFamily="18" charset="0"/>
              </a:rPr>
              <a:t>Жарлыгы</a:t>
            </a:r>
            <a:r>
              <a:rPr lang="ru-RU" sz="2800" b="1" dirty="0">
                <a:solidFill>
                  <a:schemeClr val="tx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chemeClr val="tx2"/>
                </a:solidFill>
                <a:latin typeface="+mj-lt"/>
                <a:cs typeface="Times New Roman" pitchFamily="18" charset="0"/>
              </a:rPr>
              <a:t>менен</a:t>
            </a:r>
            <a:r>
              <a:rPr lang="ru-RU" sz="2800" b="1" dirty="0">
                <a:solidFill>
                  <a:schemeClr val="tx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chemeClr val="tx2"/>
                </a:solidFill>
                <a:latin typeface="+mj-lt"/>
                <a:cs typeface="Times New Roman" pitchFamily="18" charset="0"/>
              </a:rPr>
              <a:t>бекитилди</a:t>
            </a:r>
            <a:r>
              <a:rPr lang="ru-RU" sz="2800" b="1" dirty="0">
                <a:solidFill>
                  <a:schemeClr val="tx2"/>
                </a:solidFill>
                <a:latin typeface="+mj-lt"/>
                <a:cs typeface="Times New Roman" pitchFamily="18" charset="0"/>
              </a:rPr>
              <a:t>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856EC14-E6D4-ACB3-7EDB-52D27C8A59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285977"/>
            <a:ext cx="5247498" cy="350516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9777013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874FF0B4-D8F0-66EB-9992-08D98CAF01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210766" y="2481483"/>
            <a:ext cx="3140789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1C2D0794-823F-2410-5DA0-AF0E20221F25}"/>
              </a:ext>
            </a:extLst>
          </p:cNvPr>
          <p:cNvSpPr txBox="1">
            <a:spLocks/>
          </p:cNvSpPr>
          <p:nvPr/>
        </p:nvSpPr>
        <p:spPr>
          <a:xfrm>
            <a:off x="468517" y="587141"/>
            <a:ext cx="4825378" cy="55056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just" fontAlgn="base">
              <a:lnSpc>
                <a:spcPct val="100000"/>
              </a:lnSpc>
              <a:spcAft>
                <a:spcPct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Кыргыз </a:t>
            </a:r>
            <a:r>
              <a:rPr lang="ru-RU" sz="2000" b="1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Республикасынын</a:t>
            </a:r>
            <a:r>
              <a:rPr lang="ru-RU" sz="20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жарандарынын</a:t>
            </a:r>
            <a:r>
              <a:rPr lang="ru-RU" sz="20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эң</a:t>
            </a:r>
            <a:r>
              <a:rPr lang="ru-RU" sz="20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башкы</a:t>
            </a:r>
            <a:r>
              <a:rPr lang="ru-RU" sz="20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байлыгы</a:t>
            </a:r>
            <a:r>
              <a:rPr lang="ru-RU" sz="20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жана</a:t>
            </a:r>
            <a:r>
              <a:rPr lang="ru-RU" sz="20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сыймыгы</a:t>
            </a:r>
            <a:r>
              <a:rPr lang="ru-RU" sz="20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- </a:t>
            </a:r>
            <a:r>
              <a:rPr lang="ru-RU" sz="2000" b="1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эгемен</a:t>
            </a:r>
            <a:r>
              <a:rPr lang="ru-RU" sz="20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мамлекети</a:t>
            </a:r>
            <a:r>
              <a:rPr lang="ru-RU" sz="20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 </a:t>
            </a:r>
            <a:r>
              <a:rPr lang="ru-RU" sz="2000" b="1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Өлкөгө</a:t>
            </a:r>
            <a:r>
              <a:rPr lang="ru-RU" sz="20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атын</a:t>
            </a:r>
            <a:r>
              <a:rPr lang="ru-RU" sz="20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берген</a:t>
            </a:r>
            <a:r>
              <a:rPr lang="ru-RU" sz="20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кыргыз эли </a:t>
            </a:r>
            <a:r>
              <a:rPr lang="ru-RU" sz="2000" b="1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өзүнүн</a:t>
            </a:r>
            <a:r>
              <a:rPr lang="ru-RU" sz="20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3000 </a:t>
            </a:r>
            <a:r>
              <a:rPr lang="ru-RU" sz="2000" b="1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жылдык</a:t>
            </a:r>
            <a:r>
              <a:rPr lang="ru-RU" sz="20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узак</a:t>
            </a:r>
            <a:r>
              <a:rPr lang="ru-RU" sz="20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тарыхында</a:t>
            </a:r>
            <a:r>
              <a:rPr lang="ru-RU" sz="20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кээде</a:t>
            </a:r>
            <a:r>
              <a:rPr lang="ru-RU" sz="20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жылдызы</a:t>
            </a:r>
            <a:r>
              <a:rPr lang="ru-RU" sz="20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жанып</a:t>
            </a:r>
            <a:r>
              <a:rPr lang="ru-RU" sz="20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улуу</a:t>
            </a:r>
            <a:r>
              <a:rPr lang="ru-RU" sz="20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каганаттын</a:t>
            </a:r>
            <a:r>
              <a:rPr lang="ru-RU" sz="20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ээси</a:t>
            </a:r>
            <a:r>
              <a:rPr lang="ru-RU" sz="20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болсо</a:t>
            </a:r>
            <a:r>
              <a:rPr lang="ru-RU" sz="20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кээде</a:t>
            </a:r>
            <a:r>
              <a:rPr lang="ru-RU" sz="20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мамлекеттүүлүгүнөн</a:t>
            </a:r>
            <a:r>
              <a:rPr lang="ru-RU" sz="20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ажырап</a:t>
            </a:r>
            <a:r>
              <a:rPr lang="ru-RU" sz="20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саясий</a:t>
            </a:r>
            <a:r>
              <a:rPr lang="ru-RU" sz="20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ал-</a:t>
            </a:r>
            <a:r>
              <a:rPr lang="ru-RU" sz="2000" b="1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күчүнөн</a:t>
            </a:r>
            <a:r>
              <a:rPr lang="ru-RU" sz="20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тайган</a:t>
            </a:r>
            <a:r>
              <a:rPr lang="ru-RU" sz="20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учурлары</a:t>
            </a:r>
            <a:r>
              <a:rPr lang="ru-RU" sz="20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да </a:t>
            </a:r>
            <a:r>
              <a:rPr lang="ru-RU" sz="2000" b="1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болду</a:t>
            </a:r>
            <a:r>
              <a:rPr lang="ru-RU" sz="20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тагдырдын</a:t>
            </a:r>
            <a:r>
              <a:rPr lang="ru-RU" sz="20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эчендеген</a:t>
            </a:r>
            <a:r>
              <a:rPr lang="ru-RU" sz="20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оор</a:t>
            </a:r>
            <a:r>
              <a:rPr lang="ru-RU" sz="20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сыноолоруна</a:t>
            </a:r>
            <a:r>
              <a:rPr lang="ru-RU" sz="20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кабылды</a:t>
            </a:r>
            <a:r>
              <a:rPr lang="ru-RU" sz="20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 </a:t>
            </a:r>
            <a:r>
              <a:rPr lang="ru-RU" sz="2000" b="1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Ошентсе</a:t>
            </a:r>
            <a:r>
              <a:rPr lang="ru-RU" sz="20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да, кыргыз </a:t>
            </a:r>
            <a:r>
              <a:rPr lang="ru-RU" sz="2000" b="1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элинин</a:t>
            </a:r>
            <a:r>
              <a:rPr lang="ru-RU" sz="20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рухий</a:t>
            </a:r>
            <a:r>
              <a:rPr lang="ru-RU" sz="20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деми</a:t>
            </a:r>
            <a:r>
              <a:rPr lang="ru-RU" sz="20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артса</a:t>
            </a:r>
            <a:r>
              <a:rPr lang="ru-RU" sz="20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артты</a:t>
            </a:r>
            <a:r>
              <a:rPr lang="ru-RU" sz="20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кемиген</a:t>
            </a:r>
            <a:r>
              <a:rPr lang="ru-RU" sz="20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жок, ал </a:t>
            </a:r>
            <a:r>
              <a:rPr lang="ru-RU" sz="2000" b="1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сөз</a:t>
            </a:r>
            <a:r>
              <a:rPr lang="ru-RU" sz="20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мунарасын</a:t>
            </a:r>
            <a:r>
              <a:rPr lang="ru-RU" sz="20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курду - "Манас" </a:t>
            </a:r>
            <a:r>
              <a:rPr lang="ru-RU" sz="2000" b="1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үчилтиги</a:t>
            </a:r>
            <a:r>
              <a:rPr lang="ru-RU" sz="20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сыяктуу</a:t>
            </a:r>
            <a:r>
              <a:rPr lang="ru-RU" sz="20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жалпы</a:t>
            </a:r>
            <a:r>
              <a:rPr lang="ru-RU" sz="20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адамзаттык</a:t>
            </a:r>
            <a:r>
              <a:rPr lang="ru-RU" sz="20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маанидеги</a:t>
            </a:r>
            <a:r>
              <a:rPr lang="ru-RU" sz="20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улуу</a:t>
            </a:r>
            <a:r>
              <a:rPr lang="ru-RU" sz="20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мурас</a:t>
            </a:r>
            <a:r>
              <a:rPr lang="ru-RU" sz="20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жаратты</a:t>
            </a:r>
            <a:r>
              <a:rPr lang="ru-RU" sz="20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63DF2D0-0371-D6E1-16B1-0F847A4B2D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4946" y="0"/>
            <a:ext cx="3590223" cy="25644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85777AB-4F49-DB05-7665-3672D21D0C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2471" y="2564445"/>
            <a:ext cx="3367713" cy="18943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2AA18AF-E041-1887-2AAC-BCB41A18EE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0748" y="3621441"/>
            <a:ext cx="3012738" cy="23654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715905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1798A26F-941D-4C00-EB94-0AF6EDBF0460}"/>
              </a:ext>
            </a:extLst>
          </p:cNvPr>
          <p:cNvSpPr/>
          <p:nvPr/>
        </p:nvSpPr>
        <p:spPr>
          <a:xfrm>
            <a:off x="5591175" y="2543175"/>
            <a:ext cx="2266950" cy="2362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D325BA18-7D56-0557-573C-A3B0B05921D0}"/>
              </a:ext>
            </a:extLst>
          </p:cNvPr>
          <p:cNvSpPr txBox="1">
            <a:spLocks/>
          </p:cNvSpPr>
          <p:nvPr/>
        </p:nvSpPr>
        <p:spPr>
          <a:xfrm>
            <a:off x="1289303" y="225287"/>
            <a:ext cx="10226835" cy="36078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2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32F7427-F34A-2FDC-B74B-437F5636D712}"/>
              </a:ext>
            </a:extLst>
          </p:cNvPr>
          <p:cNvSpPr txBox="1"/>
          <p:nvPr/>
        </p:nvSpPr>
        <p:spPr>
          <a:xfrm>
            <a:off x="5283200" y="1205239"/>
            <a:ext cx="6151418" cy="3785652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13000"/>
                  <a:lumMod val="37000"/>
                  <a:lumOff val="63000"/>
                </a:schemeClr>
              </a:gs>
              <a:gs pos="51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ky-KG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Унгужол</a:t>
            </a:r>
            <a:r>
              <a:rPr lang="ky-KG" sz="2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ky-KG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бул</a:t>
            </a:r>
            <a:r>
              <a:rPr lang="ky-KG" sz="2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ky-KG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жөн эле сөз эмес. Бул концепция, бул Кыргыз Республикасынын элинин жүрөгүндө дайыма жашап келген уникалдуу энергияны жана күчтү чагылдырган философия. Биздин тарыхый аң-сезимибиз, маданиятыбыз жана каада-салттарыбыз. Ар бир кадам сайын, ар бир </a:t>
            </a:r>
            <a:r>
              <a:rPr lang="ky-KG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жаңсоодо</a:t>
            </a:r>
            <a:r>
              <a:rPr lang="ky-KG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укумдан-тукумга өткөн ар бир окуяда </a:t>
            </a:r>
            <a:r>
              <a:rPr lang="ky-KG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Унгужол</a:t>
            </a:r>
            <a:r>
              <a:rPr lang="ky-KG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байкалат. Биз өткөн тарыхыбыз азыркы </a:t>
            </a:r>
            <a:r>
              <a:rPr lang="ky-KG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учурубузду</a:t>
            </a:r>
            <a:r>
              <a:rPr lang="ky-KG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ky-KG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калыптандырарын</a:t>
            </a:r>
            <a:r>
              <a:rPr lang="ky-KG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түшүнүү маанилүү болгон дүйнөдө жашап жатабыз жана улуттук </a:t>
            </a:r>
            <a:r>
              <a:rPr lang="ky-KG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рухубузду</a:t>
            </a:r>
            <a:r>
              <a:rPr lang="ky-KG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урматтоо менен гана биз чыныгы дүйнөлүк бийиктиктерге жете алабыз.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7FA9574-B9FD-C6D1-AA12-C02542E0DB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279" y="427337"/>
            <a:ext cx="4249586" cy="23158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EB735B4-7438-81E1-FC8C-0D0E6A4D29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607" y="3039082"/>
            <a:ext cx="4099771" cy="27458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945379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5E947077-485F-4E07-E3C1-0EA820DF7B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495621" y="2751327"/>
            <a:ext cx="25986036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69527B26-E040-84EE-6BFC-E4F4DBF102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495621" y="4818252"/>
            <a:ext cx="25986036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20C699-ABE7-3C33-9897-638249ED9491}"/>
              </a:ext>
            </a:extLst>
          </p:cNvPr>
          <p:cNvSpPr txBox="1"/>
          <p:nvPr/>
        </p:nvSpPr>
        <p:spPr>
          <a:xfrm>
            <a:off x="467496" y="442943"/>
            <a:ext cx="6626323" cy="5262979"/>
          </a:xfrm>
          <a:prstGeom prst="rect">
            <a:avLst/>
          </a:prstGeom>
          <a:blipFill dpi="0" rotWithShape="1">
            <a:blip r:embed="rId3">
              <a:alphaModFix amt="17000"/>
            </a:blip>
            <a:srcRect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r>
              <a:rPr lang="ru-RU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Улуттук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рух </a:t>
            </a:r>
            <a:r>
              <a:rPr lang="ru-RU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биздин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жашообуздун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негизи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Бул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ички </a:t>
            </a:r>
            <a:r>
              <a:rPr lang="ru-RU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күч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бардык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кыйынчылыктарга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карабастан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өзүбүздүн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идентүүлүгүбүздү</a:t>
            </a:r>
            <a:r>
              <a:rPr lang="ru-RU" sz="28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сактоого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түпкүлүгүбүзгө</a:t>
            </a:r>
            <a:r>
              <a:rPr lang="ru-RU" sz="28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жана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салтыбызга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бекем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болууга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келечекке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ачык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кароого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мүмкүндүк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берет. </a:t>
            </a:r>
            <a:r>
              <a:rPr lang="ru-RU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Улуттук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рух </a:t>
            </a:r>
            <a:r>
              <a:rPr lang="ru-RU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маданияттын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негизи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катары </a:t>
            </a:r>
            <a:r>
              <a:rPr lang="ru-RU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өз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ара </a:t>
            </a:r>
            <a:r>
              <a:rPr lang="ru-RU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урматтоонун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толеранттуулуктун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жана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адилеттүүлүккө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умтулуунун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маанилүүлүгүн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баса </a:t>
            </a:r>
            <a:r>
              <a:rPr lang="ru-RU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белгилейт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Ал </a:t>
            </a:r>
            <a:r>
              <a:rPr lang="ru-RU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күчтүү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көз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карандысыз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жана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гүлдөгөн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коомду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өнүктүрүү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үчүн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негиз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түзөт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A3CD253-A901-8A67-9539-401F53A661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1709" y="442943"/>
            <a:ext cx="4530291" cy="25459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8592F6E-8BD8-76FE-767B-690D6EE9EF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1037" y="3347401"/>
            <a:ext cx="3770146" cy="23713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843777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9777" y="291623"/>
            <a:ext cx="1175244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Кыргыз </a:t>
            </a:r>
            <a:r>
              <a:rPr lang="ru-RU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Республикасынын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эли </a:t>
            </a:r>
            <a:r>
              <a:rPr lang="ru-RU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ушул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күнгө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чейин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келечекке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ишеним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жарата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турган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коомдун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мүмкүнчүлүгүн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жаратмандыкка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багыттоо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күчүнө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ээ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элдин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биримдигин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уюмдашуу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жөндөмүн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арттыра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алган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узак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мөөнөттүү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идеологияга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башбагытка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муктаж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бойдон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калып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келди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Аталган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кырдаалдан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ылдам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чыгуунун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ишенимдүү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жолдорунун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бири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кыргыз </a:t>
            </a:r>
            <a:r>
              <a:rPr lang="ru-RU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жарандарын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бир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муштумга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бириктире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турган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куттуу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келечекке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ишеним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арттырган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жарандык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мекенчилдикти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күчөткөн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улуттун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демин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арттырып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ага </a:t>
            </a:r>
            <a:r>
              <a:rPr lang="ru-RU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дымак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берген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жаңы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демилгелердин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жаралышына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ачкан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идеяларды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иштеп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чыгып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аны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ыкчамдык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менен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ишке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киргизүү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экендиги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маалым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болду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Андай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идеялар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бүгүн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бизде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бар, ал - Кыргыз </a:t>
            </a:r>
            <a:r>
              <a:rPr lang="ru-RU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Республикасынын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ru-RU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Улуттук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дем - </a:t>
            </a:r>
            <a:r>
              <a:rPr lang="ru-RU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дүйнөлүк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бийиктик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ru-RU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уңгужолу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D06DF5C-FE64-23C7-479D-8B95F00601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869" y="3429000"/>
            <a:ext cx="3554030" cy="22426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059B224-0C94-68C6-5187-07E87C0DF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9715" y="3429000"/>
            <a:ext cx="3832569" cy="22426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65CE4F2-117E-B2E3-1D5C-E9480FF0F7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8358" y="3429000"/>
            <a:ext cx="3351773" cy="21668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785296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6592E0F-84D7-B6BB-7ED1-53D122C420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29213" y="1123952"/>
            <a:ext cx="1933574" cy="193357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44DCA49-70AC-6424-C081-DBCE4D20A291}"/>
              </a:ext>
            </a:extLst>
          </p:cNvPr>
          <p:cNvSpPr txBox="1"/>
          <p:nvPr/>
        </p:nvSpPr>
        <p:spPr>
          <a:xfrm>
            <a:off x="904774" y="3102558"/>
            <a:ext cx="796971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5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540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өңүл</a:t>
            </a:r>
            <a:r>
              <a:rPr lang="ru-RU" sz="54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бурганыңыз</a:t>
            </a:r>
            <a:r>
              <a:rPr lang="ru-RU" sz="54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үчүн</a:t>
            </a:r>
            <a:r>
              <a:rPr lang="ru-RU" sz="54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рахмат</a:t>
            </a:r>
            <a:r>
              <a:rPr lang="ru-RU" sz="54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5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81B809A-F058-2630-FF0E-D6E5743329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4554" y="551095"/>
            <a:ext cx="2877905" cy="2877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163006"/>
      </p:ext>
    </p:extLst>
  </p:cSld>
  <p:clrMapOvr>
    <a:masterClrMapping/>
  </p:clrMapOvr>
</p:sld>
</file>

<file path=ppt/theme/theme1.xml><?xml version="1.0" encoding="utf-8"?>
<a:theme xmlns:a="http://schemas.openxmlformats.org/drawingml/2006/main" name="1_Обложка">
  <a:themeElements>
    <a:clrScheme name="НСК">
      <a:dk1>
        <a:sysClr val="windowText" lastClr="000000"/>
      </a:dk1>
      <a:lt1>
        <a:sysClr val="window" lastClr="FFFFFF"/>
      </a:lt1>
      <a:dk2>
        <a:srgbClr val="0059A3"/>
      </a:dk2>
      <a:lt2>
        <a:srgbClr val="E9C869"/>
      </a:lt2>
      <a:accent1>
        <a:srgbClr val="8A2472"/>
      </a:accent1>
      <a:accent2>
        <a:srgbClr val="79AFDF"/>
      </a:accent2>
      <a:accent3>
        <a:srgbClr val="5AC1DE"/>
      </a:accent3>
      <a:accent4>
        <a:srgbClr val="00A98F"/>
      </a:accent4>
      <a:accent5>
        <a:srgbClr val="98C03D"/>
      </a:accent5>
      <a:accent6>
        <a:srgbClr val="ED7625"/>
      </a:accent6>
      <a:hlink>
        <a:srgbClr val="F5B335"/>
      </a:hlink>
      <a:folHlink>
        <a:srgbClr val="954F72"/>
      </a:folHlink>
    </a:clrScheme>
    <a:fontScheme name="НСК">
      <a:majorFont>
        <a:latin typeface="DIN Pro Bold"/>
        <a:ea typeface=""/>
        <a:cs typeface=""/>
      </a:majorFont>
      <a:minorFont>
        <a:latin typeface="DIN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2715</TotalTime>
  <Words>351</Words>
  <Application>Microsoft Office PowerPoint</Application>
  <PresentationFormat>Широкоэкранный</PresentationFormat>
  <Paragraphs>9</Paragraphs>
  <Slides>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DIN Pro Bold</vt:lpstr>
      <vt:lpstr>Times New Roman</vt:lpstr>
      <vt:lpstr>1_Обложка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Proto</dc:creator>
  <cp:lastModifiedBy>Текинова Алия Сакеновна</cp:lastModifiedBy>
  <cp:revision>90</cp:revision>
  <cp:lastPrinted>2025-03-07T09:58:26Z</cp:lastPrinted>
  <dcterms:created xsi:type="dcterms:W3CDTF">2024-10-02T10:12:32Z</dcterms:created>
  <dcterms:modified xsi:type="dcterms:W3CDTF">2025-03-27T03:07:12Z</dcterms:modified>
</cp:coreProperties>
</file>