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8" r:id="rId3"/>
    <p:sldId id="290" r:id="rId4"/>
    <p:sldId id="291" r:id="rId5"/>
    <p:sldId id="287" r:id="rId6"/>
    <p:sldId id="299" r:id="rId7"/>
    <p:sldId id="293" r:id="rId8"/>
    <p:sldId id="285" r:id="rId9"/>
    <p:sldId id="273" r:id="rId10"/>
    <p:sldId id="300" r:id="rId11"/>
    <p:sldId id="301" r:id="rId12"/>
    <p:sldId id="289" r:id="rId13"/>
    <p:sldId id="274" r:id="rId14"/>
    <p:sldId id="280" r:id="rId15"/>
    <p:sldId id="297" r:id="rId16"/>
    <p:sldId id="277" r:id="rId17"/>
    <p:sldId id="266" r:id="rId18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1" autoAdjust="0"/>
    <p:restoredTop sz="94660"/>
  </p:normalViewPr>
  <p:slideViewPr>
    <p:cSldViewPr>
      <p:cViewPr varScale="1">
        <p:scale>
          <a:sx n="110" d="100"/>
          <a:sy n="110" d="100"/>
        </p:scale>
        <p:origin x="16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76;&#1080;&#1089;&#1082;%20&#1076;\&#1057;&#1054;&#1062;&#1048;&#1040;&#1051;&#1068;&#1053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87;&#1088;&#1077;&#1089;&#1089;-&#1082;&#1086;&#1085;&#1092;&#1077;&#1088;&#1077;&#1085;%202018\&#1075;&#1088;&#1072;&#1092;&#1080;&#1082;&#1080;%20&#1055;&#1088;&#1077;&#1079;&#1077;&#1085;&#1090;-&#1086;&#1073;&#1088;&#1072;&#1079;&#1086;&#1074;&#1072;&#1085;&#1080;&#1077;%202018%20(&#1040;&#1074;&#1090;&#1086;&#1089;&#1086;&#1093;&#1088;&#1072;&#1085;&#1077;&#1085;&#1085;&#1099;&#1081;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&#1057;&#1054;&#1062;&#1048;&#1040;&#1051;&#1068;&#1053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87;&#1088;&#1077;&#1089;&#1089;-&#1082;&#1086;&#1085;&#1092;&#1077;&#1088;&#1077;&#1085;%202018\&#1075;&#1088;&#1072;&#1092;&#1080;&#1082;&#1080;%20&#1055;&#1088;&#1077;&#1079;&#1077;&#1085;&#1090;-&#1086;&#1073;&#1088;&#1072;&#1079;&#1086;&#1074;&#1072;&#1085;&#1080;&#1077;%202018%20(&#1040;&#1074;&#1090;&#1086;&#1089;&#1086;&#1093;&#1088;&#1072;&#1085;&#1077;&#1085;&#1085;&#1099;&#1081;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&#1057;&#1054;&#1062;&#1048;&#1040;&#1051;&#1068;&#1053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87;&#1088;&#1077;&#1089;&#1089;-&#1082;&#1086;&#1085;&#1092;&#1077;&#1088;&#1077;&#1085;%202018\&#1075;&#1088;&#1072;&#1092;&#1080;&#1082;&#1080;%20&#1055;&#1088;&#1077;&#1079;&#1077;&#1085;&#1090;-&#1086;&#1073;&#1088;&#1072;&#1079;&#1086;&#1074;&#1072;&#1085;&#1080;&#1077;%202018%20(&#1040;&#1074;&#1090;&#1086;&#1089;&#1086;&#1093;&#1088;&#1072;&#1085;&#1077;&#1085;&#1085;&#1099;&#1081;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&#1057;&#1054;&#1062;&#1048;&#1040;&#1051;&#1068;&#1053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87;&#1088;&#1077;&#1089;&#1089;-&#1082;&#1086;&#1085;&#1092;&#1077;&#1088;&#1077;&#1085;%202018\&#1075;&#1088;&#1072;&#1092;&#1080;&#1082;&#1080;%20&#1055;&#1088;&#1077;&#1079;&#1077;&#1085;&#1090;-&#1086;&#1073;&#1088;&#1072;&#1079;&#1086;&#1074;&#1072;&#1085;&#1080;&#1077;%202018%20(&#1040;&#1074;&#1090;&#1086;&#1089;&#1086;&#1093;&#1088;&#1072;&#1085;&#1077;&#1085;&#1085;&#1099;&#1081;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&#1057;&#1054;&#1062;&#1048;&#1040;&#1051;&#1068;&#1053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87;&#1088;&#1077;&#1089;&#1089;-&#1082;&#1086;&#1085;&#1092;&#1077;&#1088;&#1077;&#1085;%202018\&#1075;&#1088;&#1072;&#1092;&#1080;&#1082;&#1080;%20&#1055;&#1088;&#1077;&#1079;&#1077;&#1085;&#1090;-&#1086;&#1073;&#1088;&#1072;&#1079;&#1086;&#1074;&#1072;&#1085;&#1080;&#1077;%202018%20(&#1040;&#1074;&#1090;&#1086;&#1089;&#1086;&#1093;&#1088;&#1072;&#1085;&#1077;&#1085;&#1085;&#1099;&#1081;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&#1057;&#1054;&#1062;&#1048;&#1040;&#1051;&#1068;&#1053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87;&#1088;&#1077;&#1089;&#1089;-&#1082;&#1086;&#1085;&#1092;&#1077;&#1088;&#1077;&#1085;%202018\&#1075;&#1088;&#1072;&#1092;&#1080;&#1082;&#1080;%20&#1055;&#1088;&#1077;&#1079;&#1077;&#1085;&#1090;-&#1086;&#1073;&#1088;&#1072;&#1079;&#1086;&#1074;&#1072;&#1085;&#1080;&#1077;%202018%20(&#1040;&#1074;&#1090;&#1086;&#1089;&#1086;&#1093;&#1088;&#1072;&#1085;&#1077;&#1085;&#1085;&#1099;&#1081;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&#1057;&#1054;&#1062;&#1048;&#1040;&#1051;&#1068;&#1053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87;&#1088;&#1077;&#1089;&#1089;-&#1082;&#1086;&#1085;&#1092;&#1077;&#1088;&#1077;&#1085;%202018\&#1075;&#1088;&#1072;&#1092;&#1080;&#1082;&#1080;%20&#1055;&#1088;&#1077;&#1079;&#1077;&#1085;&#1090;-&#1086;&#1073;&#1088;&#1072;&#1079;&#1086;&#1074;&#1072;&#1085;&#1080;&#1077;%202018%20(&#1040;&#1074;&#1090;&#1086;&#1089;&#1086;&#1093;&#1088;&#1072;&#1085;&#1077;&#1085;&#1085;&#1099;&#1081;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&#1057;&#1054;&#1062;&#1048;&#1040;&#1051;&#1068;&#1053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87;&#1088;&#1077;&#1089;&#1089;-&#1082;&#1086;&#1085;&#1092;&#1077;&#1088;&#1077;&#1085;%202018\&#1075;&#1088;&#1072;&#1092;&#1080;&#1082;&#1080;%20&#1055;&#1088;&#1077;&#1079;&#1077;&#1085;&#1090;-&#1086;&#1073;&#1088;&#1072;&#1079;&#1086;&#1074;&#1072;&#1085;&#1080;&#1077;%202018%20(&#1040;&#1074;&#1090;&#1086;&#1089;&#1086;&#1093;&#1088;&#1072;&#1085;&#1077;&#1085;&#1085;&#1099;&#1081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333087990223306"/>
          <c:y val="2.0463484206165054E-2"/>
          <c:w val="0.66699498666814794"/>
          <c:h val="0.914075613220152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дошкол!$B$3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70C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дошкол!$A$4:$A$13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 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 </c:v>
                </c:pt>
              </c:strCache>
            </c:strRef>
          </c:cat>
          <c:val>
            <c:numRef>
              <c:f>дошкол!$B$4:$B$13</c:f>
              <c:numCache>
                <c:formatCode>General</c:formatCode>
                <c:ptCount val="10"/>
                <c:pt idx="0">
                  <c:v>819</c:v>
                </c:pt>
                <c:pt idx="1">
                  <c:v>64</c:v>
                </c:pt>
                <c:pt idx="2">
                  <c:v>173</c:v>
                </c:pt>
                <c:pt idx="3">
                  <c:v>56</c:v>
                </c:pt>
                <c:pt idx="4">
                  <c:v>102</c:v>
                </c:pt>
                <c:pt idx="5">
                  <c:v>150</c:v>
                </c:pt>
                <c:pt idx="6">
                  <c:v>33</c:v>
                </c:pt>
                <c:pt idx="7">
                  <c:v>90</c:v>
                </c:pt>
                <c:pt idx="8">
                  <c:v>116</c:v>
                </c:pt>
                <c:pt idx="9">
                  <c:v>35</c:v>
                </c:pt>
              </c:numCache>
            </c:numRef>
          </c:val>
        </c:ser>
        <c:ser>
          <c:idx val="1"/>
          <c:order val="1"/>
          <c:tx>
            <c:strRef>
              <c:f>дошкол!$C$3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дошкол!$A$4:$A$13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 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 </c:v>
                </c:pt>
              </c:strCache>
            </c:strRef>
          </c:cat>
          <c:val>
            <c:numRef>
              <c:f>дошкол!$C$4:$C$13</c:f>
              <c:numCache>
                <c:formatCode>General</c:formatCode>
                <c:ptCount val="10"/>
                <c:pt idx="0">
                  <c:v>1296</c:v>
                </c:pt>
                <c:pt idx="1">
                  <c:v>141</c:v>
                </c:pt>
                <c:pt idx="2">
                  <c:v>240</c:v>
                </c:pt>
                <c:pt idx="3">
                  <c:v>80</c:v>
                </c:pt>
                <c:pt idx="4">
                  <c:v>122</c:v>
                </c:pt>
                <c:pt idx="5">
                  <c:v>327</c:v>
                </c:pt>
                <c:pt idx="6">
                  <c:v>56</c:v>
                </c:pt>
                <c:pt idx="7">
                  <c:v>145</c:v>
                </c:pt>
                <c:pt idx="8">
                  <c:v>129</c:v>
                </c:pt>
                <c:pt idx="9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532168"/>
        <c:axId val="128535304"/>
      </c:barChart>
      <c:catAx>
        <c:axId val="12853216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28535304"/>
        <c:crosses val="autoZero"/>
        <c:auto val="1"/>
        <c:lblAlgn val="ctr"/>
        <c:lblOffset val="100"/>
        <c:noMultiLvlLbl val="0"/>
      </c:catAx>
      <c:valAx>
        <c:axId val="128535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2853216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800" b="1">
                <a:solidFill>
                  <a:srgbClr val="C0000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 b="1">
                <a:solidFill>
                  <a:srgbClr val="0070C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7397455526392536"/>
          <c:y val="0.4997672318576179"/>
          <c:w val="0.23651927189656849"/>
          <c:h val="0.18285743829545226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08945647543612"/>
          <c:y val="1.8477113654038441E-2"/>
          <c:w val="0.88349906574222004"/>
          <c:h val="0.6349219456096469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дошкол!$B$36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дошкол!$A$37:$A$46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 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 </c:v>
                </c:pt>
              </c:strCache>
            </c:strRef>
          </c:cat>
          <c:val>
            <c:numRef>
              <c:f>дошкол!$B$37:$B$46</c:f>
              <c:numCache>
                <c:formatCode>0.0</c:formatCode>
                <c:ptCount val="10"/>
                <c:pt idx="0">
                  <c:v>17.491342194243799</c:v>
                </c:pt>
                <c:pt idx="1">
                  <c:v>16.051183854594086</c:v>
                </c:pt>
                <c:pt idx="2">
                  <c:v>15.226510342473398</c:v>
                </c:pt>
                <c:pt idx="3">
                  <c:v>17.447673370375835</c:v>
                </c:pt>
                <c:pt idx="4">
                  <c:v>19.644329896907216</c:v>
                </c:pt>
                <c:pt idx="5">
                  <c:v>11.64261421086497</c:v>
                </c:pt>
                <c:pt idx="6">
                  <c:v>14.402841576754621</c:v>
                </c:pt>
                <c:pt idx="7">
                  <c:v>12.534162570377308</c:v>
                </c:pt>
                <c:pt idx="8">
                  <c:v>30.962715637173066</c:v>
                </c:pt>
                <c:pt idx="9">
                  <c:v>41.878754778809395</c:v>
                </c:pt>
              </c:numCache>
            </c:numRef>
          </c:val>
        </c:ser>
        <c:ser>
          <c:idx val="1"/>
          <c:order val="1"/>
          <c:tx>
            <c:strRef>
              <c:f>дошкол!$C$36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дошкол!$A$37:$A$46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 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 </c:v>
                </c:pt>
              </c:strCache>
            </c:strRef>
          </c:cat>
          <c:val>
            <c:numRef>
              <c:f>дошкол!$C$37:$C$46</c:f>
              <c:numCache>
                <c:formatCode>0.0</c:formatCode>
                <c:ptCount val="10"/>
                <c:pt idx="0">
                  <c:v>22.081441633919603</c:v>
                </c:pt>
                <c:pt idx="1">
                  <c:v>23.897288694367077</c:v>
                </c:pt>
                <c:pt idx="2">
                  <c:v>18.690367710120068</c:v>
                </c:pt>
                <c:pt idx="3">
                  <c:v>24.063909380134952</c:v>
                </c:pt>
                <c:pt idx="4">
                  <c:v>26.639113810166442</c:v>
                </c:pt>
                <c:pt idx="5">
                  <c:v>16.330929904110608</c:v>
                </c:pt>
                <c:pt idx="6">
                  <c:v>20.829392291321824</c:v>
                </c:pt>
                <c:pt idx="7">
                  <c:v>18.458260351396738</c:v>
                </c:pt>
                <c:pt idx="8">
                  <c:v>28.002438691770216</c:v>
                </c:pt>
                <c:pt idx="9">
                  <c:v>49.399328859060404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8538440"/>
        <c:axId val="128539224"/>
      </c:barChart>
      <c:catAx>
        <c:axId val="128538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8539224"/>
        <c:crosses val="autoZero"/>
        <c:auto val="1"/>
        <c:lblAlgn val="ctr"/>
        <c:lblOffset val="100"/>
        <c:noMultiLvlLbl val="0"/>
      </c:catAx>
      <c:valAx>
        <c:axId val="12853922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crossAx val="128538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6665508444054091"/>
          <c:y val="2.0159816646985341E-2"/>
          <c:w val="0.19542044421206853"/>
          <c:h val="0.16025866451823539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544356559592573E-2"/>
          <c:y val="1.4835201152052023E-2"/>
          <c:w val="0.90945564344040741"/>
          <c:h val="0.69724830152486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школы!$F$18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7.5279066017962656E-3"/>
                  <c:y val="4.465045374705201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022325281437012E-3"/>
                  <c:y val="-8.185821956979099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5055813203592531E-2"/>
                  <c:y val="-4.465045374705201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7.527906601796265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9.033487922155518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3550231883233389E-2"/>
                  <c:y val="1.11626134367629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7.5279066017962656E-3"/>
                  <c:y val="-8.185821956979099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70C0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школы!$A$19:$A$28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 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 </c:v>
                </c:pt>
              </c:strCache>
            </c:strRef>
          </c:cat>
          <c:val>
            <c:numRef>
              <c:f>школы!$F$19:$F$28</c:f>
              <c:numCache>
                <c:formatCode>0.0</c:formatCode>
                <c:ptCount val="10"/>
                <c:pt idx="0">
                  <c:v>1027.123</c:v>
                </c:pt>
                <c:pt idx="1">
                  <c:v>91.239000000000004</c:v>
                </c:pt>
                <c:pt idx="2">
                  <c:v>203.33500000000001</c:v>
                </c:pt>
                <c:pt idx="3">
                  <c:v>85.272999999999996</c:v>
                </c:pt>
                <c:pt idx="4">
                  <c:v>55.341999999999999</c:v>
                </c:pt>
                <c:pt idx="5">
                  <c:v>218.88</c:v>
                </c:pt>
                <c:pt idx="6">
                  <c:v>46.524000000000001</c:v>
                </c:pt>
                <c:pt idx="7">
                  <c:v>148.55199999999999</c:v>
                </c:pt>
                <c:pt idx="8">
                  <c:v>125.29900000000001</c:v>
                </c:pt>
                <c:pt idx="9">
                  <c:v>52.679000000000002</c:v>
                </c:pt>
              </c:numCache>
            </c:numRef>
          </c:val>
        </c:ser>
        <c:ser>
          <c:idx val="1"/>
          <c:order val="1"/>
          <c:tx>
            <c:strRef>
              <c:f>школы!$G$18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1"/>
              <c:layout>
                <c:manualLayout>
                  <c:x val="1.505581320359250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066975844310981E-2"/>
                  <c:y val="4.465045374705201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5279066017962101E-3"/>
                  <c:y val="1.11626134367629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539069242514772E-2"/>
                  <c:y val="4.46504537470511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9.0334879221554074E-3"/>
                  <c:y val="4.46504537470511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5279066017962656E-3"/>
                  <c:y val="2.23252268735251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505581320359242E-2"/>
                  <c:y val="4.465045374705201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9.0334879221554074E-3"/>
                  <c:y val="4.465045374705201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7.5279066017962656E-3"/>
                  <c:y val="6.69756806205788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школы!$A$19:$A$28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 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 </c:v>
                </c:pt>
              </c:strCache>
            </c:strRef>
          </c:cat>
          <c:val>
            <c:numRef>
              <c:f>школы!$G$19:$G$28</c:f>
              <c:numCache>
                <c:formatCode>0.0</c:formatCode>
                <c:ptCount val="10"/>
                <c:pt idx="0">
                  <c:v>1222.6610000000001</c:v>
                </c:pt>
                <c:pt idx="1">
                  <c:v>104.92700000000001</c:v>
                </c:pt>
                <c:pt idx="2">
                  <c:v>238.42400000000001</c:v>
                </c:pt>
                <c:pt idx="3">
                  <c:v>98.662999999999997</c:v>
                </c:pt>
                <c:pt idx="4">
                  <c:v>62.677</c:v>
                </c:pt>
                <c:pt idx="5">
                  <c:v>241.42099999999999</c:v>
                </c:pt>
                <c:pt idx="6">
                  <c:v>57.174999999999997</c:v>
                </c:pt>
                <c:pt idx="7">
                  <c:v>187.459</c:v>
                </c:pt>
                <c:pt idx="8">
                  <c:v>165.33</c:v>
                </c:pt>
                <c:pt idx="9">
                  <c:v>66.584999999999994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536480"/>
        <c:axId val="128536872"/>
      </c:barChart>
      <c:catAx>
        <c:axId val="128536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8536872"/>
        <c:crosses val="autoZero"/>
        <c:auto val="1"/>
        <c:lblAlgn val="ctr"/>
        <c:lblOffset val="100"/>
        <c:noMultiLvlLbl val="0"/>
      </c:catAx>
      <c:valAx>
        <c:axId val="128536872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crossAx val="128536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721781612465739"/>
          <c:y val="2.895652241171515E-2"/>
          <c:w val="0.25804798418072666"/>
          <c:h val="0.15035530510674622"/>
        </c:manualLayout>
      </c:layout>
      <c:overlay val="0"/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000000000000001E-2"/>
          <c:y val="5.0925925925925923E-2"/>
          <c:w val="0.59882086614173224"/>
          <c:h val="0.898148148148148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 b="1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166367988097933E-4"/>
          <c:y val="2.6999521874608691E-3"/>
          <c:w val="0.65556580669780651"/>
          <c:h val="0.9818467545405436"/>
        </c:manualLayout>
      </c:layout>
      <c:pie3DChart>
        <c:varyColors val="1"/>
        <c:ser>
          <c:idx val="0"/>
          <c:order val="0"/>
          <c:explosion val="2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предшкола!$A$15:$A$19</c:f>
              <c:strCache>
                <c:ptCount val="5"/>
                <c:pt idx="0">
                  <c:v>по 240 часовой программе</c:v>
                </c:pt>
                <c:pt idx="1">
                  <c:v>по 480 часовой программе</c:v>
                </c:pt>
                <c:pt idx="2">
                  <c:v>в дошкольных организациях</c:v>
                </c:pt>
                <c:pt idx="3">
                  <c:v>"Материнская школа", на подготовительных курсах при школе</c:v>
                </c:pt>
                <c:pt idx="4">
                  <c:v>В др. организациях для развития детей младшего возраста</c:v>
                </c:pt>
              </c:strCache>
            </c:strRef>
          </c:cat>
          <c:val>
            <c:numRef>
              <c:f>предшкола!$B$15:$B$19</c:f>
              <c:numCache>
                <c:formatCode>0.0</c:formatCode>
                <c:ptCount val="5"/>
                <c:pt idx="0">
                  <c:v>51.606384220878951</c:v>
                </c:pt>
                <c:pt idx="1">
                  <c:v>24.812057087940218</c:v>
                </c:pt>
                <c:pt idx="2">
                  <c:v>23.171991341602521</c:v>
                </c:pt>
                <c:pt idx="3">
                  <c:v>0.31076820823266299</c:v>
                </c:pt>
                <c:pt idx="4">
                  <c:v>9.8799141345644298E-2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71357771841776"/>
          <c:y val="6.7980969376376946E-2"/>
          <c:w val="0.33908454616153766"/>
          <c:h val="0.855937992090203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3359606385198393"/>
          <c:y val="2.7134207310298857E-2"/>
          <c:w val="0.64035725931084442"/>
          <c:h val="0.899527274747250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спо!$F$18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70C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спо!$A$19:$A$28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 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 </c:v>
                </c:pt>
              </c:strCache>
            </c:strRef>
          </c:cat>
          <c:val>
            <c:numRef>
              <c:f>спо!$F$19:$F$28</c:f>
              <c:numCache>
                <c:formatCode>0.0</c:formatCode>
                <c:ptCount val="10"/>
                <c:pt idx="0">
                  <c:v>91.623000000000005</c:v>
                </c:pt>
                <c:pt idx="1">
                  <c:v>5.7889999999999997</c:v>
                </c:pt>
                <c:pt idx="2">
                  <c:v>14.672000000000001</c:v>
                </c:pt>
                <c:pt idx="3">
                  <c:v>3.99</c:v>
                </c:pt>
                <c:pt idx="4">
                  <c:v>1.9039999999999999</c:v>
                </c:pt>
                <c:pt idx="5">
                  <c:v>2.0099999999999998</c:v>
                </c:pt>
                <c:pt idx="6">
                  <c:v>3.3420000000000001</c:v>
                </c:pt>
                <c:pt idx="7">
                  <c:v>7.1219999999999999</c:v>
                </c:pt>
                <c:pt idx="8">
                  <c:v>31.800999999999998</c:v>
                </c:pt>
                <c:pt idx="9">
                  <c:v>20.992999999999999</c:v>
                </c:pt>
              </c:numCache>
            </c:numRef>
          </c:val>
        </c:ser>
        <c:ser>
          <c:idx val="1"/>
          <c:order val="1"/>
          <c:tx>
            <c:strRef>
              <c:f>спо!$G$18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спо!$A$19:$A$28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 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 </c:v>
                </c:pt>
              </c:strCache>
            </c:strRef>
          </c:cat>
          <c:val>
            <c:numRef>
              <c:f>спо!$G$19:$G$28</c:f>
              <c:numCache>
                <c:formatCode>0.0</c:formatCode>
                <c:ptCount val="10"/>
                <c:pt idx="0" formatCode="0">
                  <c:v>91.876999999999995</c:v>
                </c:pt>
                <c:pt idx="1">
                  <c:v>5.7220000000000004</c:v>
                </c:pt>
                <c:pt idx="2">
                  <c:v>15.010999999999999</c:v>
                </c:pt>
                <c:pt idx="3">
                  <c:v>3.1110000000000002</c:v>
                </c:pt>
                <c:pt idx="4">
                  <c:v>1.7649999999999999</c:v>
                </c:pt>
                <c:pt idx="5">
                  <c:v>1.913</c:v>
                </c:pt>
                <c:pt idx="6">
                  <c:v>2.6659999999999999</c:v>
                </c:pt>
                <c:pt idx="7">
                  <c:v>5.8419999999999996</c:v>
                </c:pt>
                <c:pt idx="8">
                  <c:v>29.164999999999999</c:v>
                </c:pt>
                <c:pt idx="9">
                  <c:v>26.681999999999999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604000"/>
        <c:axId val="129605960"/>
      </c:barChart>
      <c:catAx>
        <c:axId val="1296040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29605960"/>
        <c:crosses val="autoZero"/>
        <c:auto val="1"/>
        <c:lblAlgn val="ctr"/>
        <c:lblOffset val="100"/>
        <c:noMultiLvlLbl val="0"/>
      </c:catAx>
      <c:valAx>
        <c:axId val="12960596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crossAx val="12960400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800" b="1">
                <a:solidFill>
                  <a:srgbClr val="C0000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 b="1">
                <a:solidFill>
                  <a:srgbClr val="0070C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7137942215995875"/>
          <c:y val="3.0432359367477693E-2"/>
          <c:w val="0.19697066179638575"/>
          <c:h val="0.19572236926480663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887954312916454E-4"/>
          <c:y val="4.9415676791254151E-2"/>
          <c:w val="0.60029337513722425"/>
          <c:h val="0.9064023757009900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2559050614391509"/>
          <c:y val="0.12492046379907755"/>
          <c:w val="0.36505664243926295"/>
          <c:h val="0.74230847847659742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174503877536868E-3"/>
          <c:y val="6.9699884022813893E-2"/>
          <c:w val="0.58959272806345353"/>
          <c:h val="0.90417928104653089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4.3445458292796127E-2"/>
                  <c:y val="6.4798189224102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5649453004746858E-2"/>
                  <c:y val="-9.9137759435549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txPr>
              <a:bodyPr rot="0"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layout/>
              </c:ext>
            </c:extLst>
          </c:dLbls>
          <c:cat>
            <c:strRef>
              <c:f>спуз!$A$30:$A$39</c:f>
              <c:strCache>
                <c:ptCount val="10"/>
                <c:pt idx="0">
                  <c:v>экономика и управление</c:v>
                </c:pt>
                <c:pt idx="1">
                  <c:v>здравоохранение</c:v>
                </c:pt>
                <c:pt idx="2">
                  <c:v>гуманитарные и социальные специальности</c:v>
                </c:pt>
                <c:pt idx="3">
                  <c:v>информатика и вычислительная техника</c:v>
                </c:pt>
                <c:pt idx="4">
                  <c:v>энергетика</c:v>
                </c:pt>
                <c:pt idx="5">
                  <c:v>технологические машины и оборудование</c:v>
                </c:pt>
                <c:pt idx="6">
                  <c:v>сельское и рыбное хозяйство</c:v>
                </c:pt>
                <c:pt idx="7">
                  <c:v> образование</c:v>
                </c:pt>
                <c:pt idx="8">
                  <c:v>Культура и искусство</c:v>
                </c:pt>
                <c:pt idx="9">
                  <c:v>другие</c:v>
                </c:pt>
              </c:strCache>
            </c:strRef>
          </c:cat>
          <c:val>
            <c:numRef>
              <c:f>спуз!$B$30:$B$39</c:f>
              <c:numCache>
                <c:formatCode>0</c:formatCode>
                <c:ptCount val="10"/>
                <c:pt idx="0">
                  <c:v>17.409985391423906</c:v>
                </c:pt>
                <c:pt idx="1">
                  <c:v>19.191658789493282</c:v>
                </c:pt>
                <c:pt idx="2">
                  <c:v>9.2606914726017582</c:v>
                </c:pt>
                <c:pt idx="3">
                  <c:v>5.531207928733064</c:v>
                </c:pt>
                <c:pt idx="4">
                  <c:v>3.2052934605138779</c:v>
                </c:pt>
                <c:pt idx="5">
                  <c:v>13.273753258285353</c:v>
                </c:pt>
                <c:pt idx="6">
                  <c:v>4.2794534673885023</c:v>
                </c:pt>
                <c:pt idx="7">
                  <c:v>21.130875655237602</c:v>
                </c:pt>
                <c:pt idx="8">
                  <c:v>3.0964452464839161</c:v>
                </c:pt>
                <c:pt idx="9">
                  <c:v>3.6206353298387328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557908095681678"/>
          <c:y val="9.7148828497043548E-3"/>
          <c:w val="0.38453111097817244"/>
          <c:h val="0.97035559264059179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851706036745415E-2"/>
          <c:y val="2.466084947658367E-2"/>
          <c:w val="0.900609993195295"/>
          <c:h val="0.720340654481601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впо!$F$18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4"/>
              <c:numFmt formatCode="0.0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400" b="1">
                      <a:solidFill>
                        <a:srgbClr val="0070C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0070C0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впо!$A$20:$A$28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впо!$F$20:$F$28</c:f>
              <c:numCache>
                <c:formatCode>0.0</c:formatCode>
                <c:ptCount val="9"/>
                <c:pt idx="0">
                  <c:v>7.867</c:v>
                </c:pt>
                <c:pt idx="1">
                  <c:v>12.076000000000001</c:v>
                </c:pt>
                <c:pt idx="2">
                  <c:v>6.4710000000000001</c:v>
                </c:pt>
                <c:pt idx="3">
                  <c:v>2.9159999999999999</c:v>
                </c:pt>
                <c:pt idx="4">
                  <c:v>0.48399999999999999</c:v>
                </c:pt>
                <c:pt idx="5">
                  <c:v>2.5259999999999998</c:v>
                </c:pt>
                <c:pt idx="6">
                  <c:v>2.6850000000000001</c:v>
                </c:pt>
                <c:pt idx="7">
                  <c:v>143.80199999999999</c:v>
                </c:pt>
                <c:pt idx="8">
                  <c:v>44.414000000000001</c:v>
                </c:pt>
              </c:numCache>
            </c:numRef>
          </c:val>
        </c:ser>
        <c:ser>
          <c:idx val="1"/>
          <c:order val="1"/>
          <c:tx>
            <c:strRef>
              <c:f>впо!$G$18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7"/>
              <c:layout>
                <c:manualLayout>
                  <c:x val="1.080246913580246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1.2345679012345793E-2"/>
                  <c:y val="2.24444993480483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впо!$A$20:$A$28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впо!$G$20:$G$28</c:f>
              <c:numCache>
                <c:formatCode>0.0</c:formatCode>
                <c:ptCount val="9"/>
                <c:pt idx="0">
                  <c:v>5.2409999999999997</c:v>
                </c:pt>
                <c:pt idx="1">
                  <c:v>7.883</c:v>
                </c:pt>
                <c:pt idx="2">
                  <c:v>3.1880000000000002</c:v>
                </c:pt>
                <c:pt idx="3">
                  <c:v>2.8250000000000002</c:v>
                </c:pt>
                <c:pt idx="4">
                  <c:v>0</c:v>
                </c:pt>
                <c:pt idx="5">
                  <c:v>1.514</c:v>
                </c:pt>
                <c:pt idx="6">
                  <c:v>1.617</c:v>
                </c:pt>
                <c:pt idx="7">
                  <c:v>106.446</c:v>
                </c:pt>
                <c:pt idx="8">
                  <c:v>33.451000000000001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603608"/>
        <c:axId val="129607528"/>
      </c:barChart>
      <c:catAx>
        <c:axId val="129603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29607528"/>
        <c:crosses val="autoZero"/>
        <c:auto val="1"/>
        <c:lblAlgn val="ctr"/>
        <c:lblOffset val="100"/>
        <c:noMultiLvlLbl val="0"/>
      </c:catAx>
      <c:valAx>
        <c:axId val="129607528"/>
        <c:scaling>
          <c:orientation val="minMax"/>
          <c:max val="15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129603608"/>
        <c:crosses val="autoZero"/>
        <c:crossBetween val="between"/>
        <c:majorUnit val="25"/>
      </c:valAx>
    </c:plotArea>
    <c:legend>
      <c:legendPos val="r"/>
      <c:legendEntry>
        <c:idx val="0"/>
        <c:txPr>
          <a:bodyPr/>
          <a:lstStyle/>
          <a:p>
            <a:pPr>
              <a:defRPr sz="2000" b="1">
                <a:solidFill>
                  <a:srgbClr val="0070C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>
                <a:solidFill>
                  <a:srgbClr val="C0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518316605776585"/>
          <c:y val="7.2695789376576628E-2"/>
          <c:w val="0.26178659959171768"/>
          <c:h val="0.1028758649526845"/>
        </c:manualLayout>
      </c:layout>
      <c:overlay val="0"/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020916272439698E-2"/>
          <c:y val="9.0216421083373202E-2"/>
          <c:w val="0.6009540955117757"/>
          <c:h val="0.852323060095672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1460004656894762"/>
          <c:y val="1.363843872394432E-2"/>
          <c:w val="0.3761407972376663"/>
          <c:h val="0.95760481541523312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906184763247663E-3"/>
          <c:y val="6.5612536076782316E-2"/>
          <c:w val="0.61605906681618139"/>
          <c:h val="0.85996083434538428"/>
        </c:manualLayout>
      </c:layout>
      <c:pie3DChart>
        <c:varyColors val="1"/>
        <c:ser>
          <c:idx val="0"/>
          <c:order val="0"/>
          <c:explosion val="25"/>
          <c:dLbls>
            <c:dLbl>
              <c:idx val="7"/>
              <c:layout>
                <c:manualLayout>
                  <c:x val="6.0233505725469454E-4"/>
                  <c:y val="8.25171529609116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9.7309328395726834E-3"/>
                  <c:y val="-3.3898753563292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downArrowCallout">
                    <a:avLst/>
                  </a:prstGeom>
                </c15:spPr>
                <c15:layout/>
              </c:ext>
            </c:extLst>
          </c:dLbls>
          <c:cat>
            <c:strRef>
              <c:f>вузы!$A$45:$A$54</c:f>
              <c:strCache>
                <c:ptCount val="10"/>
                <c:pt idx="0">
                  <c:v>естественные науки и математика</c:v>
                </c:pt>
                <c:pt idx="1">
                  <c:v>гуманитарные и социально-экономические науки</c:v>
                </c:pt>
                <c:pt idx="2">
                  <c:v>экономические специальности</c:v>
                </c:pt>
                <c:pt idx="3">
                  <c:v>юридические специальности</c:v>
                </c:pt>
                <c:pt idx="4">
                  <c:v>медицинские науки</c:v>
                </c:pt>
                <c:pt idx="5">
                  <c:v>педагогические науки</c:v>
                </c:pt>
                <c:pt idx="6">
                  <c:v>технические науки</c:v>
                </c:pt>
                <c:pt idx="7">
                  <c:v>сельскохозяйственные науки</c:v>
                </c:pt>
                <c:pt idx="8">
                  <c:v>сервис</c:v>
                </c:pt>
                <c:pt idx="9">
                  <c:v>междисциплинарные науки</c:v>
                </c:pt>
              </c:strCache>
            </c:strRef>
          </c:cat>
          <c:val>
            <c:numRef>
              <c:f>вузы!$B$45:$B$54</c:f>
              <c:numCache>
                <c:formatCode>0</c:formatCode>
                <c:ptCount val="10"/>
                <c:pt idx="0">
                  <c:v>5.5216947253978192</c:v>
                </c:pt>
                <c:pt idx="1">
                  <c:v>24.053635554969858</c:v>
                </c:pt>
                <c:pt idx="2">
                  <c:v>12.28873587454288</c:v>
                </c:pt>
                <c:pt idx="3">
                  <c:v>9.0798273646756513</c:v>
                </c:pt>
                <c:pt idx="4">
                  <c:v>14.160050077422332</c:v>
                </c:pt>
                <c:pt idx="5">
                  <c:v>14.235825124369915</c:v>
                </c:pt>
                <c:pt idx="6">
                  <c:v>15.072645208051924</c:v>
                </c:pt>
                <c:pt idx="7">
                  <c:v>1.3145323361776431</c:v>
                </c:pt>
                <c:pt idx="8">
                  <c:v>1.2585246927816032</c:v>
                </c:pt>
                <c:pt idx="9">
                  <c:v>3.0145290416103849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477898432419178"/>
          <c:y val="1.9709928771419621E-2"/>
          <c:w val="0.34541374148411341"/>
          <c:h val="0.98005733943854911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0.575</cdr:x>
      <cdr:y>0.0391</cdr:y>
    </cdr:from>
    <cdr:to>
      <cdr:x>0.95272</cdr:x>
      <cdr:y>0.37798</cdr:y>
    </cdr:to>
    <cdr:pic>
      <cdr:nvPicPr>
        <cdr:cNvPr id="2" name="Объект 4"/>
        <cdr:cNvPicPr>
          <a:picLocks xmlns:a="http://schemas.openxmlformats.org/drawingml/2006/main" noGrp="1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4968552" y="216024"/>
          <a:ext cx="3263866" cy="18722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45" y="4722814"/>
            <a:ext cx="5409874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21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80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816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D98E35-EEAF-4512-9935-E4B12979377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120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644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3F71DD-E759-4618-98BB-094102E5A8F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238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59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258574-5630-4697-9C26-4D9492112AD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986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121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65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D470-16DF-49D2-B089-AD92736E6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98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900B-9A16-41A5-BF92-CC7A77C95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97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F6A1-F16B-4E93-A30F-1E59E6073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44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2DC5-82E2-416B-93AE-4A25AF3F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4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450E-E7FD-4DF0-9A0A-9DC771568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5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73A33-6BF8-498E-A61C-366BC1C35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97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FA725-76F8-4B1D-9634-EDCEE6462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98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D8F-E096-4DF8-B6F3-EE31C83E0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31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88477-57C7-4C5A-AF63-BC6505253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65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743D-FCCE-440B-A07F-C0A03204E2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0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00EBC8-165D-44F4-A604-DED070D47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43608" y="338139"/>
            <a:ext cx="7987680" cy="1362669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Национальный статистический комитет Кыргызской Республики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Пресс-конференция по итогам социально-экономического положения Кыргызской Республики в январе 2018г.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13 февраля 2018г.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550" y="1844675"/>
            <a:ext cx="7993063" cy="4392613"/>
          </a:xfrm>
        </p:spPr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 основных тенденциях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сфере образования </a:t>
            </a:r>
            <a:endParaRPr lang="en-US" sz="65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5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6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Республики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социальной статистики </a:t>
            </a:r>
            <a:r>
              <a:rPr lang="ru-RU" sz="33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Нацстаткома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Дошкольное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43268"/>
            <a:ext cx="3382492" cy="28363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360" y="3707767"/>
            <a:ext cx="3590056" cy="283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5888"/>
            <a:ext cx="8229600" cy="72082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График 1. Число дошкольных организаций по территории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(единиц)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9" y="115888"/>
            <a:ext cx="883270" cy="88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6368938"/>
              </p:ext>
            </p:extLst>
          </p:nvPr>
        </p:nvGraphicFramePr>
        <p:xfrm>
          <a:off x="323528" y="1124744"/>
          <a:ext cx="8640960" cy="5524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498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630" y="188640"/>
            <a:ext cx="8065858" cy="86409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2. Охват детей дошкольными организациями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территории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(в процентах к соответствующей возрастной группе 1-6 лет)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76" y="8099"/>
            <a:ext cx="739254" cy="74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454333"/>
              </p:ext>
            </p:extLst>
          </p:nvPr>
        </p:nvGraphicFramePr>
        <p:xfrm>
          <a:off x="323528" y="1412776"/>
          <a:ext cx="850728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500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73150"/>
            <a:ext cx="8229600" cy="5053013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Школьное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01100"/>
            <a:ext cx="2992368" cy="28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3089394"/>
            <a:ext cx="2801888" cy="278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Таблица 1.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общеобразовательных школ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и численность учащихся в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них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88389"/>
              </p:ext>
            </p:extLst>
          </p:nvPr>
        </p:nvGraphicFramePr>
        <p:xfrm>
          <a:off x="638175" y="1844824"/>
          <a:ext cx="7992887" cy="3309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503"/>
                <a:gridCol w="1728192"/>
                <a:gridCol w="1728192"/>
              </a:tblGrid>
              <a:tr h="648072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/201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/201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школ - всего, единиц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8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2207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2262</a:t>
                      </a:r>
                    </a:p>
                  </a:txBody>
                  <a:tcPr marL="9525" marR="9525" marT="9525" marB="0" anchor="b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2148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учащихся - всего, тыс. человек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8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1027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1223</a:t>
                      </a:r>
                    </a:p>
                  </a:txBody>
                  <a:tcPr marL="9525" marR="9525" marT="9525" marB="0" anchor="b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1198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91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388423" cy="706090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График 3. Численность учащихся в общеобразовательных школах по территории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года, тысяч человек)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0" y="115888"/>
            <a:ext cx="863407" cy="86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334869"/>
              </p:ext>
            </p:extLst>
          </p:nvPr>
        </p:nvGraphicFramePr>
        <p:xfrm>
          <a:off x="467544" y="1141187"/>
          <a:ext cx="843528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AutoShape 2" descr="Картинки по запросу школьное образование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1155401"/>
            <a:ext cx="2808312" cy="193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5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350"/>
            <a:ext cx="7992442" cy="7778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4.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Численность учащихся 1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класса,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прошедших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предшкольную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подготовку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201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/201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учебного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года, в процентах)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002293"/>
              </p:ext>
            </p:extLst>
          </p:nvPr>
        </p:nvGraphicFramePr>
        <p:xfrm>
          <a:off x="395536" y="1600200"/>
          <a:ext cx="8291264" cy="49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848452"/>
              </p:ext>
            </p:extLst>
          </p:nvPr>
        </p:nvGraphicFramePr>
        <p:xfrm>
          <a:off x="539552" y="1533524"/>
          <a:ext cx="8280920" cy="470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7669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448408"/>
            <a:ext cx="6840760" cy="57606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Среднее профессиональное образование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2348881"/>
            <a:ext cx="3168352" cy="26342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356992"/>
            <a:ext cx="3168352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899593" y="274638"/>
            <a:ext cx="8244407" cy="11430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Таблица 2. Образовательные организации среднего профессионального образования (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СПУЗы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663485"/>
              </p:ext>
            </p:extLst>
          </p:nvPr>
        </p:nvGraphicFramePr>
        <p:xfrm>
          <a:off x="611560" y="1609872"/>
          <a:ext cx="8064896" cy="3561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8725"/>
                <a:gridCol w="1782766"/>
                <a:gridCol w="1843405"/>
              </a:tblGrid>
              <a:tr h="66700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2013/2014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2017/2018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СПУЗов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всего,  единиц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студентов - всего, тыс. чел.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91,6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91,9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78,4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79,3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34948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Прием студентов – всего, тыс. чел.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34,9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9" y="115888"/>
            <a:ext cx="739254" cy="74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52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992888" cy="792088"/>
          </a:xfrm>
        </p:spPr>
        <p:txBody>
          <a:bodyPr/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График 5. Численность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учащихся в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СПУЗах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по территории</a:t>
            </a:r>
            <a:r>
              <a:rPr lang="ru-RU" sz="2200" b="1" dirty="0" smtClean="0"/>
              <a:t> </a:t>
            </a:r>
            <a:br>
              <a:rPr lang="ru-RU" sz="2200" b="1" dirty="0" smtClean="0"/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на начало учебного года,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тысяч человек)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790"/>
            <a:ext cx="864096" cy="86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8355833"/>
              </p:ext>
            </p:extLst>
          </p:nvPr>
        </p:nvGraphicFramePr>
        <p:xfrm>
          <a:off x="107504" y="998829"/>
          <a:ext cx="8856984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170" name="Picture 2" descr="Картинки по запросу ученик за компьютером картин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45213"/>
            <a:ext cx="17907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48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012" y="115888"/>
            <a:ext cx="7941171" cy="1287760"/>
          </a:xfrm>
        </p:spPr>
        <p:txBody>
          <a:bodyPr/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График 6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Распределение численности принятых в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СПУЗы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по специальностям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на начало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2017/2018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учебного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года, в процентах)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0958231"/>
              </p:ext>
            </p:extLst>
          </p:nvPr>
        </p:nvGraphicFramePr>
        <p:xfrm>
          <a:off x="539552" y="1600200"/>
          <a:ext cx="8147248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5637213"/>
              </p:ext>
            </p:extLst>
          </p:nvPr>
        </p:nvGraphicFramePr>
        <p:xfrm>
          <a:off x="467544" y="1504949"/>
          <a:ext cx="8424936" cy="4948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8753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920879" cy="64807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Высшее профессиональное образование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5888"/>
            <a:ext cx="1027286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http://donntu.org/sites/default/files/other/vtoroe-vysshee-obrazovan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4" y="1916832"/>
            <a:ext cx="3641217" cy="283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031" y="3619821"/>
            <a:ext cx="3024337" cy="2268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568952" cy="11430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Таблица 3. Образовательные организации высшего профессионального образования (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ВПУЗы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2825443"/>
              </p:ext>
            </p:extLst>
          </p:nvPr>
        </p:nvGraphicFramePr>
        <p:xfrm>
          <a:off x="511616" y="1700808"/>
          <a:ext cx="8208913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4779"/>
                <a:gridCol w="1797811"/>
                <a:gridCol w="1876323"/>
              </a:tblGrid>
              <a:tr h="720081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2013/2014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2017/2018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</a:tr>
              <a:tr h="5040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ВПУЗов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всего,  единиц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</a:tr>
              <a:tr h="38131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</a:tr>
              <a:tr h="33876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</a:tr>
              <a:tr h="54907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студентов - всего, тыс. чел.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162,2</a:t>
                      </a: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139,5</a:t>
                      </a:r>
                    </a:p>
                  </a:txBody>
                  <a:tcPr marL="9525" marR="9525" marT="9525" marB="0" anchor="b"/>
                </a:tc>
              </a:tr>
              <a:tr h="38099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9525" marR="9525" marT="9525" marB="0" anchor="b"/>
                </a:tc>
              </a:tr>
              <a:tr h="483102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Принято студентов – всего, тыс. чел.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773553" cy="72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59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5888"/>
            <a:ext cx="7992888" cy="648072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График 7. Численность студентов в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ВПУЗах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по территории 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года, тысяч человек)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883270" cy="82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755900"/>
              </p:ext>
            </p:extLst>
          </p:nvPr>
        </p:nvGraphicFramePr>
        <p:xfrm>
          <a:off x="330167" y="1013563"/>
          <a:ext cx="8712968" cy="5658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218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1"/>
            <a:ext cx="2736304" cy="182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31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011166" y="274638"/>
            <a:ext cx="7881314" cy="633412"/>
          </a:xfrm>
        </p:spPr>
        <p:txBody>
          <a:bodyPr/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График 8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Распределение численности принятых в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ВПУЗы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по специальностям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на начало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2017/2018 учебного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года, в процентах)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2" y="119288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583286"/>
              </p:ext>
            </p:extLst>
          </p:nvPr>
        </p:nvGraphicFramePr>
        <p:xfrm>
          <a:off x="160338" y="1412875"/>
          <a:ext cx="8804150" cy="525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7879225"/>
              </p:ext>
            </p:extLst>
          </p:nvPr>
        </p:nvGraphicFramePr>
        <p:xfrm>
          <a:off x="539553" y="1237031"/>
          <a:ext cx="8147248" cy="5216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2" y="119288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40832"/>
            <a:ext cx="4824536" cy="246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4145</TotalTime>
  <Words>328</Words>
  <Application>Microsoft Office PowerPoint</Application>
  <PresentationFormat>Экран (4:3)</PresentationFormat>
  <Paragraphs>144</Paragraphs>
  <Slides>17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Национальный статистический комитет Кыргызской Республики Пресс-конференция по итогам социально-экономического положения Кыргызской Республики в январе 2018г. 13 февраля 2018г.</vt:lpstr>
      <vt:lpstr>Презентация PowerPoint</vt:lpstr>
      <vt:lpstr>График 1. Число дошкольных организаций по территории (единиц)</vt:lpstr>
      <vt:lpstr>График 2. Охват детей дошкольными организациями  по территории  (в процентах к соответствующей возрастной группе 1-6 лет) </vt:lpstr>
      <vt:lpstr>Презентация PowerPoint</vt:lpstr>
      <vt:lpstr>Таблица 1. Число общеобразовательных школ  и численность учащихся в них  (на начало учебного года)</vt:lpstr>
      <vt:lpstr>График 3. Численность учащихся в общеобразовательных школах по территории (на начало учебного года, тысяч человек)</vt:lpstr>
      <vt:lpstr>График 4. Численность учащихся 1 класса, прошедших предшкольную подготовку  (на начало 2017/2018 учебного года, в процентах)</vt:lpstr>
      <vt:lpstr>Среднее профессиональное образование </vt:lpstr>
      <vt:lpstr>Таблица 2. Образовательные организации среднего профессионального образования (СПУЗы)  (на начало учебного года)</vt:lpstr>
      <vt:lpstr>График 5. Численность учащихся в СПУЗах по территории  (на начало учебного года, тысяч человек)</vt:lpstr>
      <vt:lpstr>График 6. Распределение численности принятых в СПУЗы по специальностям  (на начало 2017/2018 учебного года, в процентах)</vt:lpstr>
      <vt:lpstr>Высшее профессиональное образование </vt:lpstr>
      <vt:lpstr>Таблица 3. Образовательные организации высшего профессионального образования (ВПУЗы) (на начало учебного года)</vt:lpstr>
      <vt:lpstr>График 7. Численность студентов в ВПУЗах по территории  (на начало учебного года, тысяч человек)</vt:lpstr>
      <vt:lpstr>График 8. Распределение численности принятых в ВПУЗы по специальностям  (на начало 2017/2018 учебного года, в процентах)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Gabdullaeva</cp:lastModifiedBy>
  <cp:revision>406</cp:revision>
  <cp:lastPrinted>2017-02-08T04:22:37Z</cp:lastPrinted>
  <dcterms:created xsi:type="dcterms:W3CDTF">2014-06-04T04:28:59Z</dcterms:created>
  <dcterms:modified xsi:type="dcterms:W3CDTF">2018-02-09T11:59:51Z</dcterms:modified>
</cp:coreProperties>
</file>