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  <p:sldMasterId id="2147483825" r:id="rId2"/>
  </p:sldMasterIdLst>
  <p:notesMasterIdLst>
    <p:notesMasterId r:id="rId13"/>
  </p:notesMasterIdLst>
  <p:handoutMasterIdLst>
    <p:handoutMasterId r:id="rId14"/>
  </p:handoutMasterIdLst>
  <p:sldIdLst>
    <p:sldId id="571" r:id="rId3"/>
    <p:sldId id="586" r:id="rId4"/>
    <p:sldId id="531" r:id="rId5"/>
    <p:sldId id="594" r:id="rId6"/>
    <p:sldId id="584" r:id="rId7"/>
    <p:sldId id="541" r:id="rId8"/>
    <p:sldId id="568" r:id="rId9"/>
    <p:sldId id="592" r:id="rId10"/>
    <p:sldId id="590" r:id="rId11"/>
    <p:sldId id="596" r:id="rId1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66"/>
    <a:srgbClr val="000099"/>
    <a:srgbClr val="800080"/>
    <a:srgbClr val="66FF66"/>
    <a:srgbClr val="99CCFF"/>
    <a:srgbClr val="00FF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6380" autoAdjust="0"/>
  </p:normalViewPr>
  <p:slideViewPr>
    <p:cSldViewPr>
      <p:cViewPr varScale="1">
        <p:scale>
          <a:sx n="116" d="100"/>
          <a:sy n="116" d="100"/>
        </p:scale>
        <p:origin x="1446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387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992" y="-96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istr\&#1076;&#1080;&#1089;&#1082;%20&#1076;\&#1052;&#1054;&#1048;%20&#1044;&#1054;&#1050;&#1059;&#1052;&#1045;&#1053;&#1058;&#1067;-&#1058;&#1054;&#1056;&#1043;&#1040;&#1064;&#1045;&#1042;&#1040;\&#1060;&#1054;&#1053;&#1044;-&#1053;&#1040;&#1056;&#1054;&#1044;&#1054;&#1053;&#1040;&#1057;\&#1057;&#1045;&#1052;&#1048;&#1053;&#1040;&#1056;-2017_&#1052;&#1086;&#1089;&#1082;&#1074;&#1072;\&#1055;&#1088;&#1077;&#1079;&#1077;&#1085;&#1090;&#1072;&#1094;&#1080;&#1103;\2017\&#1043;&#1056;&#1040;&#1060;&#1048;&#1050;&#1048;\1%20&#1055;&#1088;&#1080;&#1088;&#1086;&#1089;&#1090;&#1099;%20&#1095;&#1080;&#1089;&#1083;%20&#1085;&#1072;&#1089;%20&#1050;&#1056;-&#1089;&#1090;&#1088;&#1072;&#1085;&#1099;-2015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80;&#1089;&#1082;%20&#1044;\&#1058;&#1072;&#1084;&#1072;&#1088;&#1072;\&#1055;&#1088;&#1077;&#1079;&#1077;&#1085;&#1090;&#1072;&#1094;&#1080;&#1080;,%20&#1086;&#1090;&#1095;&#1077;&#1090;&#1099;,%20&#1089;&#1077;&#1084;&#1080;&#1085;&#1072;&#1088;&#1099;,%20&#1086;&#1073;&#1091;&#1095;&#1077;&#1085;&#1080;&#1077;\&#1055;&#1056;&#1045;&#1047;&#1045;&#1053;&#1058;&#1040;&#1062;&#1048;&#1048;\2018\&#1043;&#1056;&#1040;&#1060;&#1048;&#1050;&#1048;\7%20%20&#1084;&#1083;&#1072;&#1076;_&#1076;&#1077;&#1090;_&#1089;&#1084;&#1077;&#1088;&#1090;&#1100;-&#1050;&#1056;-1990-2017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80;&#1089;&#1082;%20&#1044;\&#1058;&#1072;&#1084;&#1072;&#1088;&#1072;\&#1055;&#1088;&#1077;&#1079;&#1077;&#1085;&#1090;&#1072;&#1094;&#1080;&#1080;,%20&#1086;&#1090;&#1095;&#1077;&#1090;&#1099;,%20&#1089;&#1077;&#1084;&#1080;&#1085;&#1072;&#1088;&#1099;,%20&#1086;&#1073;&#1091;&#1095;&#1077;&#1085;&#1080;&#1077;\&#1055;&#1056;&#1045;&#1047;&#1045;&#1053;&#1058;&#1040;&#1062;&#1048;&#1048;\2018\&#1043;&#1056;&#1040;&#1060;&#1048;&#1050;&#1048;\8%20%20&#1084;&#1072;&#1090;%20&#1089;&#1084;&#1077;&#1088;&#1090;-1990-2017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80;&#1089;&#1082;%20&#1044;\&#1058;&#1072;&#1084;&#1072;&#1088;&#1072;\&#1055;&#1088;&#1077;&#1079;&#1077;&#1085;&#1090;&#1072;&#1094;&#1080;&#1080;,%20&#1086;&#1090;&#1095;&#1077;&#1090;&#1099;,%20&#1089;&#1077;&#1084;&#1080;&#1085;&#1072;&#1088;&#1099;,%20&#1086;&#1073;&#1091;&#1095;&#1077;&#1085;&#1080;&#1077;\&#1055;&#1056;&#1045;&#1047;&#1045;&#1053;&#1058;&#1040;&#1062;&#1048;&#1048;\2018\&#1043;&#1056;&#1040;&#1060;&#1048;&#1050;&#1048;\9%20%20&#1054;&#1078;&#1080;&#1076;_&#1087;&#1088;&#1086;&#1076;%20&#1078;&#1080;&#1079;&#1085;&#1080;-2010-2017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80;&#1089;&#1082;%20&#1044;\&#1058;&#1072;&#1084;&#1072;&#1088;&#1072;\&#1055;&#1088;&#1077;&#1079;&#1077;&#1085;&#1090;&#1072;&#1094;&#1080;&#1080;,%20&#1086;&#1090;&#1095;&#1077;&#1090;&#1099;,%20&#1089;&#1077;&#1084;&#1080;&#1085;&#1072;&#1088;&#1099;,%20&#1086;&#1073;&#1091;&#1095;&#1077;&#1085;&#1080;&#1077;\&#1055;&#1056;&#1045;&#1047;&#1045;&#1053;&#1058;&#1040;&#1062;&#1048;&#1048;\2018\&#1043;&#1056;&#1040;&#1060;&#1048;&#1050;&#1048;\10%20&#1042;&#1085;&#1077;&#1096;&#1085;&#1103;&#1103;%20&#1084;&#1080;&#1075;&#1088;%20&#1050;&#1056;-2000-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58499389001645E-3"/>
          <c:y val="8.4337349397590369E-2"/>
          <c:w val="0.98584797813069214"/>
          <c:h val="0.74096385542168675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519056"/>
        <c:axId val="143519840"/>
      </c:barChart>
      <c:catAx>
        <c:axId val="143519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454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351984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4351984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435190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14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776426578774008E-2"/>
          <c:y val="6.4846377228127208E-2"/>
          <c:w val="0.95895329972870114"/>
          <c:h val="0.7337883959044369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520232"/>
        <c:axId val="143520624"/>
      </c:barChart>
      <c:catAx>
        <c:axId val="143520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3520624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4352062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43520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3578387123652925E-2"/>
          <c:y val="0.10702162320128683"/>
          <c:w val="0.91262280134822726"/>
          <c:h val="0.7337883959044369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777800"/>
        <c:axId val="145775448"/>
      </c:barChart>
      <c:catAx>
        <c:axId val="145777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5775448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45775448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57778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5379095305200012E-2"/>
          <c:y val="3.7911406070185068E-2"/>
          <c:w val="0.91262280134822726"/>
          <c:h val="0.858053859498688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75000"/>
              </a:schemeClr>
            </a:solidFill>
            <a:ln w="38100">
              <a:noFill/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4656206322302004E-3"/>
                  <c:y val="-1.12156799512688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0198671882461403E-3"/>
                  <c:y val="-3.617260555955059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9315128000933517E-3"/>
                  <c:y val="-1.672982003529388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5511758267985951E-3"/>
                  <c:y val="4.071197584943564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2344835763314363E-3"/>
                  <c:y val="-9.488233766001275E-4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0033465204326584E-3"/>
                  <c:y val="-2.1821504393861879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1.0017259565258119E-3"/>
                  <c:y val="-4.122902725896465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Mode val="edge"/>
                  <c:yMode val="edge"/>
                  <c:x val="0.77346400539796567"/>
                  <c:y val="0.4812286689419795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Mode val="edge"/>
                  <c:yMode val="edge"/>
                  <c:x val="0.84951590551031797"/>
                  <c:y val="0.28327645051194539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Mode val="edge"/>
                  <c:yMode val="edge"/>
                  <c:x val="0.93851280989711316"/>
                  <c:y val="0.27986348122866894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'1'!$F$4:$F$9</c:f>
              <c:strCache>
                <c:ptCount val="6"/>
                <c:pt idx="0">
                  <c:v>Кыргызстан</c:v>
                </c:pt>
                <c:pt idx="1">
                  <c:v>Беларусь </c:v>
                </c:pt>
                <c:pt idx="2">
                  <c:v>Казахстан </c:v>
                </c:pt>
                <c:pt idx="3">
                  <c:v>Россия</c:v>
                </c:pt>
                <c:pt idx="4">
                  <c:v>Таджикистан </c:v>
                </c:pt>
                <c:pt idx="5">
                  <c:v>Узбекистан</c:v>
                </c:pt>
              </c:strCache>
            </c:strRef>
          </c:cat>
          <c:val>
            <c:numRef>
              <c:f>'1'!$G$4:$G$9</c:f>
              <c:numCache>
                <c:formatCode>0.0</c:formatCode>
                <c:ptCount val="6"/>
                <c:pt idx="0">
                  <c:v>101.9</c:v>
                </c:pt>
                <c:pt idx="1">
                  <c:v>99.9</c:v>
                </c:pt>
                <c:pt idx="2">
                  <c:v>101.3</c:v>
                </c:pt>
                <c:pt idx="3">
                  <c:v>100.1</c:v>
                </c:pt>
                <c:pt idx="4">
                  <c:v>102.2</c:v>
                </c:pt>
                <c:pt idx="5">
                  <c:v>101.7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778192"/>
        <c:axId val="145774664"/>
      </c:barChart>
      <c:catAx>
        <c:axId val="145778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/>
              </a:defRPr>
            </a:pPr>
            <a:endParaRPr lang="ru-RU"/>
          </a:p>
        </c:txPr>
        <c:crossAx val="145774664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45774664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57781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66768923313879E-2"/>
          <c:y val="1.5125205494551286E-2"/>
          <c:w val="0.9473323107668612"/>
          <c:h val="0.88188408881322267"/>
        </c:manualLayout>
      </c:layout>
      <c:lineChart>
        <c:grouping val="standard"/>
        <c:varyColors val="0"/>
        <c:ser>
          <c:idx val="0"/>
          <c:order val="0"/>
          <c:tx>
            <c:strRef>
              <c:f>'1 (2)'!$G$3</c:f>
              <c:strCache>
                <c:ptCount val="1"/>
                <c:pt idx="0">
                  <c:v>Число родившихся</c:v>
                </c:pt>
              </c:strCache>
            </c:strRef>
          </c:tx>
          <c:spPr>
            <a:ln w="38100">
              <a:solidFill>
                <a:srgbClr val="FF00FF"/>
              </a:solidFill>
              <a:prstDash val="solid"/>
            </a:ln>
          </c:spPr>
          <c:marker>
            <c:symbol val="diamond"/>
            <c:size val="9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 (2)'!$F$4:$F$12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'1 (2)'!$G$4:$G$12</c:f>
              <c:numCache>
                <c:formatCode>#,##0.0</c:formatCode>
                <c:ptCount val="9"/>
                <c:pt idx="0">
                  <c:v>135.5</c:v>
                </c:pt>
                <c:pt idx="1">
                  <c:v>146.1</c:v>
                </c:pt>
                <c:pt idx="2">
                  <c:v>149.6</c:v>
                </c:pt>
                <c:pt idx="3">
                  <c:v>154.9</c:v>
                </c:pt>
                <c:pt idx="4">
                  <c:v>155.5</c:v>
                </c:pt>
                <c:pt idx="5">
                  <c:v>161.80000000000001</c:v>
                </c:pt>
                <c:pt idx="6">
                  <c:v>163.4</c:v>
                </c:pt>
                <c:pt idx="7">
                  <c:v>158.1</c:v>
                </c:pt>
                <c:pt idx="8">
                  <c:v>153.6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'1 (2)'!$H$3</c:f>
              <c:strCache>
                <c:ptCount val="1"/>
                <c:pt idx="0">
                  <c:v>Число умерших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square"/>
            <c:size val="7"/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75992445891441E-2"/>
                  <c:y val="-3.833273834831527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 (2)'!$F$4:$F$12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'1 (2)'!$H$4:$H$12</c:f>
              <c:numCache>
                <c:formatCode>#,##0.0</c:formatCode>
                <c:ptCount val="9"/>
                <c:pt idx="0">
                  <c:v>35.9</c:v>
                </c:pt>
                <c:pt idx="1">
                  <c:v>36.200000000000003</c:v>
                </c:pt>
                <c:pt idx="2">
                  <c:v>35.9</c:v>
                </c:pt>
                <c:pt idx="3">
                  <c:v>36.200000000000003</c:v>
                </c:pt>
                <c:pt idx="4">
                  <c:v>34.799999999999997</c:v>
                </c:pt>
                <c:pt idx="5">
                  <c:v>35.6</c:v>
                </c:pt>
                <c:pt idx="6">
                  <c:v>34.799999999999997</c:v>
                </c:pt>
                <c:pt idx="7">
                  <c:v>33.5</c:v>
                </c:pt>
                <c:pt idx="8">
                  <c:v>33.200000000000003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'1 (2)'!$I$3</c:f>
              <c:strCache>
                <c:ptCount val="1"/>
                <c:pt idx="0">
                  <c:v>Сальдо миграции</c:v>
                </c:pt>
              </c:strCache>
            </c:strRef>
          </c:tx>
          <c:spPr>
            <a:ln w="38100">
              <a:solidFill>
                <a:srgbClr val="0000FF"/>
              </a:solidFill>
              <a:prstDash val="solid"/>
            </a:ln>
          </c:spPr>
          <c:marker>
            <c:symbol val="triangle"/>
            <c:size val="9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306959141507039E-2"/>
                  <c:y val="5.957346676148549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3363748032060991E-2"/>
                  <c:y val="4.93577949508024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5420359394529644E-2"/>
                  <c:y val="5.48330427190684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5133148685060905E-2"/>
                  <c:y val="9.069986335861308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924867979571032E-2"/>
                  <c:y val="7.344711277601702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6014924224584405E-2"/>
                  <c:y val="7.213775118389392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204062184847694E-2"/>
                  <c:y val="8.1077677266869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8513751127532863E-2"/>
                  <c:y val="8.0080090980626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8612303290414878E-2"/>
                  <c:y val="6.8068068068068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 (2)'!$F$4:$F$12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'1 (2)'!$I$4:$I$12</c:f>
              <c:numCache>
                <c:formatCode>#,##0.0</c:formatCode>
                <c:ptCount val="9"/>
                <c:pt idx="0">
                  <c:v>-29.6</c:v>
                </c:pt>
                <c:pt idx="1">
                  <c:v>-50.6</c:v>
                </c:pt>
                <c:pt idx="2">
                  <c:v>-39.4</c:v>
                </c:pt>
                <c:pt idx="3">
                  <c:v>-7.5</c:v>
                </c:pt>
                <c:pt idx="4">
                  <c:v>-7.2</c:v>
                </c:pt>
                <c:pt idx="5">
                  <c:v>-7.7</c:v>
                </c:pt>
                <c:pt idx="6">
                  <c:v>-4.2</c:v>
                </c:pt>
                <c:pt idx="7">
                  <c:v>-3.9</c:v>
                </c:pt>
                <c:pt idx="8">
                  <c:v>-3.9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'1 (2)'!$J$3</c:f>
              <c:strCache>
                <c:ptCount val="1"/>
                <c:pt idx="0">
                  <c:v>Общий прирост</c:v>
                </c:pt>
              </c:strCache>
            </c:strRef>
          </c:tx>
          <c:spPr>
            <a:ln w="38100">
              <a:solidFill>
                <a:srgbClr val="993366"/>
              </a:solidFill>
              <a:prstDash val="solid"/>
            </a:ln>
          </c:spPr>
          <c:marker>
            <c:symbol val="x"/>
            <c:size val="8"/>
            <c:spPr>
              <a:noFill/>
              <a:ln w="25400">
                <a:solidFill>
                  <a:schemeClr val="accent2">
                    <a:lumMod val="75000"/>
                  </a:schemeClr>
                </a:solidFill>
                <a:prstDash val="solid"/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 (2)'!$F$4:$F$12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'1 (2)'!$J$4:$J$12</c:f>
              <c:numCache>
                <c:formatCode>#,##0.0</c:formatCode>
                <c:ptCount val="9"/>
                <c:pt idx="0">
                  <c:v>70</c:v>
                </c:pt>
                <c:pt idx="1">
                  <c:v>59.29999999999999</c:v>
                </c:pt>
                <c:pt idx="2">
                  <c:v>74.299999999999983</c:v>
                </c:pt>
                <c:pt idx="3">
                  <c:v>111.2</c:v>
                </c:pt>
                <c:pt idx="4">
                  <c:v>113.5</c:v>
                </c:pt>
                <c:pt idx="5">
                  <c:v>118.50000000000001</c:v>
                </c:pt>
                <c:pt idx="6">
                  <c:v>124.4</c:v>
                </c:pt>
                <c:pt idx="7">
                  <c:v>120.7</c:v>
                </c:pt>
                <c:pt idx="8">
                  <c:v>116.5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268040"/>
        <c:axId val="146266864"/>
      </c:lineChart>
      <c:catAx>
        <c:axId val="146268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6266864"/>
        <c:crosses val="autoZero"/>
        <c:auto val="1"/>
        <c:lblAlgn val="ctr"/>
        <c:lblOffset val="40"/>
        <c:tickLblSkip val="1"/>
        <c:tickMarkSkip val="1"/>
        <c:noMultiLvlLbl val="0"/>
      </c:catAx>
      <c:valAx>
        <c:axId val="146266864"/>
        <c:scaling>
          <c:orientation val="minMax"/>
        </c:scaling>
        <c:delete val="0"/>
        <c:axPos val="l"/>
        <c:majorGridlines>
          <c:spPr>
            <a:ln w="0">
              <a:noFill/>
              <a:prstDash val="sysDash"/>
            </a:ln>
          </c:spPr>
        </c:majorGridlines>
        <c:numFmt formatCode="#,##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6268040"/>
        <c:crosses val="autoZero"/>
        <c:crossBetween val="between"/>
      </c:valAx>
      <c:spPr>
        <a:solidFill>
          <a:srgbClr val="FFFFFF"/>
        </a:solidFill>
        <a:ln w="381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5.3713669430219102E-2"/>
          <c:y val="0.92192475940507435"/>
          <c:w val="0.93415416375682681"/>
          <c:h val="5.705722438422128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776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776" dirty="0" smtClean="0">
                <a:solidFill>
                  <a:srgbClr val="FF0000"/>
                </a:solidFill>
              </a:rPr>
              <a:t>201</a:t>
            </a:r>
            <a:r>
              <a:rPr lang="ru-RU" sz="1776" dirty="0" smtClean="0">
                <a:solidFill>
                  <a:srgbClr val="FF0000"/>
                </a:solidFill>
              </a:rPr>
              <a:t>4</a:t>
            </a:r>
            <a:endParaRPr lang="en-US" sz="1776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39449697040658022"/>
          <c:y val="2.8804461942257217E-2"/>
        </c:manualLayout>
      </c:layout>
      <c:overlay val="0"/>
      <c:spPr>
        <a:noFill/>
        <a:ln w="2366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094628252674911"/>
          <c:y val="0.14845387702801133"/>
          <c:w val="0.49347290985378567"/>
          <c:h val="0.59212084650071961"/>
        </c:manualLayout>
      </c:layout>
      <c:pieChart>
        <c:varyColors val="1"/>
        <c:ser>
          <c:idx val="0"/>
          <c:order val="0"/>
          <c:tx>
            <c:strRef>
              <c:f>'2012'!$C$4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9999FF"/>
            </a:solidFill>
            <a:ln w="11831">
              <a:solidFill>
                <a:srgbClr val="000000"/>
              </a:solidFill>
              <a:prstDash val="solid"/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11831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1831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4.6697724269385121E-2"/>
                  <c:y val="-5.710062714879521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32,8%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7432327919566904E-2"/>
                  <c:y val="-5.644877492158024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60,4%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4651950802988032E-2"/>
                  <c:y val="1.601132368940138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 w="23662">
                <a:noFill/>
              </a:ln>
            </c:spPr>
            <c:txPr>
              <a:bodyPr/>
              <a:lstStyle/>
              <a:p>
                <a:pPr>
                  <a:defRPr sz="1776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'2012'!$B$5:$B$7</c:f>
              <c:strCache>
                <c:ptCount val="3"/>
                <c:pt idx="0">
                  <c:v>моложе трудоспособного возраста</c:v>
                </c:pt>
                <c:pt idx="1">
                  <c:v>трудоспособном возрасте</c:v>
                </c:pt>
                <c:pt idx="2">
                  <c:v>старше трудоспособного возраста</c:v>
                </c:pt>
              </c:strCache>
            </c:strRef>
          </c:cat>
          <c:val>
            <c:numRef>
              <c:f>'2012'!$C$5:$C$7</c:f>
              <c:numCache>
                <c:formatCode>0.0</c:formatCode>
                <c:ptCount val="3"/>
                <c:pt idx="0">
                  <c:v>32.799999999999997</c:v>
                </c:pt>
                <c:pt idx="1">
                  <c:v>60.4</c:v>
                </c:pt>
                <c:pt idx="2">
                  <c:v>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3.3950953346608935E-2"/>
          <c:y val="0.82420443265956067"/>
          <c:w val="0.92809909202184993"/>
          <c:h val="0.15352359263290694"/>
        </c:manualLayout>
      </c:layout>
      <c:overlay val="0"/>
      <c:spPr>
        <a:solidFill>
          <a:srgbClr val="FFFFFF"/>
        </a:solidFill>
        <a:ln w="2958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74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798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798" dirty="0" smtClean="0">
                <a:solidFill>
                  <a:srgbClr val="FF0000"/>
                </a:solidFill>
              </a:rPr>
              <a:t>201</a:t>
            </a:r>
            <a:r>
              <a:rPr lang="ru-RU" sz="1798" dirty="0" smtClean="0">
                <a:solidFill>
                  <a:srgbClr val="FF0000"/>
                </a:solidFill>
              </a:rPr>
              <a:t>8</a:t>
            </a:r>
            <a:endParaRPr lang="en-US" sz="1798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4083010335917312"/>
          <c:y val="2.4333799700657254E-2"/>
        </c:manualLayout>
      </c:layout>
      <c:overlay val="0"/>
      <c:spPr>
        <a:noFill/>
        <a:ln w="20975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64472948945898"/>
          <c:y val="0.1741420873203928"/>
          <c:w val="0.52375514351028707"/>
          <c:h val="0.59658417583231493"/>
        </c:manualLayout>
      </c:layout>
      <c:pieChart>
        <c:varyColors val="1"/>
        <c:ser>
          <c:idx val="0"/>
          <c:order val="0"/>
          <c:tx>
            <c:strRef>
              <c:f>'2015'!$C$4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9999FF"/>
            </a:solidFill>
            <a:ln w="10487">
              <a:solidFill>
                <a:srgbClr val="000000"/>
              </a:solidFill>
              <a:prstDash val="solid"/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10487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0487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3.3733172466344934E-2"/>
                  <c:y val="4.494240873983652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8277622555245109E-2"/>
                  <c:y val="9.573274536389272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5758191516383031E-2"/>
                  <c:y val="7.9136542618398874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 w="20975">
                <a:noFill/>
              </a:ln>
            </c:spPr>
            <c:txPr>
              <a:bodyPr/>
              <a:lstStyle/>
              <a:p>
                <a:pPr>
                  <a:defRPr sz="1599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'2015'!$B$5:$B$7</c:f>
              <c:strCache>
                <c:ptCount val="3"/>
                <c:pt idx="0">
                  <c:v>моложе трудоспособного</c:v>
                </c:pt>
                <c:pt idx="1">
                  <c:v>в трудоспособном</c:v>
                </c:pt>
                <c:pt idx="2">
                  <c:v>старше трудоспособного</c:v>
                </c:pt>
              </c:strCache>
            </c:strRef>
          </c:cat>
          <c:val>
            <c:numRef>
              <c:f>'2015'!$C$5:$C$7</c:f>
              <c:numCache>
                <c:formatCode>0.0</c:formatCode>
                <c:ptCount val="3"/>
                <c:pt idx="0">
                  <c:v>33.9</c:v>
                </c:pt>
                <c:pt idx="1">
                  <c:v>58.6</c:v>
                </c:pt>
                <c:pt idx="2">
                  <c:v>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79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59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139494379820729E-2"/>
          <c:y val="3.0995293452242674E-2"/>
          <c:w val="0.94020534696185598"/>
          <c:h val="0.8821120885558169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Лист1!$A$5</c:f>
              <c:strCache>
                <c:ptCount val="1"/>
              </c:strCache>
            </c:strRef>
          </c:tx>
          <c:spPr>
            <a:ln w="12700">
              <a:solidFill>
                <a:srgbClr val="000000"/>
              </a:solidFill>
              <a:prstDash val="solid"/>
            </a:ln>
          </c:spPr>
          <c:dLbls>
            <c:dLbl>
              <c:idx val="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Лист1!$B$4:$AC$4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Лист1!$B$5:$AC$5</c:f>
              <c:numCache>
                <c:formatCode>0.0</c:formatCode>
                <c:ptCount val="28"/>
                <c:pt idx="0">
                  <c:v>3.6</c:v>
                </c:pt>
                <c:pt idx="1">
                  <c:v>3.6</c:v>
                </c:pt>
                <c:pt idx="2">
                  <c:v>3.5</c:v>
                </c:pt>
                <c:pt idx="3">
                  <c:v>3.2</c:v>
                </c:pt>
                <c:pt idx="4">
                  <c:v>3</c:v>
                </c:pt>
                <c:pt idx="5">
                  <c:v>3.1</c:v>
                </c:pt>
                <c:pt idx="6">
                  <c:v>2.8</c:v>
                </c:pt>
                <c:pt idx="7">
                  <c:v>2.6</c:v>
                </c:pt>
                <c:pt idx="8">
                  <c:v>2.7</c:v>
                </c:pt>
                <c:pt idx="9">
                  <c:v>2.6</c:v>
                </c:pt>
                <c:pt idx="10">
                  <c:v>2.4</c:v>
                </c:pt>
                <c:pt idx="11">
                  <c:v>2.39</c:v>
                </c:pt>
                <c:pt idx="12">
                  <c:v>2.4300000000000002</c:v>
                </c:pt>
                <c:pt idx="13">
                  <c:v>2.4900000000000002</c:v>
                </c:pt>
                <c:pt idx="14">
                  <c:v>2.5499999999999998</c:v>
                </c:pt>
                <c:pt idx="15">
                  <c:v>2.5</c:v>
                </c:pt>
                <c:pt idx="16">
                  <c:v>2.7</c:v>
                </c:pt>
                <c:pt idx="17">
                  <c:v>2.71</c:v>
                </c:pt>
                <c:pt idx="18">
                  <c:v>2.75664</c:v>
                </c:pt>
                <c:pt idx="19">
                  <c:v>2.88</c:v>
                </c:pt>
                <c:pt idx="20">
                  <c:v>3.06</c:v>
                </c:pt>
                <c:pt idx="21">
                  <c:v>3.09</c:v>
                </c:pt>
                <c:pt idx="22">
                  <c:v>3.15</c:v>
                </c:pt>
                <c:pt idx="23">
                  <c:v>3.11</c:v>
                </c:pt>
                <c:pt idx="24">
                  <c:v>3.19</c:v>
                </c:pt>
                <c:pt idx="25">
                  <c:v>3.19</c:v>
                </c:pt>
                <c:pt idx="26">
                  <c:v>3.1</c:v>
                </c:pt>
                <c:pt idx="27">
                  <c:v>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5273880"/>
        <c:axId val="105275056"/>
      </c:lineChart>
      <c:catAx>
        <c:axId val="105273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5275056"/>
        <c:crosses val="autoZero"/>
        <c:auto val="1"/>
        <c:lblAlgn val="ctr"/>
        <c:lblOffset val="100"/>
        <c:tickLblSkip val="3"/>
        <c:noMultiLvlLbl val="0"/>
      </c:catAx>
      <c:valAx>
        <c:axId val="105275056"/>
        <c:scaling>
          <c:orientation val="minMax"/>
        </c:scaling>
        <c:delete val="0"/>
        <c:axPos val="l"/>
        <c:majorGridlines>
          <c:spPr>
            <a:ln w="3175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olid"/>
            </a:ln>
          </c:spPr>
        </c:majorGridlines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52738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828043535571759E-2"/>
          <c:y val="1.7829374146083203E-2"/>
          <c:w val="0.94264717627206884"/>
          <c:h val="0.83629576733136546"/>
        </c:manualLayout>
      </c:layout>
      <c:lineChart>
        <c:grouping val="standard"/>
        <c:varyColors val="0"/>
        <c:ser>
          <c:idx val="0"/>
          <c:order val="0"/>
          <c:tx>
            <c:strRef>
              <c:f>'рус яз'!$A$6</c:f>
              <c:strCache>
                <c:ptCount val="1"/>
                <c:pt idx="0">
                  <c:v>Младенческая смертность </c:v>
                </c:pt>
              </c:strCache>
            </c:strRef>
          </c:tx>
          <c:spPr>
            <a:ln w="381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'рус яз'!$B$5:$AC$5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'рус яз'!$B$6:$AC$6</c:f>
              <c:numCache>
                <c:formatCode>0.0</c:formatCode>
                <c:ptCount val="28"/>
                <c:pt idx="0">
                  <c:v>30</c:v>
                </c:pt>
                <c:pt idx="1">
                  <c:v>29.7</c:v>
                </c:pt>
                <c:pt idx="2">
                  <c:v>31.5</c:v>
                </c:pt>
                <c:pt idx="3">
                  <c:v>32</c:v>
                </c:pt>
                <c:pt idx="4">
                  <c:v>29.1</c:v>
                </c:pt>
                <c:pt idx="5">
                  <c:v>28.1</c:v>
                </c:pt>
                <c:pt idx="6">
                  <c:v>25.94</c:v>
                </c:pt>
                <c:pt idx="7">
                  <c:v>28.19</c:v>
                </c:pt>
                <c:pt idx="8">
                  <c:v>26.16</c:v>
                </c:pt>
                <c:pt idx="9">
                  <c:v>22.66</c:v>
                </c:pt>
                <c:pt idx="10">
                  <c:v>22.57</c:v>
                </c:pt>
                <c:pt idx="11">
                  <c:v>21.7</c:v>
                </c:pt>
                <c:pt idx="12">
                  <c:v>21.18</c:v>
                </c:pt>
                <c:pt idx="13">
                  <c:v>20.88</c:v>
                </c:pt>
                <c:pt idx="14">
                  <c:v>25.73</c:v>
                </c:pt>
                <c:pt idx="15">
                  <c:v>29.66</c:v>
                </c:pt>
                <c:pt idx="16">
                  <c:v>29.2</c:v>
                </c:pt>
                <c:pt idx="17">
                  <c:v>30.6</c:v>
                </c:pt>
                <c:pt idx="18">
                  <c:v>27.12</c:v>
                </c:pt>
                <c:pt idx="19">
                  <c:v>25.04</c:v>
                </c:pt>
                <c:pt idx="20">
                  <c:v>22.84</c:v>
                </c:pt>
                <c:pt idx="21">
                  <c:v>21.1</c:v>
                </c:pt>
                <c:pt idx="22">
                  <c:v>20</c:v>
                </c:pt>
                <c:pt idx="23">
                  <c:v>19.899999999999999</c:v>
                </c:pt>
                <c:pt idx="24">
                  <c:v>20.2</c:v>
                </c:pt>
                <c:pt idx="25">
                  <c:v>18</c:v>
                </c:pt>
                <c:pt idx="26">
                  <c:v>16.600000000000001</c:v>
                </c:pt>
                <c:pt idx="27">
                  <c:v>15.6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'рус яз'!$A$7</c:f>
              <c:strCache>
                <c:ptCount val="1"/>
                <c:pt idx="0">
                  <c:v>Детская смертность</c:v>
                </c:pt>
              </c:strCache>
            </c:strRef>
          </c:tx>
          <c:spPr>
            <a:ln w="38100">
              <a:solidFill>
                <a:srgbClr val="993366"/>
              </a:solidFill>
              <a:prstDash val="solid"/>
            </a:ln>
          </c:spPr>
          <c:marker>
            <c:symbol val="square"/>
            <c:size val="4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'рус яз'!$B$5:$AC$5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'рус яз'!$B$7:$AC$7</c:f>
              <c:numCache>
                <c:formatCode>0.0</c:formatCode>
                <c:ptCount val="28"/>
                <c:pt idx="0">
                  <c:v>41.3</c:v>
                </c:pt>
                <c:pt idx="1">
                  <c:v>38.6</c:v>
                </c:pt>
                <c:pt idx="2">
                  <c:v>42.2</c:v>
                </c:pt>
                <c:pt idx="3">
                  <c:v>44.6</c:v>
                </c:pt>
                <c:pt idx="4">
                  <c:v>41.9</c:v>
                </c:pt>
                <c:pt idx="5">
                  <c:v>41.3</c:v>
                </c:pt>
                <c:pt idx="6">
                  <c:v>36.369999999999997</c:v>
                </c:pt>
                <c:pt idx="7">
                  <c:v>42.13</c:v>
                </c:pt>
                <c:pt idx="8">
                  <c:v>40.74</c:v>
                </c:pt>
                <c:pt idx="9">
                  <c:v>35.47</c:v>
                </c:pt>
                <c:pt idx="10">
                  <c:v>33.19</c:v>
                </c:pt>
                <c:pt idx="11">
                  <c:v>29.47</c:v>
                </c:pt>
                <c:pt idx="12">
                  <c:v>29.03</c:v>
                </c:pt>
                <c:pt idx="13">
                  <c:v>27.65</c:v>
                </c:pt>
                <c:pt idx="14">
                  <c:v>31.82</c:v>
                </c:pt>
                <c:pt idx="15">
                  <c:v>35.090000000000003</c:v>
                </c:pt>
                <c:pt idx="16">
                  <c:v>35.31</c:v>
                </c:pt>
                <c:pt idx="17">
                  <c:v>35.340000000000003</c:v>
                </c:pt>
                <c:pt idx="18">
                  <c:v>31.53</c:v>
                </c:pt>
                <c:pt idx="19">
                  <c:v>29.34</c:v>
                </c:pt>
                <c:pt idx="20">
                  <c:v>26.48</c:v>
                </c:pt>
                <c:pt idx="21">
                  <c:v>24.5</c:v>
                </c:pt>
                <c:pt idx="22">
                  <c:v>23.4</c:v>
                </c:pt>
                <c:pt idx="23">
                  <c:v>23.3</c:v>
                </c:pt>
                <c:pt idx="24">
                  <c:v>23.1</c:v>
                </c:pt>
                <c:pt idx="25">
                  <c:v>21.5</c:v>
                </c:pt>
                <c:pt idx="26">
                  <c:v>19.8</c:v>
                </c:pt>
                <c:pt idx="27">
                  <c:v>18.5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776624"/>
        <c:axId val="145777408"/>
      </c:lineChart>
      <c:catAx>
        <c:axId val="145776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5777408"/>
        <c:crosses val="autoZero"/>
        <c:auto val="1"/>
        <c:lblAlgn val="ctr"/>
        <c:lblOffset val="100"/>
        <c:noMultiLvlLbl val="0"/>
      </c:catAx>
      <c:valAx>
        <c:axId val="145777408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57766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</c:legendEntry>
      <c:layout>
        <c:manualLayout>
          <c:xMode val="edge"/>
          <c:yMode val="edge"/>
          <c:x val="5.2170472169669781E-2"/>
          <c:y val="0.92951774973902246"/>
          <c:w val="0.77707339369161432"/>
          <c:h val="7.048225026097758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387458818227776E-2"/>
          <c:y val="1.9804878048780488E-2"/>
          <c:w val="0.9497032476508882"/>
          <c:h val="0.82062556814544518"/>
        </c:manualLayout>
      </c:layout>
      <c:lineChart>
        <c:grouping val="standard"/>
        <c:varyColors val="0"/>
        <c:ser>
          <c:idx val="0"/>
          <c:order val="0"/>
          <c:tx>
            <c:strRef>
              <c:f>'рус яз'!$A$5</c:f>
              <c:strCache>
                <c:ptCount val="1"/>
                <c:pt idx="0">
                  <c:v>Число умерших женщин</c:v>
                </c:pt>
              </c:strCache>
            </c:strRef>
          </c:tx>
          <c:spPr>
            <a:ln w="38100">
              <a:solidFill>
                <a:srgbClr val="000080"/>
              </a:solidFill>
              <a:prstDash val="solid"/>
            </a:ln>
          </c:spPr>
          <c:marker>
            <c:symbol val="circle"/>
            <c:size val="4"/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1867364746945899E-2"/>
                  <c:y val="-3.90987408880053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8848167539267068E-2"/>
                  <c:y val="-7.620941020543416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1867364746945899E-2"/>
                  <c:y val="-5.76540755467196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5828970331588132E-2"/>
                  <c:y val="-3.644797879390334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7225130890052459E-2"/>
                  <c:y val="-3.379721669980121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1.884816753926712E-2"/>
                  <c:y val="-7.8860172299536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>
                <c:manualLayout>
                  <c:x val="-1.0471204188481778E-2"/>
                  <c:y val="-3.37972166998011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6"/>
              <c:layout>
                <c:manualLayout>
                  <c:x val="-1.4659685863874346E-2"/>
                  <c:y val="-6.03048376408217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'рус яз'!$B$4:$AC$4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'рус яз'!$B$5:$AC$5</c:f>
              <c:numCache>
                <c:formatCode>General</c:formatCode>
                <c:ptCount val="28"/>
                <c:pt idx="0">
                  <c:v>81</c:v>
                </c:pt>
                <c:pt idx="1">
                  <c:v>72</c:v>
                </c:pt>
                <c:pt idx="2">
                  <c:v>64</c:v>
                </c:pt>
                <c:pt idx="3">
                  <c:v>52</c:v>
                </c:pt>
                <c:pt idx="4">
                  <c:v>47</c:v>
                </c:pt>
                <c:pt idx="5">
                  <c:v>52</c:v>
                </c:pt>
                <c:pt idx="6">
                  <c:v>34</c:v>
                </c:pt>
                <c:pt idx="7">
                  <c:v>64</c:v>
                </c:pt>
                <c:pt idx="8">
                  <c:v>35</c:v>
                </c:pt>
                <c:pt idx="9">
                  <c:v>44</c:v>
                </c:pt>
                <c:pt idx="10">
                  <c:v>44</c:v>
                </c:pt>
                <c:pt idx="11">
                  <c:v>43</c:v>
                </c:pt>
                <c:pt idx="12">
                  <c:v>54</c:v>
                </c:pt>
                <c:pt idx="13">
                  <c:v>52</c:v>
                </c:pt>
                <c:pt idx="14">
                  <c:v>56</c:v>
                </c:pt>
                <c:pt idx="15">
                  <c:v>66</c:v>
                </c:pt>
                <c:pt idx="16">
                  <c:v>67</c:v>
                </c:pt>
                <c:pt idx="17">
                  <c:v>64</c:v>
                </c:pt>
                <c:pt idx="18">
                  <c:v>70</c:v>
                </c:pt>
                <c:pt idx="19">
                  <c:v>86</c:v>
                </c:pt>
                <c:pt idx="20">
                  <c:v>75</c:v>
                </c:pt>
                <c:pt idx="21">
                  <c:v>82</c:v>
                </c:pt>
                <c:pt idx="22">
                  <c:v>76</c:v>
                </c:pt>
                <c:pt idx="23">
                  <c:v>56</c:v>
                </c:pt>
                <c:pt idx="24">
                  <c:v>81</c:v>
                </c:pt>
                <c:pt idx="25">
                  <c:v>63</c:v>
                </c:pt>
                <c:pt idx="26">
                  <c:v>48</c:v>
                </c:pt>
                <c:pt idx="27">
                  <c:v>49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'рус яз'!$A$6</c:f>
              <c:strCache>
                <c:ptCount val="1"/>
                <c:pt idx="0">
                  <c:v>Коэффициент материнской смертности</c:v>
                </c:pt>
              </c:strCache>
            </c:strRef>
          </c:tx>
          <c:spPr>
            <a:ln w="38100">
              <a:solidFill>
                <a:srgbClr val="800080"/>
              </a:solidFill>
              <a:prstDash val="solid"/>
            </a:ln>
          </c:spPr>
          <c:marker>
            <c:symbol val="circle"/>
            <c:size val="4"/>
          </c:marker>
          <c:dLbls>
            <c:dLbl>
              <c:idx val="0"/>
              <c:layout>
                <c:manualLayout>
                  <c:x val="-2.425834467026701E-2"/>
                  <c:y val="3.756797795901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9232084209369142E-2"/>
                  <c:y val="3.94633772170128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2251281417048002E-2"/>
                  <c:y val="9.247861909905397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8673702436410158E-2"/>
                  <c:y val="3.491721586491539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3647441975512325E-2"/>
                  <c:y val="5.00664255934211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2.9232084209369218E-2"/>
                  <c:y val="3.416185302880877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1.9458960300119656E-2"/>
                  <c:y val="5.536794978162520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'рус яз'!$B$4:$AC$4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'рус яз'!$B$6:$AC$6</c:f>
              <c:numCache>
                <c:formatCode>General</c:formatCode>
                <c:ptCount val="28"/>
                <c:pt idx="0">
                  <c:v>62.9</c:v>
                </c:pt>
                <c:pt idx="1">
                  <c:v>55.6</c:v>
                </c:pt>
                <c:pt idx="2">
                  <c:v>49.9</c:v>
                </c:pt>
                <c:pt idx="3">
                  <c:v>44.5</c:v>
                </c:pt>
                <c:pt idx="4">
                  <c:v>42.7</c:v>
                </c:pt>
                <c:pt idx="5">
                  <c:v>44.3</c:v>
                </c:pt>
                <c:pt idx="6">
                  <c:v>31.5</c:v>
                </c:pt>
                <c:pt idx="7">
                  <c:v>62.7</c:v>
                </c:pt>
                <c:pt idx="8">
                  <c:v>33.6</c:v>
                </c:pt>
                <c:pt idx="9">
                  <c:v>42.3</c:v>
                </c:pt>
                <c:pt idx="10">
                  <c:v>45.5</c:v>
                </c:pt>
                <c:pt idx="11">
                  <c:v>43.8</c:v>
                </c:pt>
                <c:pt idx="12">
                  <c:v>53.5</c:v>
                </c:pt>
                <c:pt idx="13">
                  <c:v>49.3</c:v>
                </c:pt>
                <c:pt idx="14">
                  <c:v>50.9</c:v>
                </c:pt>
                <c:pt idx="15">
                  <c:v>60.1</c:v>
                </c:pt>
                <c:pt idx="16">
                  <c:v>55.5</c:v>
                </c:pt>
                <c:pt idx="17">
                  <c:v>51.9</c:v>
                </c:pt>
                <c:pt idx="18" formatCode="0.0">
                  <c:v>55</c:v>
                </c:pt>
                <c:pt idx="19">
                  <c:v>63.5</c:v>
                </c:pt>
                <c:pt idx="20">
                  <c:v>51.3</c:v>
                </c:pt>
                <c:pt idx="21">
                  <c:v>54.8</c:v>
                </c:pt>
                <c:pt idx="22">
                  <c:v>49.1</c:v>
                </c:pt>
                <c:pt idx="23" formatCode="0.0">
                  <c:v>36</c:v>
                </c:pt>
                <c:pt idx="24" formatCode="0.0">
                  <c:v>50.1</c:v>
                </c:pt>
                <c:pt idx="25" formatCode="0.0">
                  <c:v>38.5</c:v>
                </c:pt>
                <c:pt idx="26" formatCode="0.0">
                  <c:v>30.3</c:v>
                </c:pt>
                <c:pt idx="27" formatCode="0.0">
                  <c:v>31.9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264512"/>
        <c:axId val="146270000"/>
      </c:lineChart>
      <c:catAx>
        <c:axId val="146264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62700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62700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62645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8.325057395667769E-2"/>
          <c:y val="0.91854170667690915"/>
          <c:w val="0.76338917612096635"/>
          <c:h val="7.1666602650278466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911297584152347E-2"/>
          <c:y val="2.12565445026178E-2"/>
          <c:w val="0.91633049238056208"/>
          <c:h val="0.77878660455401194"/>
        </c:manualLayout>
      </c:layout>
      <c:lineChart>
        <c:grouping val="standard"/>
        <c:varyColors val="0"/>
        <c:ser>
          <c:idx val="0"/>
          <c:order val="0"/>
          <c:tx>
            <c:strRef>
              <c:f>'рус яз'!$A$4</c:f>
              <c:strCache>
                <c:ptCount val="1"/>
                <c:pt idx="0">
                  <c:v>оба пола</c:v>
                </c:pt>
              </c:strCache>
            </c:strRef>
          </c:tx>
          <c:spPr>
            <a:ln w="38100">
              <a:solidFill>
                <a:srgbClr val="993366"/>
              </a:solidFill>
              <a:prstDash val="solid"/>
            </a:ln>
          </c:spPr>
          <c:marker>
            <c:symbol val="circle"/>
            <c:size val="4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'рус яз'!$B$3:$I$3</c:f>
              <c:numCache>
                <c:formatCode>General</c:formatCod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'рус яз'!$B$4:$I$4</c:f>
              <c:numCache>
                <c:formatCode>General</c:formatCode>
                <c:ptCount val="8"/>
                <c:pt idx="0">
                  <c:v>69.3</c:v>
                </c:pt>
                <c:pt idx="1">
                  <c:v>69.599999999999994</c:v>
                </c:pt>
                <c:pt idx="2" formatCode="0.0">
                  <c:v>70</c:v>
                </c:pt>
                <c:pt idx="3" formatCode="0.0">
                  <c:v>70.2</c:v>
                </c:pt>
                <c:pt idx="4" formatCode="0.0">
                  <c:v>70.400000000000006</c:v>
                </c:pt>
                <c:pt idx="5" formatCode="0.0">
                  <c:v>70.599999999999994</c:v>
                </c:pt>
                <c:pt idx="6" formatCode="0.0">
                  <c:v>70.900000000000006</c:v>
                </c:pt>
                <c:pt idx="7" formatCode="0.0">
                  <c:v>71.099999999999994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'рус яз'!$A$5</c:f>
              <c:strCache>
                <c:ptCount val="1"/>
                <c:pt idx="0">
                  <c:v>мальчики</c:v>
                </c:pt>
              </c:strCache>
            </c:strRef>
          </c:tx>
          <c:spPr>
            <a:ln w="38100">
              <a:solidFill>
                <a:srgbClr val="002060"/>
              </a:solidFill>
              <a:prstDash val="solid"/>
            </a:ln>
          </c:spPr>
          <c:marker>
            <c:symbol val="circle"/>
            <c:size val="4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'рус яз'!$B$3:$I$3</c:f>
              <c:numCache>
                <c:formatCode>General</c:formatCod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'рус яз'!$B$5:$I$5</c:f>
              <c:numCache>
                <c:formatCode>General</c:formatCode>
                <c:ptCount val="8"/>
                <c:pt idx="0">
                  <c:v>65.3</c:v>
                </c:pt>
                <c:pt idx="1">
                  <c:v>65.7</c:v>
                </c:pt>
                <c:pt idx="2" formatCode="0.0">
                  <c:v>66.099999999999994</c:v>
                </c:pt>
                <c:pt idx="3" formatCode="0.0">
                  <c:v>66.3</c:v>
                </c:pt>
                <c:pt idx="4" formatCode="0.0">
                  <c:v>66.5</c:v>
                </c:pt>
                <c:pt idx="5" formatCode="0.0">
                  <c:v>66.7</c:v>
                </c:pt>
                <c:pt idx="6" formatCode="0.0">
                  <c:v>67</c:v>
                </c:pt>
                <c:pt idx="7" formatCode="0.0">
                  <c:v>67.2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'рус яз'!$A$6</c:f>
              <c:strCache>
                <c:ptCount val="1"/>
                <c:pt idx="0">
                  <c:v>девочки</c:v>
                </c:pt>
              </c:strCache>
            </c:strRef>
          </c:tx>
          <c:spPr>
            <a:ln w="38100">
              <a:solidFill>
                <a:srgbClr val="FFC000"/>
              </a:solidFill>
              <a:prstDash val="solid"/>
            </a:ln>
          </c:spPr>
          <c:marker>
            <c:symbol val="circle"/>
            <c:size val="4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'рус яз'!$B$3:$I$3</c:f>
              <c:numCache>
                <c:formatCode>General</c:formatCod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'рус яз'!$B$6:$I$6</c:f>
              <c:numCache>
                <c:formatCode>General</c:formatCode>
                <c:ptCount val="8"/>
                <c:pt idx="0">
                  <c:v>73.5</c:v>
                </c:pt>
                <c:pt idx="1">
                  <c:v>73.7</c:v>
                </c:pt>
                <c:pt idx="2" formatCode="0.0">
                  <c:v>74.099999999999994</c:v>
                </c:pt>
                <c:pt idx="3" formatCode="0.0">
                  <c:v>74.3</c:v>
                </c:pt>
                <c:pt idx="4" formatCode="0.0">
                  <c:v>74.5</c:v>
                </c:pt>
                <c:pt idx="5" formatCode="0.0">
                  <c:v>74.8</c:v>
                </c:pt>
                <c:pt idx="6" formatCode="0.0">
                  <c:v>75.099999999999994</c:v>
                </c:pt>
                <c:pt idx="7" formatCode="0.0">
                  <c:v>75.400000000000006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267256"/>
        <c:axId val="146266472"/>
      </c:lineChart>
      <c:catAx>
        <c:axId val="146267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6266472"/>
        <c:crosses val="autoZero"/>
        <c:auto val="1"/>
        <c:lblAlgn val="ctr"/>
        <c:lblOffset val="100"/>
        <c:noMultiLvlLbl val="0"/>
      </c:catAx>
      <c:valAx>
        <c:axId val="146266472"/>
        <c:scaling>
          <c:orientation val="minMax"/>
        </c:scaling>
        <c:delete val="0"/>
        <c:axPos val="l"/>
        <c:majorGridlines>
          <c:spPr>
            <a:ln w="3175">
              <a:noFill/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6267256"/>
        <c:crosses val="autoZero"/>
        <c:crossBetween val="between"/>
      </c:valAx>
      <c:spPr>
        <a:solidFill>
          <a:srgbClr val="FFFFFF"/>
        </a:solidFill>
        <a:ln w="38100">
          <a:solidFill>
            <a:srgbClr val="FFFFFF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1677721649413583"/>
          <c:y val="0.90877767242445484"/>
          <c:w val="0.78300693395892862"/>
          <c:h val="7.0279919198581842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900117800235602E-2"/>
          <c:y val="2.204102064561517E-2"/>
          <c:w val="0.93627450112043076"/>
          <c:h val="0.83529750791460344"/>
        </c:manualLayout>
      </c:layout>
      <c:lineChart>
        <c:grouping val="standard"/>
        <c:varyColors val="0"/>
        <c:ser>
          <c:idx val="0"/>
          <c:order val="0"/>
          <c:tx>
            <c:strRef>
              <c:f>'рус яз'!$B$3:$B$5</c:f>
              <c:strCache>
                <c:ptCount val="3"/>
                <c:pt idx="0">
                  <c:v>число прибывших</c:v>
                </c:pt>
              </c:strCache>
            </c:strRef>
          </c:tx>
          <c:spPr>
            <a:ln w="38100">
              <a:solidFill>
                <a:srgbClr val="00008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'рус яз'!$A$6:$A$33</c:f>
              <c:numCache>
                <c:formatCode>0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'рус яз'!$B$6:$B$33</c:f>
              <c:numCache>
                <c:formatCode>0.0</c:formatCode>
                <c:ptCount val="28"/>
                <c:pt idx="0">
                  <c:v>40.939</c:v>
                </c:pt>
                <c:pt idx="1">
                  <c:v>37.558</c:v>
                </c:pt>
                <c:pt idx="2">
                  <c:v>26.274999999999999</c:v>
                </c:pt>
                <c:pt idx="3">
                  <c:v>23.015000000000001</c:v>
                </c:pt>
                <c:pt idx="4">
                  <c:v>20.103999999999999</c:v>
                </c:pt>
                <c:pt idx="5">
                  <c:v>18.367999999999999</c:v>
                </c:pt>
                <c:pt idx="6">
                  <c:v>15.91</c:v>
                </c:pt>
                <c:pt idx="7">
                  <c:v>12.798999999999999</c:v>
                </c:pt>
                <c:pt idx="8">
                  <c:v>10.218999999999999</c:v>
                </c:pt>
                <c:pt idx="9">
                  <c:v>7.8789999999999996</c:v>
                </c:pt>
                <c:pt idx="10">
                  <c:v>5.3490000000000002</c:v>
                </c:pt>
                <c:pt idx="11">
                  <c:v>5.048</c:v>
                </c:pt>
                <c:pt idx="12">
                  <c:v>4.8929999999999998</c:v>
                </c:pt>
                <c:pt idx="13">
                  <c:v>4.4829999999999997</c:v>
                </c:pt>
                <c:pt idx="14">
                  <c:v>3.2839999999999998</c:v>
                </c:pt>
                <c:pt idx="15">
                  <c:v>3.7610000000000001</c:v>
                </c:pt>
                <c:pt idx="16">
                  <c:v>3.42</c:v>
                </c:pt>
                <c:pt idx="17">
                  <c:v>3.96</c:v>
                </c:pt>
                <c:pt idx="18">
                  <c:v>3.4969999999999999</c:v>
                </c:pt>
                <c:pt idx="19">
                  <c:v>3.8290000000000002</c:v>
                </c:pt>
                <c:pt idx="20">
                  <c:v>3.903</c:v>
                </c:pt>
                <c:pt idx="21">
                  <c:v>6.3369999999999997</c:v>
                </c:pt>
                <c:pt idx="22">
                  <c:v>5.532</c:v>
                </c:pt>
                <c:pt idx="23">
                  <c:v>4.3490000000000002</c:v>
                </c:pt>
                <c:pt idx="24">
                  <c:v>3.9279999999999999</c:v>
                </c:pt>
                <c:pt idx="25">
                  <c:v>3.5590000000000002</c:v>
                </c:pt>
                <c:pt idx="26">
                  <c:v>3.16</c:v>
                </c:pt>
                <c:pt idx="27" formatCode="#,##0.0">
                  <c:v>1.974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'рус яз'!$C$3:$C$5</c:f>
              <c:strCache>
                <c:ptCount val="3"/>
                <c:pt idx="0">
                  <c:v>число выбывших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'рус яз'!$A$6:$A$33</c:f>
              <c:numCache>
                <c:formatCode>0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'рус яз'!$C$6:$C$33</c:f>
              <c:numCache>
                <c:formatCode>0.0</c:formatCode>
                <c:ptCount val="28"/>
                <c:pt idx="0">
                  <c:v>82.852000000000004</c:v>
                </c:pt>
                <c:pt idx="1">
                  <c:v>71.314999999999998</c:v>
                </c:pt>
                <c:pt idx="2">
                  <c:v>103.72799999999999</c:v>
                </c:pt>
                <c:pt idx="3">
                  <c:v>143.619</c:v>
                </c:pt>
                <c:pt idx="4">
                  <c:v>71.197000000000003</c:v>
                </c:pt>
                <c:pt idx="5">
                  <c:v>37.302</c:v>
                </c:pt>
                <c:pt idx="6">
                  <c:v>27.584</c:v>
                </c:pt>
                <c:pt idx="7">
                  <c:v>19.538</c:v>
                </c:pt>
                <c:pt idx="8">
                  <c:v>15.670999999999999</c:v>
                </c:pt>
                <c:pt idx="9">
                  <c:v>17.818000000000001</c:v>
                </c:pt>
                <c:pt idx="10">
                  <c:v>27.887</c:v>
                </c:pt>
                <c:pt idx="11">
                  <c:v>31.632999999999999</c:v>
                </c:pt>
                <c:pt idx="12">
                  <c:v>32.716999999999999</c:v>
                </c:pt>
                <c:pt idx="13">
                  <c:v>21.209</c:v>
                </c:pt>
                <c:pt idx="14">
                  <c:v>22.606999999999999</c:v>
                </c:pt>
                <c:pt idx="15">
                  <c:v>30.741</c:v>
                </c:pt>
                <c:pt idx="16">
                  <c:v>34.423000000000002</c:v>
                </c:pt>
                <c:pt idx="17">
                  <c:v>54.607999999999997</c:v>
                </c:pt>
                <c:pt idx="18">
                  <c:v>41.286999999999999</c:v>
                </c:pt>
                <c:pt idx="19">
                  <c:v>33.380000000000003</c:v>
                </c:pt>
                <c:pt idx="20">
                  <c:v>54.530999999999999</c:v>
                </c:pt>
                <c:pt idx="21">
                  <c:v>45.74</c:v>
                </c:pt>
                <c:pt idx="22">
                  <c:v>13.019</c:v>
                </c:pt>
                <c:pt idx="23">
                  <c:v>11.552</c:v>
                </c:pt>
                <c:pt idx="24">
                  <c:v>11.685</c:v>
                </c:pt>
                <c:pt idx="25">
                  <c:v>7.7880000000000003</c:v>
                </c:pt>
                <c:pt idx="26">
                  <c:v>7.125</c:v>
                </c:pt>
                <c:pt idx="27" formatCode="#,##0.0">
                  <c:v>5.899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'рус яз'!$D$3:$D$5</c:f>
              <c:strCache>
                <c:ptCount val="3"/>
                <c:pt idx="0">
                  <c:v>миграционный отток (-)</c:v>
                </c:pt>
              </c:strCache>
            </c:strRef>
          </c:tx>
          <c:spPr>
            <a:ln w="38100">
              <a:solidFill>
                <a:srgbClr val="80000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'рус яз'!$A$6:$A$33</c:f>
              <c:numCache>
                <c:formatCode>0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'рус яз'!$D$6:$D$33</c:f>
              <c:numCache>
                <c:formatCode>0.0</c:formatCode>
                <c:ptCount val="28"/>
                <c:pt idx="0">
                  <c:v>-41.913000000000004</c:v>
                </c:pt>
                <c:pt idx="1">
                  <c:v>-33.756999999999998</c:v>
                </c:pt>
                <c:pt idx="2">
                  <c:v>-77.453000000000003</c:v>
                </c:pt>
                <c:pt idx="3">
                  <c:v>-120.604</c:v>
                </c:pt>
                <c:pt idx="4">
                  <c:v>-51.093000000000004</c:v>
                </c:pt>
                <c:pt idx="5">
                  <c:v>-18.934000000000001</c:v>
                </c:pt>
                <c:pt idx="6">
                  <c:v>-11.673999999999999</c:v>
                </c:pt>
                <c:pt idx="7">
                  <c:v>-6.7390000000000008</c:v>
                </c:pt>
                <c:pt idx="8">
                  <c:v>-5.452</c:v>
                </c:pt>
                <c:pt idx="9">
                  <c:v>-9.9390000000000018</c:v>
                </c:pt>
                <c:pt idx="10">
                  <c:v>-22.538</c:v>
                </c:pt>
                <c:pt idx="11">
                  <c:v>-26.585000000000001</c:v>
                </c:pt>
                <c:pt idx="12">
                  <c:v>-27.823999999999998</c:v>
                </c:pt>
                <c:pt idx="13">
                  <c:v>-16.725999999999999</c:v>
                </c:pt>
                <c:pt idx="14">
                  <c:v>-19.323</c:v>
                </c:pt>
                <c:pt idx="15">
                  <c:v>-26.98</c:v>
                </c:pt>
                <c:pt idx="16">
                  <c:v>-31.003</c:v>
                </c:pt>
                <c:pt idx="17">
                  <c:v>-50.647999999999996</c:v>
                </c:pt>
                <c:pt idx="18">
                  <c:v>-37.79</c:v>
                </c:pt>
                <c:pt idx="19">
                  <c:v>-29.551000000000002</c:v>
                </c:pt>
                <c:pt idx="20">
                  <c:v>-50.628</c:v>
                </c:pt>
                <c:pt idx="21">
                  <c:v>-39.403000000000006</c:v>
                </c:pt>
                <c:pt idx="22">
                  <c:v>-7.4870000000000001</c:v>
                </c:pt>
                <c:pt idx="23">
                  <c:v>-7.2029999999999994</c:v>
                </c:pt>
                <c:pt idx="24">
                  <c:v>-7.7570000000000006</c:v>
                </c:pt>
                <c:pt idx="25">
                  <c:v>-4.2290000000000001</c:v>
                </c:pt>
                <c:pt idx="26">
                  <c:v>-3.9</c:v>
                </c:pt>
                <c:pt idx="27" formatCode="#,##0.0">
                  <c:v>-3.9249999999999998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46267648"/>
        <c:axId val="146265688"/>
      </c:lineChart>
      <c:catAx>
        <c:axId val="14626764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ru-RU"/>
          </a:p>
        </c:txPr>
        <c:crossAx val="1462656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6265688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ru-RU"/>
          </a:p>
        </c:txPr>
        <c:crossAx val="146267648"/>
        <c:crosses val="autoZero"/>
        <c:crossBetween val="between"/>
      </c:valAx>
      <c:spPr>
        <a:solidFill>
          <a:srgbClr val="FFFFFF"/>
        </a:solidFill>
        <a:ln w="381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15945935891871788"/>
          <c:y val="0.89830657161442595"/>
          <c:w val="0.72815992489127834"/>
          <c:h val="7.796623074389358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826" y="0"/>
            <a:ext cx="2946246" cy="49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309"/>
            <a:ext cx="2946247" cy="496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826" y="9428309"/>
            <a:ext cx="2946246" cy="496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fld id="{2A37969F-0BEF-4C31-8FDC-72B8353C51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9869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0"/>
            <a:ext cx="2946246" cy="49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88" y="4714953"/>
            <a:ext cx="5439101" cy="446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309"/>
            <a:ext cx="2946247" cy="496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28309"/>
            <a:ext cx="2946246" cy="496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fld id="{3C98D216-73ED-4C20-844A-8F78842994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8709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FA94B-E798-422D-8BBE-A5D3341D0F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238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6DCE6-ABE1-4ED8-B1BF-A7859879BC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54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C4D3E-E4ED-4B47-B4CC-DC37E1CF4FA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5715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3B5B1-B6F5-40CA-9004-251FB6EDC2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3957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28F17-6833-42CF-8A1E-3A4BDDE68A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2384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A440E-A1CD-4836-B14E-60AE4C5AF68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9732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4E55C-03BB-49E9-A597-CF6CA9EAD3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947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F72B6-7DE0-4A7C-9BE4-347DAB29B3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411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28852-49BE-435D-A591-EEB6CD2F7E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59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69064-1A91-4A31-A7D7-5B26AC048A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685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82D77-9904-48CC-86FF-0B403E8407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544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24F0-E27C-41B1-AB7E-ECA53171835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363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DED4C-5081-4C72-9C76-512F740ED03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396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304BC-3BA5-4B8C-AE21-B7B4D1FECA2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70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1FF1E-4FFF-4B8D-8411-A6BC78D63B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586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EE9A5-CF90-4C1E-87A7-2C3D8B6E2B0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289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BB8B4-E2C5-4CC3-8379-C7CE1D3136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148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36F88-5D80-4A20-80DC-5B336CB001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410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CE7B1-72C6-4CC1-9D50-756D3972EE3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960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D2EF5-3932-4B47-9545-73BAFDC483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8680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9D550-E30D-426E-9123-031E3AEE00A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9666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E076D-2EFE-4ED0-97A6-6DDAE1B03FC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9644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731EB-901F-440F-B9C0-D4F3BD5DE1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15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Заголовок, 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30725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1FF80-DFFB-4D77-A168-C813A92637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3532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24B6-4973-40F3-812E-BDC7C50DDCC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5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5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5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B976DDC-C2D1-410C-9D6D-CFB1A7E2BA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CE9C2FC-E99E-438B-840A-3D5DC6DD49B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4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диск D\Римма\презентация+графики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3347938"/>
            <a:ext cx="8140700" cy="267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59632" y="1067436"/>
            <a:ext cx="7267575" cy="2088778"/>
          </a:xfrm>
        </p:spPr>
        <p:txBody>
          <a:bodyPr/>
          <a:lstStyle/>
          <a:p>
            <a:pPr eaLnBrk="1" hangingPunct="1"/>
            <a: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О демографической ситуации </a:t>
            </a:r>
            <a:b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в Кыргызской Республике </a:t>
            </a:r>
            <a:b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в 2017 году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187624" y="52070"/>
            <a:ext cx="770336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Times New Roman UniToktom" pitchFamily="18" charset="0"/>
              </a:rPr>
              <a:t>Национальный статистический комитет </a:t>
            </a:r>
            <a:r>
              <a:rPr lang="ru-RU" sz="2800" b="1" dirty="0" err="1" smtClean="0">
                <a:latin typeface="Arial" panose="020B0604020202020204" pitchFamily="34" charset="0"/>
                <a:cs typeface="Times New Roman UniToktom" pitchFamily="18" charset="0"/>
              </a:rPr>
              <a:t>Кыргызской</a:t>
            </a:r>
            <a:r>
              <a:rPr lang="ru-RU" sz="2800" b="1" dirty="0" smtClean="0">
                <a:latin typeface="Arial" panose="020B0604020202020204" pitchFamily="34" charset="0"/>
                <a:cs typeface="Times New Roman UniToktom" pitchFamily="18" charset="0"/>
              </a:rPr>
              <a:t> Республики </a:t>
            </a:r>
            <a:r>
              <a:rPr lang="ru-RU" sz="2800" b="1" u="sng" dirty="0" smtClean="0">
                <a:latin typeface="Arial" panose="020B0604020202020204" pitchFamily="34" charset="0"/>
                <a:cs typeface="Times New Roman UniToktom" pitchFamily="18" charset="0"/>
              </a:rPr>
              <a:t> </a:t>
            </a:r>
            <a:endParaRPr lang="ru-RU" sz="2800" b="1" u="sng" dirty="0">
              <a:latin typeface="Arial" panose="020B0604020202020204" pitchFamily="34" charset="0"/>
              <a:cs typeface="Times New Roman UniToktom" pitchFamily="18" charset="0"/>
            </a:endParaRPr>
          </a:p>
        </p:txBody>
      </p:sp>
      <p:pic>
        <p:nvPicPr>
          <p:cNvPr id="2052" name="Picture 1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88640"/>
            <a:ext cx="12842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92088" y="5661248"/>
            <a:ext cx="8698905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Times New Roman UniToktom" pitchFamily="18" charset="0"/>
              </a:rPr>
              <a:t>Жанара Мааткулова,</a:t>
            </a:r>
          </a:p>
          <a:p>
            <a:r>
              <a:rPr lang="ru-RU" sz="1400" b="1" dirty="0">
                <a:latin typeface="Arial" panose="020B0604020202020204" pitchFamily="34" charset="0"/>
                <a:cs typeface="Times New Roman UniToktom" pitchFamily="18" charset="0"/>
              </a:rPr>
              <a:t>г</a:t>
            </a:r>
            <a:r>
              <a:rPr lang="ru-RU" sz="1400" b="1" dirty="0" smtClean="0">
                <a:latin typeface="Arial" panose="020B0604020202020204" pitchFamily="34" charset="0"/>
                <a:cs typeface="Times New Roman UniToktom" pitchFamily="18" charset="0"/>
              </a:rPr>
              <a:t>лавный специалист Управления статистических переписей и демографической статистики</a:t>
            </a:r>
            <a:endParaRPr lang="ru-RU" sz="1400" b="1" dirty="0">
              <a:latin typeface="Arial" panose="020B0604020202020204" pitchFamily="34" charset="0"/>
              <a:cs typeface="Times New Roman UniToktom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0"/>
            <a:ext cx="8496944" cy="1268760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Темпы </a:t>
            </a: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роста численности населения </a:t>
            </a:r>
            <a:r>
              <a:rPr lang="ky-KG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отдельных стран СНГ в 2017г.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(в процентах к предыдущему году)</a:t>
            </a:r>
            <a:endParaRPr lang="ru-RU" sz="2000" i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70371" name="Rectangle 3"/>
          <p:cNvSpPr>
            <a:spLocks noChangeArrowheads="1"/>
          </p:cNvSpPr>
          <p:nvPr/>
        </p:nvSpPr>
        <p:spPr bwMode="auto">
          <a:xfrm>
            <a:off x="1905000" y="2481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70372" name="Rectangle 4"/>
          <p:cNvSpPr>
            <a:spLocks noChangeArrowheads="1"/>
          </p:cNvSpPr>
          <p:nvPr/>
        </p:nvSpPr>
        <p:spPr bwMode="auto">
          <a:xfrm>
            <a:off x="1809750" y="2481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756127"/>
              </p:ext>
            </p:extLst>
          </p:nvPr>
        </p:nvGraphicFramePr>
        <p:xfrm>
          <a:off x="374650" y="1484784"/>
          <a:ext cx="8323263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1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35750"/>
            <a:ext cx="882976" cy="90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3553200"/>
              </p:ext>
            </p:extLst>
          </p:nvPr>
        </p:nvGraphicFramePr>
        <p:xfrm>
          <a:off x="323850" y="1687266"/>
          <a:ext cx="8497638" cy="3312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0316525"/>
              </p:ext>
            </p:extLst>
          </p:nvPr>
        </p:nvGraphicFramePr>
        <p:xfrm>
          <a:off x="467544" y="1700808"/>
          <a:ext cx="7992888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7235445"/>
              </p:ext>
            </p:extLst>
          </p:nvPr>
        </p:nvGraphicFramePr>
        <p:xfrm>
          <a:off x="539552" y="1412776"/>
          <a:ext cx="835292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899864" y="6289304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971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19" y="122238"/>
            <a:ext cx="8641655" cy="804442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Показатели прироста численности населения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+mn-lt"/>
                <a:ea typeface="Times New Roman UniToktom" pitchFamily="18" charset="0"/>
                <a:cs typeface="Times New Roman" pitchFamily="18" charset="0"/>
              </a:rPr>
              <a:t>(тысяч человек)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905000" y="2481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6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87" y="5746401"/>
            <a:ext cx="864791" cy="8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13202193"/>
              </p:ext>
            </p:extLst>
          </p:nvPr>
        </p:nvGraphicFramePr>
        <p:xfrm>
          <a:off x="251519" y="1290094"/>
          <a:ext cx="8641655" cy="4227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 smtClean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04252305"/>
              </p:ext>
            </p:extLst>
          </p:nvPr>
        </p:nvGraphicFramePr>
        <p:xfrm>
          <a:off x="1115616" y="1729086"/>
          <a:ext cx="4105275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1053560" y="159755"/>
            <a:ext cx="7913469" cy="976839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Arial" panose="020B0604020202020204" pitchFamily="34" charset="0"/>
              </a:rPr>
              <a:t>Численность населения</a:t>
            </a:r>
            <a:b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Arial" panose="020B0604020202020204" pitchFamily="34" charset="0"/>
              </a:rPr>
              <a:t> по отдельным возрастным группам </a:t>
            </a:r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Arial" panose="020B0604020202020204" pitchFamily="34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Arial" panose="020B0604020202020204" pitchFamily="34" charset="0"/>
              </a:rPr>
              <a:t>(на начало года, в процентах к общей численности населения)</a:t>
            </a:r>
          </a:p>
        </p:txBody>
      </p:sp>
      <p:graphicFrame>
        <p:nvGraphicFramePr>
          <p:cNvPr id="3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43818159"/>
              </p:ext>
            </p:extLst>
          </p:nvPr>
        </p:nvGraphicFramePr>
        <p:xfrm>
          <a:off x="4788024" y="1772816"/>
          <a:ext cx="3937000" cy="3466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1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021288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943" y="6172055"/>
            <a:ext cx="7852329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40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6632"/>
            <a:ext cx="8940799" cy="1224136"/>
          </a:xfrm>
        </p:spPr>
        <p:txBody>
          <a:bodyPr/>
          <a:lstStyle/>
          <a:p>
            <a:pPr eaLnBrk="1" hangingPunct="1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исло рожденных детей на одну женщину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в возрасте 15-49 лет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(суммарный 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коэффициент рождаемости </a:t>
            </a:r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35847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68" y="5924160"/>
            <a:ext cx="803275" cy="80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3030876"/>
              </p:ext>
            </p:extLst>
          </p:nvPr>
        </p:nvGraphicFramePr>
        <p:xfrm>
          <a:off x="158179" y="1652244"/>
          <a:ext cx="8713093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43" y="6172055"/>
            <a:ext cx="7852329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63582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65532" y="0"/>
            <a:ext cx="7905750" cy="1340768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Детская и </a:t>
            </a:r>
            <a: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Arial" panose="020B0604020202020204" pitchFamily="34" charset="0"/>
              </a:rPr>
              <a:t>младенческая</a:t>
            </a:r>
            <a: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 смертность</a:t>
            </a:r>
            <a:b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(число умерших детей, соответственно, в возрасте до 5 лет</a:t>
            </a:r>
            <a:b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 и до одного года, на 1000 родившихся</a:t>
            </a:r>
            <a:r>
              <a:rPr lang="ru-RU" sz="2000" i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)</a:t>
            </a:r>
          </a:p>
        </p:txBody>
      </p:sp>
      <p:pic>
        <p:nvPicPr>
          <p:cNvPr id="5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6" y="5949280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846" y="6162256"/>
            <a:ext cx="7852329" cy="384081"/>
          </a:xfrm>
          <a:prstGeom prst="rect">
            <a:avLst/>
          </a:prstGeom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4082802"/>
              </p:ext>
            </p:extLst>
          </p:nvPr>
        </p:nvGraphicFramePr>
        <p:xfrm>
          <a:off x="179512" y="1412776"/>
          <a:ext cx="8712967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9970" y="44624"/>
            <a:ext cx="9044030" cy="1054431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Материнская смертность</a:t>
            </a:r>
            <a:b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18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(число случаев материнских смертей, зарегистрированных  </a:t>
            </a:r>
            <a:br>
              <a:rPr lang="ru-RU" sz="18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</a:br>
            <a:r>
              <a:rPr lang="ru-RU" sz="18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в органах ЗАГС (человек) и на 100 тыс. родившихся живыми</a:t>
            </a:r>
            <a:r>
              <a:rPr lang="ru-RU" sz="1800" i="1" dirty="0" smtClean="0">
                <a:solidFill>
                  <a:schemeClr val="tx1"/>
                </a:solidFill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5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53" y="5906831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44" y="6074979"/>
            <a:ext cx="7852329" cy="384081"/>
          </a:xfrm>
          <a:prstGeom prst="rect">
            <a:avLst/>
          </a:prstGeom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7925839"/>
              </p:ext>
            </p:extLst>
          </p:nvPr>
        </p:nvGraphicFramePr>
        <p:xfrm>
          <a:off x="179511" y="1193508"/>
          <a:ext cx="8784977" cy="4251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"/>
            <a:ext cx="8856340" cy="1124744"/>
          </a:xfrm>
        </p:spPr>
        <p:txBody>
          <a:bodyPr/>
          <a:lstStyle/>
          <a:p>
            <a:r>
              <a:rPr lang="ru-RU" sz="2800" b="1" dirty="0">
                <a:solidFill>
                  <a:schemeClr val="tx1"/>
                </a:solidFill>
              </a:rPr>
              <a:t>Ожидаемая продолжительность жизни </a:t>
            </a:r>
            <a:r>
              <a:rPr lang="ru-RU" sz="2800" b="1" dirty="0" smtClean="0">
                <a:solidFill>
                  <a:schemeClr val="tx1"/>
                </a:solidFill>
              </a:rPr>
              <a:t>населения при рождении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1800" i="1" dirty="0" smtClean="0">
                <a:solidFill>
                  <a:schemeClr val="tx1"/>
                </a:solidFill>
              </a:rPr>
              <a:t>(</a:t>
            </a:r>
            <a:r>
              <a:rPr lang="ru-RU" sz="1800" i="1" dirty="0">
                <a:solidFill>
                  <a:schemeClr val="tx1"/>
                </a:solidFill>
              </a:rPr>
              <a:t>лет)</a:t>
            </a:r>
          </a:p>
        </p:txBody>
      </p:sp>
      <p:sp>
        <p:nvSpPr>
          <p:cNvPr id="545795" name="Rectangle 3"/>
          <p:cNvSpPr>
            <a:spLocks noChangeArrowheads="1"/>
          </p:cNvSpPr>
          <p:nvPr/>
        </p:nvSpPr>
        <p:spPr bwMode="auto">
          <a:xfrm>
            <a:off x="1719263" y="2076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7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77" y="5862647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08" y="6046943"/>
            <a:ext cx="7852329" cy="384081"/>
          </a:xfrm>
          <a:prstGeom prst="rect">
            <a:avLst/>
          </a:prstGeom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0275387"/>
              </p:ext>
            </p:extLst>
          </p:nvPr>
        </p:nvGraphicFramePr>
        <p:xfrm>
          <a:off x="395536" y="1340768"/>
          <a:ext cx="849694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48856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98024" y="274638"/>
            <a:ext cx="7477664" cy="633412"/>
          </a:xfrm>
        </p:spPr>
        <p:txBody>
          <a:bodyPr/>
          <a:lstStyle/>
          <a:p>
            <a:r>
              <a:rPr lang="ru-RU" sz="2800" b="1" dirty="0">
                <a:solidFill>
                  <a:schemeClr val="tx1"/>
                </a:solidFill>
              </a:rPr>
              <a:t>Внешняя миграция </a:t>
            </a:r>
            <a:r>
              <a:rPr lang="ru-RU" sz="2800" b="1" dirty="0" smtClean="0">
                <a:solidFill>
                  <a:schemeClr val="tx1"/>
                </a:solidFill>
              </a:rPr>
              <a:t>населения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000" i="1" dirty="0" smtClean="0">
                <a:solidFill>
                  <a:schemeClr val="tx1"/>
                </a:solidFill>
              </a:rPr>
              <a:t>(</a:t>
            </a:r>
            <a:r>
              <a:rPr lang="ru-RU" sz="2000" i="1" dirty="0">
                <a:solidFill>
                  <a:schemeClr val="tx1"/>
                </a:solidFill>
              </a:rPr>
              <a:t>тыс. человек)</a:t>
            </a:r>
          </a:p>
        </p:txBody>
      </p:sp>
      <p:sp>
        <p:nvSpPr>
          <p:cNvPr id="546819" name="Rectangle 3"/>
          <p:cNvSpPr>
            <a:spLocks noChangeArrowheads="1"/>
          </p:cNvSpPr>
          <p:nvPr/>
        </p:nvSpPr>
        <p:spPr bwMode="auto">
          <a:xfrm>
            <a:off x="1719263" y="2076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468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7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77272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6109569"/>
            <a:ext cx="7852329" cy="384081"/>
          </a:xfrm>
          <a:prstGeom prst="rect">
            <a:avLst/>
          </a:prstGeom>
        </p:spPr>
      </p:pic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302534"/>
              </p:ext>
            </p:extLst>
          </p:nvPr>
        </p:nvGraphicFramePr>
        <p:xfrm>
          <a:off x="338137" y="1196752"/>
          <a:ext cx="8554343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799033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39621" y="2126418"/>
            <a:ext cx="7477664" cy="633412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Спасибо за внимание!</a:t>
            </a:r>
            <a:endParaRPr lang="ru-RU" sz="2000" i="1" dirty="0">
              <a:solidFill>
                <a:schemeClr val="tx1"/>
              </a:solidFill>
            </a:endParaRPr>
          </a:p>
        </p:txBody>
      </p:sp>
      <p:sp>
        <p:nvSpPr>
          <p:cNvPr id="546819" name="Rectangle 3"/>
          <p:cNvSpPr>
            <a:spLocks noChangeArrowheads="1"/>
          </p:cNvSpPr>
          <p:nvPr/>
        </p:nvSpPr>
        <p:spPr bwMode="auto">
          <a:xfrm>
            <a:off x="1719263" y="2076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468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7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77272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6109569"/>
            <a:ext cx="7852329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09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3536657</TotalTime>
  <Words>224</Words>
  <Application>Microsoft Office PowerPoint</Application>
  <PresentationFormat>Экран (4:3)</PresentationFormat>
  <Paragraphs>165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Cyr</vt:lpstr>
      <vt:lpstr>Calibri</vt:lpstr>
      <vt:lpstr>Tahoma</vt:lpstr>
      <vt:lpstr>Times New Roman</vt:lpstr>
      <vt:lpstr>Times New Roman UniToktom</vt:lpstr>
      <vt:lpstr>Оформление по умолчанию</vt:lpstr>
      <vt:lpstr>Тема Office</vt:lpstr>
      <vt:lpstr>О демографической ситуации  в Кыргызской Республике  в 2017 году</vt:lpstr>
      <vt:lpstr>Темпы роста численности населения отдельных стран СНГ в 2017г.   (в процентах к предыдущему году)</vt:lpstr>
      <vt:lpstr>Показатели прироста численности населения (тысяч человек)</vt:lpstr>
      <vt:lpstr>Численность населения  по отдельным возрастным группам  (на начало года, в процентах к общей численности населения)</vt:lpstr>
      <vt:lpstr>Число рожденных детей на одну женщину  в возрасте 15-49 лет (суммарный коэффициент рождаемости )</vt:lpstr>
      <vt:lpstr>Детская и младенческая смертность (число умерших детей, соответственно, в возрасте до 5 лет  и до одного года, на 1000 родившихся)</vt:lpstr>
      <vt:lpstr>Материнская смертность (число случаев материнских смертей, зарегистрированных   в органах ЗАГС (человек) и на 100 тыс. родившихся живыми)</vt:lpstr>
      <vt:lpstr>Ожидаемая продолжительность жизни населения при рождении (лет)</vt:lpstr>
      <vt:lpstr>Внешняя миграция населения (тыс. человек)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Дем ситуация</dc:title>
  <dc:creator>Liudmila Torgasheva</dc:creator>
  <cp:lastModifiedBy>ttaipova</cp:lastModifiedBy>
  <cp:revision>850</cp:revision>
  <cp:lastPrinted>2017-06-22T05:32:08Z</cp:lastPrinted>
  <dcterms:created xsi:type="dcterms:W3CDTF">2005-12-05T06:59:51Z</dcterms:created>
  <dcterms:modified xsi:type="dcterms:W3CDTF">2018-11-14T10:28:02Z</dcterms:modified>
</cp:coreProperties>
</file>