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317" r:id="rId4"/>
    <p:sldId id="324" r:id="rId5"/>
    <p:sldId id="321" r:id="rId6"/>
    <p:sldId id="325" r:id="rId7"/>
    <p:sldId id="322" r:id="rId8"/>
    <p:sldId id="323" r:id="rId9"/>
    <p:sldId id="304" r:id="rId10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195" autoAdjust="0"/>
  </p:normalViewPr>
  <p:slideViewPr>
    <p:cSldViewPr snapToGrid="0">
      <p:cViewPr varScale="1">
        <p:scale>
          <a:sx n="82" d="100"/>
          <a:sy n="82" d="100"/>
        </p:scale>
        <p:origin x="25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/>
              <a:t>Внешняя и взаимная торговля </a:t>
            </a:r>
          </a:p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 smtClean="0"/>
              <a:t>(в процентах к предыдущему году)</a:t>
            </a:r>
            <a:endParaRPr lang="ru-RU" sz="2800" dirty="0"/>
          </a:p>
        </c:rich>
      </c:tx>
      <c:layout>
        <c:manualLayout>
          <c:xMode val="edge"/>
          <c:yMode val="edge"/>
          <c:x val="0.257711063044819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6872716069219619E-2"/>
          <c:y val="0.21557466269102604"/>
          <c:w val="0.8712939632545931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Лист4!$C$4</c:f>
              <c:strCache>
                <c:ptCount val="1"/>
                <c:pt idx="0">
                  <c:v>Внешнеторговый оборот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Лист4!$D$4:$H$4</c:f>
            </c:numRef>
          </c:val>
          <c:smooth val="0"/>
        </c:ser>
        <c:ser>
          <c:idx val="1"/>
          <c:order val="1"/>
          <c:tx>
            <c:strRef>
              <c:f>Лист4!$C$5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Лист4!$D$5:$H$5</c:f>
              <c:numCache>
                <c:formatCode>General</c:formatCode>
                <c:ptCount val="5"/>
                <c:pt idx="0" formatCode="0.0">
                  <c:v>86</c:v>
                </c:pt>
                <c:pt idx="1">
                  <c:v>104.1</c:v>
                </c:pt>
                <c:pt idx="2">
                  <c:v>93.9</c:v>
                </c:pt>
                <c:pt idx="3">
                  <c:v>78.7</c:v>
                </c:pt>
                <c:pt idx="4">
                  <c:v>104.2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Лист4!$C$6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6952694702931E-2"/>
                  <c:y val="-4.86913090436871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81290464645852"/>
                      <c:h val="0.3654111218506742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3.0028353715296871E-2"/>
                  <c:y val="-9.7384535105782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52150800110163"/>
                      <c:h val="0.31915346767542729"/>
                    </c:manualLayout>
                  </c15:layout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Лист4!$D$3:$H$3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Лист4!$D$6:$H$6</c:f>
              <c:numCache>
                <c:formatCode>General</c:formatCode>
                <c:ptCount val="5"/>
                <c:pt idx="0">
                  <c:v>130.9</c:v>
                </c:pt>
                <c:pt idx="1">
                  <c:v>107.4</c:v>
                </c:pt>
                <c:pt idx="2">
                  <c:v>95.8</c:v>
                </c:pt>
                <c:pt idx="3" formatCode="0.0">
                  <c:v>73</c:v>
                </c:pt>
                <c:pt idx="4">
                  <c:v>93.7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108296"/>
        <c:axId val="208457600"/>
      </c:lineChart>
      <c:catAx>
        <c:axId val="21010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457600"/>
        <c:crosses val="autoZero"/>
        <c:auto val="1"/>
        <c:lblAlgn val="ctr"/>
        <c:lblOffset val="100"/>
        <c:noMultiLvlLbl val="0"/>
      </c:catAx>
      <c:valAx>
        <c:axId val="20845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10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60296975380965"/>
          <c:y val="0.90950350373454358"/>
          <c:w val="0.40537496223325425"/>
          <c:h val="7.34542026219444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 smtClean="0"/>
              <a:t>Взаимная торговля </a:t>
            </a:r>
          </a:p>
          <a:p>
            <a:pPr>
              <a:defRPr sz="2800"/>
            </a:pPr>
            <a:r>
              <a:rPr lang="ru-RU" sz="2400" b="0" dirty="0" smtClean="0"/>
              <a:t>(в процентах к прошлому году</a:t>
            </a:r>
            <a:r>
              <a:rPr lang="ru-RU" sz="2800" b="1" dirty="0" smtClean="0"/>
              <a:t>) </a:t>
            </a:r>
            <a:endParaRPr lang="ru-RU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4545570940405471E-2"/>
          <c:y val="0.19131400677528768"/>
          <c:w val="0.8901968503937007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Лист5!$C$4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8.3333333333332829E-3"/>
                  <c:y val="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Лист5!$D$4:$G$4</c:f>
              <c:numCache>
                <c:formatCode>General</c:formatCode>
                <c:ptCount val="4"/>
                <c:pt idx="0">
                  <c:v>86.7</c:v>
                </c:pt>
                <c:pt idx="1">
                  <c:v>91.5</c:v>
                </c:pt>
                <c:pt idx="2">
                  <c:v>80.7</c:v>
                </c:pt>
                <c:pt idx="3">
                  <c:v>104.3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Лист5!$C$5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1.1111111111111112E-2"/>
                  <c:y val="7.87038859725867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333333333333335E-2"/>
                      <c:h val="0.2869677748614756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Лист5!$D$3:$G$3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Лист5!$D$5:$G$5</c:f>
              <c:numCache>
                <c:formatCode>General</c:formatCode>
                <c:ptCount val="4"/>
                <c:pt idx="0">
                  <c:v>99.9</c:v>
                </c:pt>
                <c:pt idx="1">
                  <c:v>99.3</c:v>
                </c:pt>
                <c:pt idx="2" formatCode="0.0">
                  <c:v>76</c:v>
                </c:pt>
                <c:pt idx="3">
                  <c:v>76.8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458384"/>
        <c:axId val="208458776"/>
      </c:lineChart>
      <c:catAx>
        <c:axId val="20845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458776"/>
        <c:crosses val="autoZero"/>
        <c:auto val="1"/>
        <c:lblAlgn val="ctr"/>
        <c:lblOffset val="100"/>
        <c:noMultiLvlLbl val="0"/>
      </c:catAx>
      <c:valAx>
        <c:axId val="20845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458384"/>
        <c:crosses val="autoZero"/>
        <c:crossBetween val="between"/>
      </c:valAx>
      <c:spPr>
        <a:noFill/>
        <a:ln>
          <a:solidFill>
            <a:schemeClr val="accent1"/>
          </a:solidFill>
          <a:miter lim="800000"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/>
              <a:t>                          Экспорт </a:t>
            </a:r>
          </a:p>
          <a:p>
            <a:pPr algn="l">
              <a:defRPr/>
            </a:pPr>
            <a:r>
              <a:rPr lang="ru-RU" sz="3600" b="1" dirty="0" smtClean="0"/>
              <a:t>            по </a:t>
            </a:r>
            <a:r>
              <a:rPr lang="ru-RU" sz="3600" b="1" dirty="0"/>
              <a:t>странам ЕАЭС в 2016г. </a:t>
            </a:r>
            <a:r>
              <a:rPr lang="ru-RU" sz="3600" b="1" baseline="0" dirty="0"/>
              <a:t> </a:t>
            </a:r>
            <a:endParaRPr lang="ru-RU" sz="3600" b="1" dirty="0"/>
          </a:p>
        </c:rich>
      </c:tx>
      <c:layout>
        <c:manualLayout>
          <c:xMode val="edge"/>
          <c:yMode val="edge"/>
          <c:x val="0.19785778729063538"/>
          <c:y val="5.80627976620609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5801174292739807E-4"/>
                  <c:y val="6.2089659089763279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 </a:t>
                    </a:r>
                    <a:r>
                      <a:rPr lang="en-US" sz="2400" dirty="0" smtClean="0"/>
                      <a:t> 0,8%</a:t>
                    </a:r>
                    <a:endParaRPr lang="en-US" sz="2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400" dirty="0" smtClean="0"/>
                      <a:t>65,9%</a:t>
                    </a:r>
                    <a:endParaRPr lang="en-US" sz="2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33,3 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Лист4!$D$10:$D$13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Лист4!$E$10:$E$13</c:f>
              <c:numCache>
                <c:formatCode>General</c:formatCode>
                <c:ptCount val="4"/>
                <c:pt idx="0">
                  <c:v>0.2</c:v>
                </c:pt>
                <c:pt idx="1">
                  <c:v>5.6</c:v>
                </c:pt>
                <c:pt idx="2">
                  <c:v>235</c:v>
                </c:pt>
                <c:pt idx="3">
                  <c:v>159.9</c:v>
                </c:pt>
              </c:numCache>
            </c:numRef>
          </c:val>
        </c:ser>
        <c:ser>
          <c:idx val="1"/>
          <c:order val="1"/>
          <c:tx>
            <c:strRef>
              <c:f>Лист4!$E$17:$E$20</c:f>
              <c:strCache>
                <c:ptCount val="4"/>
                <c:pt idx="0">
                  <c:v>0,05</c:v>
                </c:pt>
                <c:pt idx="1">
                  <c:v>1,4</c:v>
                </c:pt>
                <c:pt idx="2">
                  <c:v>58,6</c:v>
                </c:pt>
                <c:pt idx="3">
                  <c:v>39,9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/>
              <a:t>Импорт </a:t>
            </a:r>
          </a:p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/>
              <a:t>по странам ЕАЭС в 2016г.</a:t>
            </a:r>
            <a:endParaRPr lang="ru-RU" sz="3600" b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cat>
            <c:strRef>
              <c:f>Лист4!$D$35:$D$38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Лист4!$E$35:$E$38</c:f>
            </c:numRef>
          </c:val>
        </c:ser>
        <c:ser>
          <c:idx val="1"/>
          <c:order val="1"/>
          <c:cat>
            <c:strRef>
              <c:f>Лист4!$D$35:$D$38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Лист4!$F$35:$F$38</c:f>
            </c:numRef>
          </c:val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2400"/>
                      <a:t>2,3 %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400"/>
                      <a:t>38,7</a:t>
                    </a:r>
                    <a:r>
                      <a:rPr lang="en-US" sz="2400" baseline="0"/>
                      <a:t> %</a:t>
                    </a:r>
                    <a:endParaRPr lang="en-US" sz="24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59</a:t>
                    </a:r>
                    <a:r>
                      <a:rPr lang="en-US" baseline="0"/>
                      <a:t>,0 %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Лист4!$D$35:$D$38</c:f>
              <c:strCache>
                <c:ptCount val="4"/>
                <c:pt idx="0">
                  <c:v>Армения</c:v>
                </c:pt>
                <c:pt idx="1">
                  <c:v>Беларусь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Лист4!$G$35:$G$38</c:f>
              <c:numCache>
                <c:formatCode>General</c:formatCode>
                <c:ptCount val="4"/>
                <c:pt idx="0">
                  <c:v>0.3</c:v>
                </c:pt>
                <c:pt idx="1">
                  <c:v>36.1</c:v>
                </c:pt>
                <c:pt idx="2">
                  <c:v>597.5</c:v>
                </c:pt>
                <c:pt idx="3">
                  <c:v>910.7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7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F49A-3559-4DC5-8D95-AC1671161C6D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F5C2-A898-4FD9-B116-0FE70C769695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31FF-9151-4BAA-87A1-ED8B6117ED1E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EA48-6E1D-4C75-9BD4-5593D38671D7}" type="datetime1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D59-5895-4318-A9F3-75067FD5A53A}" type="datetime1">
              <a:rPr lang="ru-RU" smtClean="0"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93A-A865-40E4-811A-59543FABFD26}" type="datetime1">
              <a:rPr lang="ru-RU" smtClean="0"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A78F-33FD-4FDA-AD58-E99307B5EA46}" type="datetime1">
              <a:rPr lang="ru-RU" smtClean="0"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D81A-8BE1-4328-AFA3-A8B7D52F9B53}" type="datetime1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1B79-7692-43DF-958F-F56B6160CA17}" type="datetime1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69718-A683-46E1-8A5B-2364F122522D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0F75-07A4-4CCD-93C9-B9DF284308A3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965C-216C-4833-8049-938342D14698}" type="datetime1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1314" y="73480"/>
            <a:ext cx="8316686" cy="16002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Kyrghyz Times" pitchFamily="2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Kyrghyz Times" pitchFamily="2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06686"/>
            <a:ext cx="9144000" cy="188595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dirty="0" smtClean="0">
                <a:latin typeface="Kyrghyz Times" pitchFamily="2" charset="0"/>
                <a:cs typeface="Times New Roman" panose="02020603050405020304" pitchFamily="18" charset="0"/>
              </a:rPr>
              <a:t>Начальник Управления статистики  торговли </a:t>
            </a:r>
          </a:p>
          <a:p>
            <a:r>
              <a:rPr lang="ru-RU" dirty="0" err="1" smtClean="0">
                <a:latin typeface="Kyrghyz Times" pitchFamily="2" charset="0"/>
                <a:cs typeface="Times New Roman" panose="02020603050405020304" pitchFamily="18" charset="0"/>
              </a:rPr>
              <a:t>Мамбеталиева</a:t>
            </a:r>
            <a:r>
              <a:rPr lang="ru-RU" dirty="0" smtClean="0">
                <a:latin typeface="Kyrghyz Times" pitchFamily="2" charset="0"/>
                <a:cs typeface="Times New Roman" panose="02020603050405020304" pitchFamily="18" charset="0"/>
              </a:rPr>
              <a:t> В.Т.</a:t>
            </a: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" y="359230"/>
            <a:ext cx="1267821" cy="11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83658" y="1665911"/>
            <a:ext cx="7013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Внешняя </a:t>
            </a:r>
            <a:r>
              <a:rPr lang="ru-RU" sz="4000" b="1" dirty="0" smtClean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торговля товарами  </a:t>
            </a:r>
            <a:r>
              <a:rPr lang="ru-RU" sz="4000" b="1" dirty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Кыргызской </a:t>
            </a:r>
            <a:r>
              <a:rPr lang="ru-RU" sz="4000" b="1" dirty="0" smtClean="0">
                <a:solidFill>
                  <a:srgbClr val="00B0F0"/>
                </a:solidFill>
                <a:latin typeface="Kyrghyz Times" pitchFamily="2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06" y="365125"/>
            <a:ext cx="9663793" cy="84318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Kyrghyz Times" pitchFamily="2" charset="0"/>
                <a:cs typeface="Times New Roman" panose="02020603050405020304" pitchFamily="18" charset="0"/>
              </a:rPr>
              <a:t>Источники данных </a:t>
            </a:r>
            <a:endParaRPr lang="ru-RU" sz="3200" b="1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Kyrghyz Times" pitchFamily="2" charset="0"/>
              </a:rPr>
              <a:t>С</a:t>
            </a:r>
            <a:r>
              <a:rPr lang="ru-RU" dirty="0" smtClean="0">
                <a:latin typeface="Kyrghyz Times" pitchFamily="2" charset="0"/>
              </a:rPr>
              <a:t>татистика </a:t>
            </a:r>
            <a:r>
              <a:rPr lang="ru-RU" dirty="0">
                <a:latin typeface="Kyrghyz Times" pitchFamily="2" charset="0"/>
              </a:rPr>
              <a:t>внешней торговли </a:t>
            </a:r>
            <a:r>
              <a:rPr lang="ru-RU" dirty="0" smtClean="0">
                <a:latin typeface="Kyrghyz Times" pitchFamily="2" charset="0"/>
              </a:rPr>
              <a:t>товарами </a:t>
            </a:r>
            <a:r>
              <a:rPr lang="ru-RU" b="1" dirty="0" smtClean="0">
                <a:latin typeface="Kyrghyz Times" pitchFamily="2" charset="0"/>
              </a:rPr>
              <a:t>до вступления </a:t>
            </a:r>
            <a:r>
              <a:rPr lang="ru-RU" dirty="0" smtClean="0">
                <a:latin typeface="Kyrghyz Times" pitchFamily="2" charset="0"/>
              </a:rPr>
              <a:t>Кыргызской Республики в Евразийский экономический союз (ЕАЭС) была </a:t>
            </a:r>
            <a:r>
              <a:rPr lang="ru-RU" dirty="0">
                <a:latin typeface="Kyrghyz Times" pitchFamily="2" charset="0"/>
              </a:rPr>
              <a:t>основана </a:t>
            </a:r>
            <a:r>
              <a:rPr lang="ru-RU" dirty="0" smtClean="0">
                <a:latin typeface="Kyrghyz Times" pitchFamily="2" charset="0"/>
              </a:rPr>
              <a:t>исключительно на </a:t>
            </a:r>
            <a:r>
              <a:rPr lang="ru-RU" dirty="0">
                <a:latin typeface="Kyrghyz Times" pitchFamily="2" charset="0"/>
              </a:rPr>
              <a:t>данных </a:t>
            </a:r>
            <a:r>
              <a:rPr lang="ru-RU" dirty="0" smtClean="0">
                <a:latin typeface="Kyrghyz Times" pitchFamily="2" charset="0"/>
              </a:rPr>
              <a:t>Государственной таможенной службы, которая дополнялась </a:t>
            </a:r>
            <a:r>
              <a:rPr lang="ru-RU" dirty="0">
                <a:latin typeface="Kyrghyz Times" pitchFamily="2" charset="0"/>
              </a:rPr>
              <a:t>статистическими данными из государственных отчетов предприятий.</a:t>
            </a:r>
          </a:p>
          <a:p>
            <a:pPr marL="0" indent="0" algn="just">
              <a:buNone/>
            </a:pPr>
            <a:r>
              <a:rPr lang="ru-RU" b="1" dirty="0" smtClean="0">
                <a:latin typeface="Kyrghyz Times" pitchFamily="2" charset="0"/>
              </a:rPr>
              <a:t>  </a:t>
            </a:r>
            <a:r>
              <a:rPr lang="ru-RU" b="1" u="sng" dirty="0" smtClean="0">
                <a:latin typeface="Kyrghyz Times" pitchFamily="2" charset="0"/>
              </a:rPr>
              <a:t>После</a:t>
            </a:r>
            <a:r>
              <a:rPr lang="ru-RU" dirty="0" smtClean="0">
                <a:latin typeface="Kyrghyz Times" pitchFamily="2" charset="0"/>
              </a:rPr>
              <a:t> </a:t>
            </a:r>
            <a:r>
              <a:rPr lang="ru-RU" dirty="0">
                <a:latin typeface="Kyrghyz Times" pitchFamily="2" charset="0"/>
              </a:rPr>
              <a:t>вступления страны в ЕАЭС данные по внешней торговле страны </a:t>
            </a:r>
            <a:r>
              <a:rPr lang="ru-RU" dirty="0" smtClean="0">
                <a:latin typeface="Kyrghyz Times" pitchFamily="2" charset="0"/>
              </a:rPr>
              <a:t>разрабатываются на основании: </a:t>
            </a:r>
            <a:endParaRPr lang="ru-RU" dirty="0">
              <a:latin typeface="Kyrghyz Times" pitchFamily="2" charset="0"/>
            </a:endParaRPr>
          </a:p>
          <a:p>
            <a:pPr algn="just"/>
            <a:r>
              <a:rPr lang="ru-RU" b="1" i="1" dirty="0" smtClean="0">
                <a:latin typeface="Kyrghyz Times" pitchFamily="2" charset="0"/>
              </a:rPr>
              <a:t> статистики  </a:t>
            </a:r>
            <a:r>
              <a:rPr lang="ru-RU" b="1" i="1" dirty="0">
                <a:latin typeface="Kyrghyz Times" pitchFamily="2" charset="0"/>
              </a:rPr>
              <a:t>взаимной </a:t>
            </a:r>
            <a:r>
              <a:rPr lang="ru-RU" b="1" i="1" dirty="0" smtClean="0">
                <a:latin typeface="Kyrghyz Times" pitchFamily="2" charset="0"/>
              </a:rPr>
              <a:t>торговли </a:t>
            </a:r>
            <a:r>
              <a:rPr lang="ru-RU" b="1" i="1" dirty="0">
                <a:latin typeface="Kyrghyz Times" pitchFamily="2" charset="0"/>
              </a:rPr>
              <a:t>Кыргызской Республики с государствами-членами ЕАЭС </a:t>
            </a:r>
            <a:endParaRPr lang="ru-RU" i="1" dirty="0">
              <a:latin typeface="Kyrghyz Times" pitchFamily="2" charset="0"/>
            </a:endParaRPr>
          </a:p>
          <a:p>
            <a:pPr algn="just"/>
            <a:r>
              <a:rPr lang="ru-RU" b="1" i="1" dirty="0">
                <a:latin typeface="Kyrghyz Times" pitchFamily="2" charset="0"/>
              </a:rPr>
              <a:t> </a:t>
            </a:r>
            <a:r>
              <a:rPr lang="ru-RU" b="1" i="1" dirty="0" smtClean="0">
                <a:latin typeface="Kyrghyz Times" pitchFamily="2" charset="0"/>
              </a:rPr>
              <a:t>таможенной статистики </a:t>
            </a:r>
            <a:r>
              <a:rPr lang="ru-RU" b="1" i="1" dirty="0">
                <a:latin typeface="Kyrghyz Times" pitchFamily="2" charset="0"/>
              </a:rPr>
              <a:t>по внешней торговле с третьими странами.</a:t>
            </a:r>
            <a:endParaRPr lang="ru-RU" i="1" dirty="0">
              <a:latin typeface="Kyrghyz Times" pitchFamily="2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Внешняя и взаимная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3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млн. долларов США)</a:t>
            </a:r>
            <a:br>
              <a:rPr lang="ru-RU" sz="3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324101"/>
              </p:ext>
            </p:extLst>
          </p:nvPr>
        </p:nvGraphicFramePr>
        <p:xfrm>
          <a:off x="1245325" y="2020389"/>
          <a:ext cx="9919064" cy="3849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834"/>
                <a:gridCol w="1223497"/>
                <a:gridCol w="1207607"/>
                <a:gridCol w="1144049"/>
                <a:gridCol w="1132132"/>
                <a:gridCol w="1302945"/>
              </a:tblGrid>
              <a:tr h="52239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523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7503,9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7993,8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7618,0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5667,0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5463,7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6983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1927,6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1883,7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1544,6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973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5576,3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5987,0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5734,7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4184,1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3919,1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90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Сальдо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-3648,7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-3980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-3851,0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2701,0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-2374,4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3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283239"/>
              </p:ext>
            </p:extLst>
          </p:nvPr>
        </p:nvGraphicFramePr>
        <p:xfrm>
          <a:off x="1184366" y="346509"/>
          <a:ext cx="10279322" cy="6009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987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Взаимная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торговля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 со странами ЕАЭС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 долларов США)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48085"/>
              </p:ext>
            </p:extLst>
          </p:nvPr>
        </p:nvGraphicFramePr>
        <p:xfrm>
          <a:off x="838200" y="2299063"/>
          <a:ext cx="9997442" cy="3091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3430"/>
                <a:gridCol w="1384663"/>
                <a:gridCol w="1306286"/>
                <a:gridCol w="1193074"/>
                <a:gridCol w="1286690"/>
                <a:gridCol w="1343299"/>
              </a:tblGrid>
              <a:tr h="54896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9568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Внешнеторговый оборот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3293,0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3207,7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3143,1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2411,6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1962,6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090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3789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2667,2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2665,2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2646,5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2010,9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1544,6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514856"/>
              </p:ext>
            </p:extLst>
          </p:nvPr>
        </p:nvGraphicFramePr>
        <p:xfrm>
          <a:off x="1491915" y="192505"/>
          <a:ext cx="9278753" cy="580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021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20681844"/>
              </p:ext>
            </p:extLst>
          </p:nvPr>
        </p:nvGraphicFramePr>
        <p:xfrm>
          <a:off x="182878" y="191588"/>
          <a:ext cx="11869783" cy="595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44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282521"/>
              </p:ext>
            </p:extLst>
          </p:nvPr>
        </p:nvGraphicFramePr>
        <p:xfrm>
          <a:off x="722811" y="487680"/>
          <a:ext cx="10502537" cy="5773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600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5533" y="273465"/>
            <a:ext cx="7981772" cy="9571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altLang="ja-JP" dirty="0"/>
              <a:t/>
            </a:r>
            <a:br>
              <a:rPr lang="ru-RU" altLang="ja-JP" dirty="0"/>
            </a:br>
            <a:r>
              <a:rPr lang="ru-RU" altLang="ja-JP" b="1" dirty="0" smtClean="0"/>
              <a:t>СПАСИБО ЗА ВНИМАНИЕ!</a:t>
            </a:r>
            <a:endParaRPr lang="ru-RU" b="1" dirty="0" smtClean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	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3" y="1598065"/>
            <a:ext cx="10347481" cy="461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B76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02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206</Words>
  <Application>Microsoft Office PowerPoint</Application>
  <PresentationFormat>Широкоэкранный</PresentationFormat>
  <Paragraphs>93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Kyrghyz Times</vt:lpstr>
      <vt:lpstr>Times New Roman</vt:lpstr>
      <vt:lpstr>Тема Office</vt:lpstr>
      <vt:lpstr>Национальный статистический комитет Кыргызской Республики </vt:lpstr>
      <vt:lpstr>Источники данных </vt:lpstr>
      <vt:lpstr>  Внешняя и взаимная торговля  Кыргызской Республики                                         (млн. долларов США)                              </vt:lpstr>
      <vt:lpstr>Презентация PowerPoint</vt:lpstr>
      <vt:lpstr>  Взаимная торговля  Кыргызской Республики со странами ЕАЭС                                            (млн. долларов США)                             </vt:lpstr>
      <vt:lpstr>Презентация PowerPoint</vt:lpstr>
      <vt:lpstr>Презентация PowerPoint</vt:lpstr>
      <vt:lpstr>Презентация PowerPoint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Админ</cp:lastModifiedBy>
  <cp:revision>220</cp:revision>
  <cp:lastPrinted>2017-03-09T08:00:29Z</cp:lastPrinted>
  <dcterms:created xsi:type="dcterms:W3CDTF">2014-05-26T08:23:18Z</dcterms:created>
  <dcterms:modified xsi:type="dcterms:W3CDTF">2017-03-10T04:54:56Z</dcterms:modified>
</cp:coreProperties>
</file>