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58" r:id="rId3"/>
    <p:sldId id="266" r:id="rId4"/>
    <p:sldId id="273" r:id="rId5"/>
    <p:sldId id="281" r:id="rId6"/>
    <p:sldId id="282" r:id="rId7"/>
    <p:sldId id="283" r:id="rId8"/>
    <p:sldId id="284" r:id="rId9"/>
    <p:sldId id="285" r:id="rId10"/>
    <p:sldId id="286" r:id="rId11"/>
    <p:sldId id="277" r:id="rId12"/>
    <p:sldId id="278" r:id="rId13"/>
    <p:sldId id="279" r:id="rId14"/>
    <p:sldId id="27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7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8911" autoAdjust="0"/>
  </p:normalViewPr>
  <p:slideViewPr>
    <p:cSldViewPr snapToGrid="0">
      <p:cViewPr>
        <p:scale>
          <a:sx n="100" d="100"/>
          <a:sy n="100" d="100"/>
        </p:scale>
        <p:origin x="822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9DEB4-A2E6-4436-91C4-C5A38AF3CB9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47ADFA6-1A2E-4766-BF5A-C7B8AA497DCB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Чакан жана орто ишкерлик субъекттер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47CD5A9-8CD1-426D-A2AB-3F08BC07C3DB}" type="parTrans" cxnId="{387AEFD9-17E6-4D5A-8870-D8149BBD68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8075F66-DCF1-4E67-9F93-69C7CC7F4FE4}" type="sibTrans" cxnId="{387AEFD9-17E6-4D5A-8870-D8149BBD68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C09EAF3-45F1-410A-A8EF-926EBFC8102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b="1" dirty="0" smtClean="0">
              <a:latin typeface="Times New Roman" pitchFamily="18" charset="0"/>
              <a:ea typeface="Calibri"/>
              <a:cs typeface="Times New Roman" pitchFamily="18" charset="0"/>
            </a:rPr>
            <a:t>Чакан ишканалар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800" dirty="0" smtClean="0">
            <a:latin typeface="Times New Roman" pitchFamily="18" charset="0"/>
            <a:cs typeface="Times New Roman" pitchFamily="18" charset="0"/>
          </a:endParaRPr>
        </a:p>
        <a:p>
          <a:pPr>
            <a:spcAft>
              <a:spcPts val="0"/>
            </a:spcAft>
          </a:pPr>
          <a:r>
            <a:rPr lang="ru-RU" sz="17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саны 50 адамга чейинки өндүрүш чөйрөсүндө</a:t>
          </a:r>
          <a:r>
            <a:rPr lang="ru-RU" sz="1700" i="1" dirty="0" smtClean="0">
              <a:latin typeface="Times New Roman" pitchFamily="18" charset="0"/>
              <a:cs typeface="Times New Roman" pitchFamily="18" charset="0"/>
            </a:rPr>
            <a:t>, </a:t>
          </a:r>
          <a:endParaRPr lang="ru-RU" sz="1700" i="1" dirty="0" smtClean="0">
            <a:latin typeface="Times New Roman" pitchFamily="18" charset="0"/>
            <a:cs typeface="Times New Roman" pitchFamily="18" charset="0"/>
          </a:endParaRPr>
        </a:p>
        <a:p>
          <a:pPr>
            <a:spcAft>
              <a:spcPct val="35000"/>
            </a:spcAft>
          </a:pPr>
          <a:r>
            <a:rPr lang="ru-RU" sz="17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кызмат көрсөтүү чөйрөсүндө - 15 адамга чейин</a:t>
          </a:r>
          <a:r>
            <a:rPr lang="ru-RU" sz="1700" i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700" i="1" dirty="0">
            <a:latin typeface="Times New Roman" pitchFamily="18" charset="0"/>
            <a:cs typeface="Times New Roman" pitchFamily="18" charset="0"/>
          </a:endParaRPr>
        </a:p>
      </dgm:t>
    </dgm:pt>
    <dgm:pt modelId="{5E20993A-F3A2-45F9-83D1-8299D564D0EA}" type="parTrans" cxnId="{DB7E6A4F-0A10-4D2E-80E6-A6ADCBBAD22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5ED0264-9B47-4723-A3BD-CB080533FA14}" type="sibTrans" cxnId="{DB7E6A4F-0A10-4D2E-80E6-A6ADCBBAD22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5556917-C73F-4D59-8B43-2AA64D1137CE}">
      <dgm:prSet phldrT="[Текст]" custT="1"/>
      <dgm:spPr/>
      <dgm:t>
        <a:bodyPr/>
        <a:lstStyle/>
        <a:p>
          <a:pPr>
            <a:spcAft>
              <a:spcPts val="300"/>
            </a:spcAft>
          </a:pPr>
          <a:r>
            <a:rPr lang="ru-RU" sz="2800" b="1" dirty="0" smtClean="0">
              <a:latin typeface="Times New Roman" pitchFamily="18" charset="0"/>
              <a:ea typeface="Calibri"/>
              <a:cs typeface="Times New Roman" pitchFamily="18" charset="0"/>
            </a:rPr>
            <a:t>Орто ишканалар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>
            <a:spcAft>
              <a:spcPct val="35000"/>
            </a:spcAft>
          </a:pPr>
          <a:r>
            <a: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саны 51 адамдан 200 адамга чейинки өндүрүш чөйрөсүндө, </a:t>
          </a:r>
          <a:br>
            <a: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кызмат көрсөтүү чөйрөсүндө - 16 адамдан 50 адамга чейин</a:t>
          </a:r>
          <a:endParaRPr lang="ru-RU" sz="1600" i="1" dirty="0">
            <a:latin typeface="Times New Roman" pitchFamily="18" charset="0"/>
            <a:cs typeface="Times New Roman" pitchFamily="18" charset="0"/>
          </a:endParaRPr>
        </a:p>
      </dgm:t>
    </dgm:pt>
    <dgm:pt modelId="{2136A6AE-9630-45D5-B464-371F63702A62}" type="parTrans" cxnId="{46D3D00A-87C6-4D50-B679-E9C8E5A841B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B384092-D005-447D-9EE0-DB399D2D11F5}" type="sibTrans" cxnId="{46D3D00A-87C6-4D50-B679-E9C8E5A841B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12684F-A42C-4723-9778-1754E6BB1CF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b="1" dirty="0" smtClean="0">
              <a:latin typeface="Times New Roman" pitchFamily="18" charset="0"/>
              <a:ea typeface="Calibri"/>
              <a:cs typeface="Times New Roman" pitchFamily="18" charset="0"/>
            </a:rPr>
            <a:t>Дыйкан (фермердик) </a:t>
          </a:r>
        </a:p>
        <a:p>
          <a:pPr>
            <a:spcAft>
              <a:spcPts val="0"/>
            </a:spcAft>
          </a:pPr>
          <a:r>
            <a:rPr lang="ru-RU" sz="2800" b="1" dirty="0" smtClean="0">
              <a:latin typeface="Times New Roman" pitchFamily="18" charset="0"/>
              <a:ea typeface="Calibri"/>
              <a:cs typeface="Times New Roman" pitchFamily="18" charset="0"/>
            </a:rPr>
            <a:t>чарбалары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>
            <a:spcAft>
              <a:spcPct val="35000"/>
            </a:spcAft>
          </a:pPr>
          <a:r>
            <a:rPr lang="ru-RU" sz="17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юридикалык же жеке макамына </a:t>
          </a:r>
          <a:r>
            <a:rPr lang="ru-RU" sz="17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ээ</a:t>
          </a:r>
          <a:endParaRPr lang="ru-RU" sz="1700" i="1" dirty="0">
            <a:latin typeface="Times New Roman" pitchFamily="18" charset="0"/>
            <a:cs typeface="Times New Roman" pitchFamily="18" charset="0"/>
          </a:endParaRPr>
        </a:p>
      </dgm:t>
    </dgm:pt>
    <dgm:pt modelId="{F81D9C12-5296-4C4E-9F6B-C07F38DE0EEF}" type="parTrans" cxnId="{C6055149-EE4C-4366-9906-61A05B65E69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99AC64-464B-4D94-B3D5-D141C2E41EF7}" type="sibTrans" cxnId="{C6055149-EE4C-4366-9906-61A05B65E69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574BC5B-5F24-48EA-9711-361AB6992EF9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itchFamily="18" charset="0"/>
              <a:ea typeface="Calibri"/>
              <a:cs typeface="Times New Roman" pitchFamily="18" charset="0"/>
            </a:rPr>
            <a:t>Жеке ишкерлер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B2ED8EA-1498-494C-97FB-2E5DA83DE61F}" type="parTrans" cxnId="{CE9B5AF2-EED6-4D0C-9BE9-5F861FA050B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D6D041A-6423-45F5-9C76-DF5816855D16}" type="sibTrans" cxnId="{CE9B5AF2-EED6-4D0C-9BE9-5F861FA050B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3773FE8-53C5-45E3-839D-31B6E3FFC1FB}" type="pres">
      <dgm:prSet presAssocID="{68E9DEB4-A2E6-4436-91C4-C5A38AF3CB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83B80B-1CC4-4731-93EB-B4E467F29336}" type="pres">
      <dgm:prSet presAssocID="{A47ADFA6-1A2E-4766-BF5A-C7B8AA497DCB}" presName="root1" presStyleCnt="0"/>
      <dgm:spPr/>
      <dgm:t>
        <a:bodyPr/>
        <a:lstStyle/>
        <a:p>
          <a:endParaRPr lang="ru-RU"/>
        </a:p>
      </dgm:t>
    </dgm:pt>
    <dgm:pt modelId="{C70AE6C8-45F1-4943-BA64-09F2CD3B2BB7}" type="pres">
      <dgm:prSet presAssocID="{A47ADFA6-1A2E-4766-BF5A-C7B8AA497DCB}" presName="LevelOneTextNode" presStyleLbl="node0" presStyleIdx="0" presStyleCnt="1" custScaleX="135707" custLinFactNeighborX="5551" custLinFactNeighborY="5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F613E1-6017-461C-8DF1-C0A5E137A820}" type="pres">
      <dgm:prSet presAssocID="{A47ADFA6-1A2E-4766-BF5A-C7B8AA497DCB}" presName="level2hierChild" presStyleCnt="0"/>
      <dgm:spPr/>
      <dgm:t>
        <a:bodyPr/>
        <a:lstStyle/>
        <a:p>
          <a:endParaRPr lang="ru-RU"/>
        </a:p>
      </dgm:t>
    </dgm:pt>
    <dgm:pt modelId="{145FE226-A54D-46FB-B065-350F3FAD2779}" type="pres">
      <dgm:prSet presAssocID="{5E20993A-F3A2-45F9-83D1-8299D564D0E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33E66D63-7690-49A9-B74A-F1F599E8536A}" type="pres">
      <dgm:prSet presAssocID="{5E20993A-F3A2-45F9-83D1-8299D564D0E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003B7A1E-B57C-4FC2-9813-D6B9B7FE8900}" type="pres">
      <dgm:prSet presAssocID="{3C09EAF3-45F1-410A-A8EF-926EBFC81020}" presName="root2" presStyleCnt="0"/>
      <dgm:spPr/>
      <dgm:t>
        <a:bodyPr/>
        <a:lstStyle/>
        <a:p>
          <a:endParaRPr lang="ru-RU"/>
        </a:p>
      </dgm:t>
    </dgm:pt>
    <dgm:pt modelId="{2BA792C3-927E-40F8-8ACE-ADD0CDC23DA8}" type="pres">
      <dgm:prSet presAssocID="{3C09EAF3-45F1-410A-A8EF-926EBFC81020}" presName="LevelTwoTextNode" presStyleLbl="node2" presStyleIdx="0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B08A4C-CA3E-486A-995B-D33D16FB118F}" type="pres">
      <dgm:prSet presAssocID="{3C09EAF3-45F1-410A-A8EF-926EBFC81020}" presName="level3hierChild" presStyleCnt="0"/>
      <dgm:spPr/>
      <dgm:t>
        <a:bodyPr/>
        <a:lstStyle/>
        <a:p>
          <a:endParaRPr lang="ru-RU"/>
        </a:p>
      </dgm:t>
    </dgm:pt>
    <dgm:pt modelId="{9246130D-45CB-4224-B5B3-8FB2DFE9C4D2}" type="pres">
      <dgm:prSet presAssocID="{2136A6AE-9630-45D5-B464-371F63702A62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5E486332-B9F5-4EA4-949E-E5CF00073511}" type="pres">
      <dgm:prSet presAssocID="{2136A6AE-9630-45D5-B464-371F63702A62}" presName="connTx" presStyleLbl="parChTrans1D2" presStyleIdx="1" presStyleCnt="4"/>
      <dgm:spPr/>
      <dgm:t>
        <a:bodyPr/>
        <a:lstStyle/>
        <a:p>
          <a:endParaRPr lang="ru-RU"/>
        </a:p>
      </dgm:t>
    </dgm:pt>
    <dgm:pt modelId="{E336F196-94F6-431D-9FA1-B0A8FE8C05F9}" type="pres">
      <dgm:prSet presAssocID="{E5556917-C73F-4D59-8B43-2AA64D1137CE}" presName="root2" presStyleCnt="0"/>
      <dgm:spPr/>
      <dgm:t>
        <a:bodyPr/>
        <a:lstStyle/>
        <a:p>
          <a:endParaRPr lang="ru-RU"/>
        </a:p>
      </dgm:t>
    </dgm:pt>
    <dgm:pt modelId="{5523E5F8-EF8F-4FD7-9ACF-B201D5EEA056}" type="pres">
      <dgm:prSet presAssocID="{E5556917-C73F-4D59-8B43-2AA64D1137CE}" presName="LevelTwoTextNode" presStyleLbl="node2" presStyleIdx="1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E8B062-C7C8-4F6D-8948-52FD49B0035E}" type="pres">
      <dgm:prSet presAssocID="{E5556917-C73F-4D59-8B43-2AA64D1137CE}" presName="level3hierChild" presStyleCnt="0"/>
      <dgm:spPr/>
      <dgm:t>
        <a:bodyPr/>
        <a:lstStyle/>
        <a:p>
          <a:endParaRPr lang="ru-RU"/>
        </a:p>
      </dgm:t>
    </dgm:pt>
    <dgm:pt modelId="{91B7B3FE-0E83-4398-8A65-F65ED4F0507E}" type="pres">
      <dgm:prSet presAssocID="{4B2ED8EA-1498-494C-97FB-2E5DA83DE61F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D1C75054-9BE2-49A1-BC29-6C5B70AC51D7}" type="pres">
      <dgm:prSet presAssocID="{4B2ED8EA-1498-494C-97FB-2E5DA83DE61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622F26F6-B936-4513-9797-E28EB4101E70}" type="pres">
      <dgm:prSet presAssocID="{5574BC5B-5F24-48EA-9711-361AB6992EF9}" presName="root2" presStyleCnt="0"/>
      <dgm:spPr/>
      <dgm:t>
        <a:bodyPr/>
        <a:lstStyle/>
        <a:p>
          <a:endParaRPr lang="ru-RU"/>
        </a:p>
      </dgm:t>
    </dgm:pt>
    <dgm:pt modelId="{BD58D35B-D31D-4E02-BBE6-F6DB5A9F8CD4}" type="pres">
      <dgm:prSet presAssocID="{5574BC5B-5F24-48EA-9711-361AB6992EF9}" presName="LevelTwoTextNode" presStyleLbl="node2" presStyleIdx="2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3CAD08-331F-4A48-95AD-C52C9702810C}" type="pres">
      <dgm:prSet presAssocID="{5574BC5B-5F24-48EA-9711-361AB6992EF9}" presName="level3hierChild" presStyleCnt="0"/>
      <dgm:spPr/>
      <dgm:t>
        <a:bodyPr/>
        <a:lstStyle/>
        <a:p>
          <a:endParaRPr lang="ru-RU"/>
        </a:p>
      </dgm:t>
    </dgm:pt>
    <dgm:pt modelId="{528D80AA-1D02-41E5-8BA4-1598151F4291}" type="pres">
      <dgm:prSet presAssocID="{F81D9C12-5296-4C4E-9F6B-C07F38DE0EEF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67250771-D95A-4005-9045-41F7AD26A871}" type="pres">
      <dgm:prSet presAssocID="{F81D9C12-5296-4C4E-9F6B-C07F38DE0EEF}" presName="connTx" presStyleLbl="parChTrans1D2" presStyleIdx="3" presStyleCnt="4"/>
      <dgm:spPr/>
      <dgm:t>
        <a:bodyPr/>
        <a:lstStyle/>
        <a:p>
          <a:endParaRPr lang="ru-RU"/>
        </a:p>
      </dgm:t>
    </dgm:pt>
    <dgm:pt modelId="{8B652585-D6DC-463A-8BFA-1E6EC055E3AF}" type="pres">
      <dgm:prSet presAssocID="{2712684F-A42C-4723-9778-1754E6BB1CF8}" presName="root2" presStyleCnt="0"/>
      <dgm:spPr/>
      <dgm:t>
        <a:bodyPr/>
        <a:lstStyle/>
        <a:p>
          <a:endParaRPr lang="ru-RU"/>
        </a:p>
      </dgm:t>
    </dgm:pt>
    <dgm:pt modelId="{C292805F-E435-449C-A973-AFF4350D662A}" type="pres">
      <dgm:prSet presAssocID="{2712684F-A42C-4723-9778-1754E6BB1CF8}" presName="LevelTwoTextNode" presStyleLbl="node2" presStyleIdx="3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1F48C0-19E2-4973-844B-484E54F474B0}" type="pres">
      <dgm:prSet presAssocID="{2712684F-A42C-4723-9778-1754E6BB1CF8}" presName="level3hierChild" presStyleCnt="0"/>
      <dgm:spPr/>
      <dgm:t>
        <a:bodyPr/>
        <a:lstStyle/>
        <a:p>
          <a:endParaRPr lang="ru-RU"/>
        </a:p>
      </dgm:t>
    </dgm:pt>
  </dgm:ptLst>
  <dgm:cxnLst>
    <dgm:cxn modelId="{9B3968D6-F229-43B8-9204-A5ED9C3B439D}" type="presOf" srcId="{A47ADFA6-1A2E-4766-BF5A-C7B8AA497DCB}" destId="{C70AE6C8-45F1-4943-BA64-09F2CD3B2BB7}" srcOrd="0" destOrd="0" presId="urn:microsoft.com/office/officeart/2008/layout/HorizontalMultiLevelHierarchy"/>
    <dgm:cxn modelId="{C6055149-EE4C-4366-9906-61A05B65E697}" srcId="{A47ADFA6-1A2E-4766-BF5A-C7B8AA497DCB}" destId="{2712684F-A42C-4723-9778-1754E6BB1CF8}" srcOrd="3" destOrd="0" parTransId="{F81D9C12-5296-4C4E-9F6B-C07F38DE0EEF}" sibTransId="{C399AC64-464B-4D94-B3D5-D141C2E41EF7}"/>
    <dgm:cxn modelId="{66CA09C7-0927-4B29-AFA7-C85D21CB7EC4}" type="presOf" srcId="{F81D9C12-5296-4C4E-9F6B-C07F38DE0EEF}" destId="{528D80AA-1D02-41E5-8BA4-1598151F4291}" srcOrd="0" destOrd="0" presId="urn:microsoft.com/office/officeart/2008/layout/HorizontalMultiLevelHierarchy"/>
    <dgm:cxn modelId="{46D3D00A-87C6-4D50-B679-E9C8E5A841B5}" srcId="{A47ADFA6-1A2E-4766-BF5A-C7B8AA497DCB}" destId="{E5556917-C73F-4D59-8B43-2AA64D1137CE}" srcOrd="1" destOrd="0" parTransId="{2136A6AE-9630-45D5-B464-371F63702A62}" sibTransId="{0B384092-D005-447D-9EE0-DB399D2D11F5}"/>
    <dgm:cxn modelId="{F2BF006B-7AB6-498E-9FF9-A528620CBF37}" type="presOf" srcId="{5E20993A-F3A2-45F9-83D1-8299D564D0EA}" destId="{145FE226-A54D-46FB-B065-350F3FAD2779}" srcOrd="0" destOrd="0" presId="urn:microsoft.com/office/officeart/2008/layout/HorizontalMultiLevelHierarchy"/>
    <dgm:cxn modelId="{C6FC8BC5-8242-4890-B37A-5181A3E5387C}" type="presOf" srcId="{F81D9C12-5296-4C4E-9F6B-C07F38DE0EEF}" destId="{67250771-D95A-4005-9045-41F7AD26A871}" srcOrd="1" destOrd="0" presId="urn:microsoft.com/office/officeart/2008/layout/HorizontalMultiLevelHierarchy"/>
    <dgm:cxn modelId="{B46BE47A-6457-48FA-A380-61B055F1D8FE}" type="presOf" srcId="{2136A6AE-9630-45D5-B464-371F63702A62}" destId="{5E486332-B9F5-4EA4-949E-E5CF00073511}" srcOrd="1" destOrd="0" presId="urn:microsoft.com/office/officeart/2008/layout/HorizontalMultiLevelHierarchy"/>
    <dgm:cxn modelId="{32BB32A9-C446-4CBC-BD2D-EBCB9F43BE06}" type="presOf" srcId="{5574BC5B-5F24-48EA-9711-361AB6992EF9}" destId="{BD58D35B-D31D-4E02-BBE6-F6DB5A9F8CD4}" srcOrd="0" destOrd="0" presId="urn:microsoft.com/office/officeart/2008/layout/HorizontalMultiLevelHierarchy"/>
    <dgm:cxn modelId="{63E761DB-DC2E-44D9-9A2A-DE2839AED6FB}" type="presOf" srcId="{5E20993A-F3A2-45F9-83D1-8299D564D0EA}" destId="{33E66D63-7690-49A9-B74A-F1F599E8536A}" srcOrd="1" destOrd="0" presId="urn:microsoft.com/office/officeart/2008/layout/HorizontalMultiLevelHierarchy"/>
    <dgm:cxn modelId="{A06988D6-DB4B-42D2-9065-02BBB2900C3E}" type="presOf" srcId="{E5556917-C73F-4D59-8B43-2AA64D1137CE}" destId="{5523E5F8-EF8F-4FD7-9ACF-B201D5EEA056}" srcOrd="0" destOrd="0" presId="urn:microsoft.com/office/officeart/2008/layout/HorizontalMultiLevelHierarchy"/>
    <dgm:cxn modelId="{DB7E6A4F-0A10-4D2E-80E6-A6ADCBBAD221}" srcId="{A47ADFA6-1A2E-4766-BF5A-C7B8AA497DCB}" destId="{3C09EAF3-45F1-410A-A8EF-926EBFC81020}" srcOrd="0" destOrd="0" parTransId="{5E20993A-F3A2-45F9-83D1-8299D564D0EA}" sibTransId="{05ED0264-9B47-4723-A3BD-CB080533FA14}"/>
    <dgm:cxn modelId="{E4D144A2-A22A-44F1-BB4B-CFC9912EF534}" type="presOf" srcId="{4B2ED8EA-1498-494C-97FB-2E5DA83DE61F}" destId="{D1C75054-9BE2-49A1-BC29-6C5B70AC51D7}" srcOrd="1" destOrd="0" presId="urn:microsoft.com/office/officeart/2008/layout/HorizontalMultiLevelHierarchy"/>
    <dgm:cxn modelId="{66AC64F4-E918-4A0D-9C9D-92F6AB4C43D1}" type="presOf" srcId="{2136A6AE-9630-45D5-B464-371F63702A62}" destId="{9246130D-45CB-4224-B5B3-8FB2DFE9C4D2}" srcOrd="0" destOrd="0" presId="urn:microsoft.com/office/officeart/2008/layout/HorizontalMultiLevelHierarchy"/>
    <dgm:cxn modelId="{7ABA4AEB-61F8-49B7-8637-3CF1BE43E107}" type="presOf" srcId="{68E9DEB4-A2E6-4436-91C4-C5A38AF3CB91}" destId="{D3773FE8-53C5-45E3-839D-31B6E3FFC1FB}" srcOrd="0" destOrd="0" presId="urn:microsoft.com/office/officeart/2008/layout/HorizontalMultiLevelHierarchy"/>
    <dgm:cxn modelId="{8F0BA3BD-5CBE-4429-9B9F-54AFE451A31B}" type="presOf" srcId="{4B2ED8EA-1498-494C-97FB-2E5DA83DE61F}" destId="{91B7B3FE-0E83-4398-8A65-F65ED4F0507E}" srcOrd="0" destOrd="0" presId="urn:microsoft.com/office/officeart/2008/layout/HorizontalMultiLevelHierarchy"/>
    <dgm:cxn modelId="{387AEFD9-17E6-4D5A-8870-D8149BBD68DD}" srcId="{68E9DEB4-A2E6-4436-91C4-C5A38AF3CB91}" destId="{A47ADFA6-1A2E-4766-BF5A-C7B8AA497DCB}" srcOrd="0" destOrd="0" parTransId="{347CD5A9-8CD1-426D-A2AB-3F08BC07C3DB}" sibTransId="{E8075F66-DCF1-4E67-9F93-69C7CC7F4FE4}"/>
    <dgm:cxn modelId="{CE9B5AF2-EED6-4D0C-9BE9-5F861FA050B1}" srcId="{A47ADFA6-1A2E-4766-BF5A-C7B8AA497DCB}" destId="{5574BC5B-5F24-48EA-9711-361AB6992EF9}" srcOrd="2" destOrd="0" parTransId="{4B2ED8EA-1498-494C-97FB-2E5DA83DE61F}" sibTransId="{8D6D041A-6423-45F5-9C76-DF5816855D16}"/>
    <dgm:cxn modelId="{05F10406-0F2F-451D-AA4B-C65D48C8D3F2}" type="presOf" srcId="{2712684F-A42C-4723-9778-1754E6BB1CF8}" destId="{C292805F-E435-449C-A973-AFF4350D662A}" srcOrd="0" destOrd="0" presId="urn:microsoft.com/office/officeart/2008/layout/HorizontalMultiLevelHierarchy"/>
    <dgm:cxn modelId="{294FE022-83ED-4DE6-91B6-730612519CCE}" type="presOf" srcId="{3C09EAF3-45F1-410A-A8EF-926EBFC81020}" destId="{2BA792C3-927E-40F8-8ACE-ADD0CDC23DA8}" srcOrd="0" destOrd="0" presId="urn:microsoft.com/office/officeart/2008/layout/HorizontalMultiLevelHierarchy"/>
    <dgm:cxn modelId="{5409056D-D8D0-437C-9E76-83E8016EDECE}" type="presParOf" srcId="{D3773FE8-53C5-45E3-839D-31B6E3FFC1FB}" destId="{3483B80B-1CC4-4731-93EB-B4E467F29336}" srcOrd="0" destOrd="0" presId="urn:microsoft.com/office/officeart/2008/layout/HorizontalMultiLevelHierarchy"/>
    <dgm:cxn modelId="{EDFD8A41-5CB3-447C-B282-7E0156DE4C2E}" type="presParOf" srcId="{3483B80B-1CC4-4731-93EB-B4E467F29336}" destId="{C70AE6C8-45F1-4943-BA64-09F2CD3B2BB7}" srcOrd="0" destOrd="0" presId="urn:microsoft.com/office/officeart/2008/layout/HorizontalMultiLevelHierarchy"/>
    <dgm:cxn modelId="{EAFB9793-DFE9-4BEF-918E-411530776CBF}" type="presParOf" srcId="{3483B80B-1CC4-4731-93EB-B4E467F29336}" destId="{A0F613E1-6017-461C-8DF1-C0A5E137A820}" srcOrd="1" destOrd="0" presId="urn:microsoft.com/office/officeart/2008/layout/HorizontalMultiLevelHierarchy"/>
    <dgm:cxn modelId="{8043B2D4-4881-4C27-9CE5-3D828521B157}" type="presParOf" srcId="{A0F613E1-6017-461C-8DF1-C0A5E137A820}" destId="{145FE226-A54D-46FB-B065-350F3FAD2779}" srcOrd="0" destOrd="0" presId="urn:microsoft.com/office/officeart/2008/layout/HorizontalMultiLevelHierarchy"/>
    <dgm:cxn modelId="{C8A787BF-3317-4CD1-8F23-0E5BBB8F0088}" type="presParOf" srcId="{145FE226-A54D-46FB-B065-350F3FAD2779}" destId="{33E66D63-7690-49A9-B74A-F1F599E8536A}" srcOrd="0" destOrd="0" presId="urn:microsoft.com/office/officeart/2008/layout/HorizontalMultiLevelHierarchy"/>
    <dgm:cxn modelId="{EF786495-A307-47F9-8B96-EE890F1D276F}" type="presParOf" srcId="{A0F613E1-6017-461C-8DF1-C0A5E137A820}" destId="{003B7A1E-B57C-4FC2-9813-D6B9B7FE8900}" srcOrd="1" destOrd="0" presId="urn:microsoft.com/office/officeart/2008/layout/HorizontalMultiLevelHierarchy"/>
    <dgm:cxn modelId="{686E2C3E-474E-4030-8961-5D25EE6F17E9}" type="presParOf" srcId="{003B7A1E-B57C-4FC2-9813-D6B9B7FE8900}" destId="{2BA792C3-927E-40F8-8ACE-ADD0CDC23DA8}" srcOrd="0" destOrd="0" presId="urn:microsoft.com/office/officeart/2008/layout/HorizontalMultiLevelHierarchy"/>
    <dgm:cxn modelId="{68B4034A-0CBB-4A13-931B-0BF94E338735}" type="presParOf" srcId="{003B7A1E-B57C-4FC2-9813-D6B9B7FE8900}" destId="{40B08A4C-CA3E-486A-995B-D33D16FB118F}" srcOrd="1" destOrd="0" presId="urn:microsoft.com/office/officeart/2008/layout/HorizontalMultiLevelHierarchy"/>
    <dgm:cxn modelId="{8A779B1D-3FD6-4EA3-86B3-7DF1D589DA51}" type="presParOf" srcId="{A0F613E1-6017-461C-8DF1-C0A5E137A820}" destId="{9246130D-45CB-4224-B5B3-8FB2DFE9C4D2}" srcOrd="2" destOrd="0" presId="urn:microsoft.com/office/officeart/2008/layout/HorizontalMultiLevelHierarchy"/>
    <dgm:cxn modelId="{4881196A-83F5-4DBF-A71B-E5FBFF767A24}" type="presParOf" srcId="{9246130D-45CB-4224-B5B3-8FB2DFE9C4D2}" destId="{5E486332-B9F5-4EA4-949E-E5CF00073511}" srcOrd="0" destOrd="0" presId="urn:microsoft.com/office/officeart/2008/layout/HorizontalMultiLevelHierarchy"/>
    <dgm:cxn modelId="{F4AED3F2-6597-4103-90B8-5A4271ECCF49}" type="presParOf" srcId="{A0F613E1-6017-461C-8DF1-C0A5E137A820}" destId="{E336F196-94F6-431D-9FA1-B0A8FE8C05F9}" srcOrd="3" destOrd="0" presId="urn:microsoft.com/office/officeart/2008/layout/HorizontalMultiLevelHierarchy"/>
    <dgm:cxn modelId="{CD042AE5-26ED-4050-B80C-478F008DF87A}" type="presParOf" srcId="{E336F196-94F6-431D-9FA1-B0A8FE8C05F9}" destId="{5523E5F8-EF8F-4FD7-9ACF-B201D5EEA056}" srcOrd="0" destOrd="0" presId="urn:microsoft.com/office/officeart/2008/layout/HorizontalMultiLevelHierarchy"/>
    <dgm:cxn modelId="{5ED589F9-5CE8-4DC9-9797-E74454F15D48}" type="presParOf" srcId="{E336F196-94F6-431D-9FA1-B0A8FE8C05F9}" destId="{1FE8B062-C7C8-4F6D-8948-52FD49B0035E}" srcOrd="1" destOrd="0" presId="urn:microsoft.com/office/officeart/2008/layout/HorizontalMultiLevelHierarchy"/>
    <dgm:cxn modelId="{EF9B5250-CDC6-49D3-9D60-9BFB3FA27A78}" type="presParOf" srcId="{A0F613E1-6017-461C-8DF1-C0A5E137A820}" destId="{91B7B3FE-0E83-4398-8A65-F65ED4F0507E}" srcOrd="4" destOrd="0" presId="urn:microsoft.com/office/officeart/2008/layout/HorizontalMultiLevelHierarchy"/>
    <dgm:cxn modelId="{36F597E0-6ED3-416D-AC7A-B9360654DC7A}" type="presParOf" srcId="{91B7B3FE-0E83-4398-8A65-F65ED4F0507E}" destId="{D1C75054-9BE2-49A1-BC29-6C5B70AC51D7}" srcOrd="0" destOrd="0" presId="urn:microsoft.com/office/officeart/2008/layout/HorizontalMultiLevelHierarchy"/>
    <dgm:cxn modelId="{D09F6098-09FD-4A51-99D0-99CD034C330C}" type="presParOf" srcId="{A0F613E1-6017-461C-8DF1-C0A5E137A820}" destId="{622F26F6-B936-4513-9797-E28EB4101E70}" srcOrd="5" destOrd="0" presId="urn:microsoft.com/office/officeart/2008/layout/HorizontalMultiLevelHierarchy"/>
    <dgm:cxn modelId="{76834128-73DD-4177-A988-418EFD61796C}" type="presParOf" srcId="{622F26F6-B936-4513-9797-E28EB4101E70}" destId="{BD58D35B-D31D-4E02-BBE6-F6DB5A9F8CD4}" srcOrd="0" destOrd="0" presId="urn:microsoft.com/office/officeart/2008/layout/HorizontalMultiLevelHierarchy"/>
    <dgm:cxn modelId="{74F0744B-8B4B-4696-B811-7EBEB1B6EF25}" type="presParOf" srcId="{622F26F6-B936-4513-9797-E28EB4101E70}" destId="{CD3CAD08-331F-4A48-95AD-C52C9702810C}" srcOrd="1" destOrd="0" presId="urn:microsoft.com/office/officeart/2008/layout/HorizontalMultiLevelHierarchy"/>
    <dgm:cxn modelId="{5FBE1E99-4944-4975-83A1-3634159C49C5}" type="presParOf" srcId="{A0F613E1-6017-461C-8DF1-C0A5E137A820}" destId="{528D80AA-1D02-41E5-8BA4-1598151F4291}" srcOrd="6" destOrd="0" presId="urn:microsoft.com/office/officeart/2008/layout/HorizontalMultiLevelHierarchy"/>
    <dgm:cxn modelId="{78CE96C4-E14E-45BA-A0EA-E1A309EAD93E}" type="presParOf" srcId="{528D80AA-1D02-41E5-8BA4-1598151F4291}" destId="{67250771-D95A-4005-9045-41F7AD26A871}" srcOrd="0" destOrd="0" presId="urn:microsoft.com/office/officeart/2008/layout/HorizontalMultiLevelHierarchy"/>
    <dgm:cxn modelId="{782C31B4-36A8-4971-B55A-3A68B979C84D}" type="presParOf" srcId="{A0F613E1-6017-461C-8DF1-C0A5E137A820}" destId="{8B652585-D6DC-463A-8BFA-1E6EC055E3AF}" srcOrd="7" destOrd="0" presId="urn:microsoft.com/office/officeart/2008/layout/HorizontalMultiLevelHierarchy"/>
    <dgm:cxn modelId="{3697C587-838B-4B96-8502-BE37FAC87DF7}" type="presParOf" srcId="{8B652585-D6DC-463A-8BFA-1E6EC055E3AF}" destId="{C292805F-E435-449C-A973-AFF4350D662A}" srcOrd="0" destOrd="0" presId="urn:microsoft.com/office/officeart/2008/layout/HorizontalMultiLevelHierarchy"/>
    <dgm:cxn modelId="{B0FA4E91-20C0-4EE3-BC95-D2CB7FFEEEA0}" type="presParOf" srcId="{8B652585-D6DC-463A-8BFA-1E6EC055E3AF}" destId="{961F48C0-19E2-4973-844B-484E54F474B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D80AA-1D02-41E5-8BA4-1598151F4291}">
      <dsp:nvSpPr>
        <dsp:cNvPr id="0" name=""/>
        <dsp:cNvSpPr/>
      </dsp:nvSpPr>
      <dsp:spPr>
        <a:xfrm>
          <a:off x="2327130" y="2679099"/>
          <a:ext cx="608951" cy="1896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1896200"/>
              </a:lnTo>
              <a:lnTo>
                <a:pt x="608951" y="18962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latin typeface="Times New Roman" pitchFamily="18" charset="0"/>
            <a:cs typeface="Times New Roman" pitchFamily="18" charset="0"/>
          </a:endParaRPr>
        </a:p>
      </dsp:txBody>
      <dsp:txXfrm>
        <a:off x="2581817" y="3577409"/>
        <a:ext cx="99579" cy="99579"/>
      </dsp:txXfrm>
    </dsp:sp>
    <dsp:sp modelId="{91B7B3FE-0E83-4398-8A65-F65ED4F0507E}">
      <dsp:nvSpPr>
        <dsp:cNvPr id="0" name=""/>
        <dsp:cNvSpPr/>
      </dsp:nvSpPr>
      <dsp:spPr>
        <a:xfrm>
          <a:off x="2327130" y="2679099"/>
          <a:ext cx="608951" cy="628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628586"/>
              </a:lnTo>
              <a:lnTo>
                <a:pt x="608951" y="62858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2609727" y="2971513"/>
        <a:ext cx="43759" cy="43759"/>
      </dsp:txXfrm>
    </dsp:sp>
    <dsp:sp modelId="{9246130D-45CB-4224-B5B3-8FB2DFE9C4D2}">
      <dsp:nvSpPr>
        <dsp:cNvPr id="0" name=""/>
        <dsp:cNvSpPr/>
      </dsp:nvSpPr>
      <dsp:spPr>
        <a:xfrm>
          <a:off x="2327130" y="2040072"/>
          <a:ext cx="608951" cy="639026"/>
        </a:xfrm>
        <a:custGeom>
          <a:avLst/>
          <a:gdLst/>
          <a:ahLst/>
          <a:cxnLst/>
          <a:rect l="0" t="0" r="0" b="0"/>
          <a:pathLst>
            <a:path>
              <a:moveTo>
                <a:pt x="0" y="639026"/>
              </a:moveTo>
              <a:lnTo>
                <a:pt x="304475" y="639026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2609538" y="2337518"/>
        <a:ext cx="44135" cy="44135"/>
      </dsp:txXfrm>
    </dsp:sp>
    <dsp:sp modelId="{145FE226-A54D-46FB-B065-350F3FAD2779}">
      <dsp:nvSpPr>
        <dsp:cNvPr id="0" name=""/>
        <dsp:cNvSpPr/>
      </dsp:nvSpPr>
      <dsp:spPr>
        <a:xfrm>
          <a:off x="2327130" y="772459"/>
          <a:ext cx="608951" cy="1906639"/>
        </a:xfrm>
        <a:custGeom>
          <a:avLst/>
          <a:gdLst/>
          <a:ahLst/>
          <a:cxnLst/>
          <a:rect l="0" t="0" r="0" b="0"/>
          <a:pathLst>
            <a:path>
              <a:moveTo>
                <a:pt x="0" y="1906639"/>
              </a:moveTo>
              <a:lnTo>
                <a:pt x="304475" y="1906639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latin typeface="Times New Roman" pitchFamily="18" charset="0"/>
            <a:cs typeface="Times New Roman" pitchFamily="18" charset="0"/>
          </a:endParaRPr>
        </a:p>
      </dsp:txBody>
      <dsp:txXfrm>
        <a:off x="2581568" y="1675741"/>
        <a:ext cx="100076" cy="100076"/>
      </dsp:txXfrm>
    </dsp:sp>
    <dsp:sp modelId="{C70AE6C8-45F1-4943-BA64-09F2CD3B2BB7}">
      <dsp:nvSpPr>
        <dsp:cNvPr id="0" name=""/>
        <dsp:cNvSpPr/>
      </dsp:nvSpPr>
      <dsp:spPr>
        <a:xfrm rot="16200000">
          <a:off x="-1029624" y="1991003"/>
          <a:ext cx="5337319" cy="13761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Чакан жана орто ишкерлик субъекттер</a:t>
          </a:r>
          <a:endParaRPr lang="ru-RU" sz="4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-1029624" y="1991003"/>
        <a:ext cx="5337319" cy="1376192"/>
      </dsp:txXfrm>
    </dsp:sp>
    <dsp:sp modelId="{2BA792C3-927E-40F8-8ACE-ADD0CDC23DA8}">
      <dsp:nvSpPr>
        <dsp:cNvPr id="0" name=""/>
        <dsp:cNvSpPr/>
      </dsp:nvSpPr>
      <dsp:spPr>
        <a:xfrm>
          <a:off x="2936082" y="26541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b="1" kern="1200" dirty="0" smtClean="0">
              <a:latin typeface="Times New Roman" pitchFamily="18" charset="0"/>
              <a:ea typeface="Calibri"/>
              <a:cs typeface="Times New Roman" pitchFamily="18" charset="0"/>
            </a:rPr>
            <a:t>Чакан ишканалар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7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саны 50 адамга чейинки өндүрүш чөйрөсүндө</a:t>
          </a:r>
          <a:r>
            <a:rPr lang="ru-RU" sz="1700" i="1" kern="1200" dirty="0" smtClean="0">
              <a:latin typeface="Times New Roman" pitchFamily="18" charset="0"/>
              <a:cs typeface="Times New Roman" pitchFamily="18" charset="0"/>
            </a:rPr>
            <a:t>, </a:t>
          </a:r>
          <a:endParaRPr lang="ru-RU" sz="1700" i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кызмат көрсөтүү чөйрөсүндө - 15 адамга чейин</a:t>
          </a:r>
          <a:r>
            <a:rPr lang="ru-RU" sz="17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7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265414"/>
        <a:ext cx="5389469" cy="1014090"/>
      </dsp:txXfrm>
    </dsp:sp>
    <dsp:sp modelId="{5523E5F8-EF8F-4FD7-9ACF-B201D5EEA056}">
      <dsp:nvSpPr>
        <dsp:cNvPr id="0" name=""/>
        <dsp:cNvSpPr/>
      </dsp:nvSpPr>
      <dsp:spPr>
        <a:xfrm>
          <a:off x="2936082" y="1533027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300"/>
            </a:spcAft>
          </a:pPr>
          <a:r>
            <a:rPr lang="ru-RU" sz="2800" b="1" kern="1200" dirty="0" smtClean="0">
              <a:latin typeface="Times New Roman" pitchFamily="18" charset="0"/>
              <a:ea typeface="Calibri"/>
              <a:cs typeface="Times New Roman" pitchFamily="18" charset="0"/>
            </a:rPr>
            <a:t>Орто ишканалар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саны 51 адамдан 200 адамга чейинки өндүрүш чөйрөсүндө, </a:t>
          </a:r>
          <a:br>
            <a:rPr lang="ru-RU" sz="16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кызмат көрсөтүү чөйрөсүндө - 16 адамдан 50 адамга чейин</a:t>
          </a:r>
          <a:endParaRPr lang="ru-RU" sz="16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1533027"/>
        <a:ext cx="5389469" cy="1014090"/>
      </dsp:txXfrm>
    </dsp:sp>
    <dsp:sp modelId="{BD58D35B-D31D-4E02-BBE6-F6DB5A9F8CD4}">
      <dsp:nvSpPr>
        <dsp:cNvPr id="0" name=""/>
        <dsp:cNvSpPr/>
      </dsp:nvSpPr>
      <dsp:spPr>
        <a:xfrm>
          <a:off x="2936082" y="2800640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ea typeface="Calibri"/>
              <a:cs typeface="Times New Roman" pitchFamily="18" charset="0"/>
            </a:rPr>
            <a:t>Жеке ишкерлер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2800640"/>
        <a:ext cx="5389469" cy="1014090"/>
      </dsp:txXfrm>
    </dsp:sp>
    <dsp:sp modelId="{C292805F-E435-449C-A973-AFF4350D662A}">
      <dsp:nvSpPr>
        <dsp:cNvPr id="0" name=""/>
        <dsp:cNvSpPr/>
      </dsp:nvSpPr>
      <dsp:spPr>
        <a:xfrm>
          <a:off x="2936082" y="406825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b="1" kern="1200" dirty="0" smtClean="0">
              <a:latin typeface="Times New Roman" pitchFamily="18" charset="0"/>
              <a:ea typeface="Calibri"/>
              <a:cs typeface="Times New Roman" pitchFamily="18" charset="0"/>
            </a:rPr>
            <a:t>Дыйкан (фермердик)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b="1" kern="1200" dirty="0" smtClean="0">
              <a:latin typeface="Times New Roman" pitchFamily="18" charset="0"/>
              <a:ea typeface="Calibri"/>
              <a:cs typeface="Times New Roman" pitchFamily="18" charset="0"/>
            </a:rPr>
            <a:t>чарбалары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юридикалык же жеке макамына </a:t>
          </a:r>
          <a:r>
            <a:rPr lang="ru-RU" sz="1700" i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ээ</a:t>
          </a:r>
          <a:endParaRPr lang="ru-RU" sz="17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4068254"/>
        <a:ext cx="5389469" cy="1014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73CDB-4DC3-4B11-A2FE-45B08F35D009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FF26D-71D2-4AB7-852F-21C88BAB8D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91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355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355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7CD832-4455-4270-99BF-27B12B3DABB4}" type="slidenum">
              <a:rPr lang="ru-RU" smtClean="0"/>
              <a:pPr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4418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412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6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2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8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67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9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64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2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11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4E31E-F061-4348-A08B-C065EF0C604E}" type="datetimeFigureOut">
              <a:rPr lang="ru-RU" smtClean="0"/>
              <a:pPr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52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0" y="3735127"/>
            <a:ext cx="4558352" cy="3034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https://webpulse.imgsmail.ru/imgpreview?key=pic1279117126030950283&amp;mb=pul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51" y="3735127"/>
            <a:ext cx="4356000" cy="3034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841" y="312177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35691" y="1255845"/>
            <a:ext cx="10515600" cy="2595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2021-жылдагы </a:t>
            </a:r>
            <a:endParaRPr lang="ru-RU" sz="40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чакан 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жана орто ишкерлик субъекттеринин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ишмердиги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55120" y="5811715"/>
            <a:ext cx="3377463" cy="95534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статистикасы бөлүмү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2022-жылдын 10-октябры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87450" y="333375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69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85433773"/>
              </p:ext>
            </p:extLst>
          </p:nvPr>
        </p:nvGraphicFramePr>
        <p:xfrm>
          <a:off x="2638425" y="497385"/>
          <a:ext cx="9220199" cy="534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524933" y="1047750"/>
            <a:ext cx="2927951" cy="4133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Ɵкмөтүнүн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1998-жылдын </a:t>
            </a:r>
            <a:b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17-февралындагы </a:t>
            </a:r>
            <a:b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 токтому, Кыргыз Республикасынын Ɵкмөтүнүн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2002-жылдын </a:t>
            </a:r>
            <a:b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29-августундагы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№590 токтомунун редакциясы эске алынды</a:t>
            </a: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457294" y="6168994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211941" y="5845144"/>
            <a:ext cx="6400800" cy="647700"/>
          </a:xfrm>
          <a:prstGeom prst="rect">
            <a:avLst/>
          </a:prstGeom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ru-RU" sz="1600" b="0" dirty="0" smtClean="0"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ru-RU" sz="1600" b="0" dirty="0"/>
          </a:p>
        </p:txBody>
      </p:sp>
    </p:spTree>
    <p:extLst>
      <p:ext uri="{BB962C8B-B14F-4D97-AF65-F5344CB8AC3E}">
        <p14:creationId xmlns:p14="http://schemas.microsoft.com/office/powerpoint/2010/main" val="4263826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850" y="234373"/>
            <a:ext cx="10515600" cy="63394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Орто тизмелик санына жараша акы төлөнүүчү кызматкерлердин санынын типтер боюнча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классификациясы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(адам)</a:t>
            </a:r>
            <a:endParaRPr lang="ru-RU" sz="2000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4773372"/>
              </p:ext>
            </p:extLst>
          </p:nvPr>
        </p:nvGraphicFramePr>
        <p:xfrm>
          <a:off x="838507" y="1014980"/>
          <a:ext cx="10744201" cy="554342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194060"/>
                <a:gridCol w="2205794"/>
                <a:gridCol w="2344347"/>
              </a:tblGrid>
              <a:tr h="663575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Чакан </a:t>
                      </a:r>
                      <a:b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ишканалар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Орто </a:t>
                      </a:r>
                      <a:b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ишканалар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603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Айыл-чарбасы, токой чарбасы  жана балык уулоочулук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Балык уулочулук, балык өстүрүүчүлүк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Пайдалуу кеңдерди казуу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Иштетүү өндүрүшү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 энергия, газ, буу жана кондицияланган аба менен камсыздоо (жабдуу)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Курулуш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4E7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50гө чейин кошо эсептегенде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4E7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51ден 200гө чейин кошо эсептегенде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E7CC6">
                        <a:alpha val="20000"/>
                      </a:srgbClr>
                    </a:solidFill>
                  </a:tcPr>
                </a:tc>
              </a:tr>
              <a:tr h="14460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Дүң жана чекене соода; автоунааларды жана мотоциклдерди оңдоо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Мейманканалар менен  ресторандар ишмердиги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Транспорт ишмердиги жана жүктөрдү сактоо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Байланыш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Финансылык ортомчулук жана камсыздандыруу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Кыймылсыз мүлк менен операциялар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Билим берүү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Саламаттыкты сактоо жана калкты социалдык жактан тейлөө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Башка тейлөө ишмердиги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15ке чейин кошо эсептегенде</a:t>
                      </a:r>
                    </a:p>
                    <a:p>
                      <a:pPr algn="ctr"/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16дан 50гө чейин кошо эсептегенде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641539" y="6168994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56282"/>
              </p:ext>
            </p:extLst>
          </p:nvPr>
        </p:nvGraphicFramePr>
        <p:xfrm>
          <a:off x="624379" y="1120528"/>
          <a:ext cx="11079471" cy="4896000"/>
        </p:xfrm>
        <a:graphic>
          <a:graphicData uri="http://schemas.openxmlformats.org/drawingml/2006/table">
            <a:tbl>
              <a:tblPr/>
              <a:tblGrid>
                <a:gridCol w="3447471"/>
                <a:gridCol w="1584000"/>
                <a:gridCol w="1584000"/>
                <a:gridCol w="1584000"/>
                <a:gridCol w="1440000"/>
                <a:gridCol w="1440000"/>
              </a:tblGrid>
              <a:tr h="432000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Ɵсүү темпи</a:t>
                      </a:r>
                      <a:r>
                        <a:rPr lang="ru-RU" sz="22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2017-ж. менен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2020-ж. менен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00000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Чакан ишканалар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13 858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16 302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16 252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-0,3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000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Орто ишканалар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798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0,4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000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Жеке ишкерлер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389 778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418 800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429 985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2,7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2000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Дыйкан </a:t>
                      </a:r>
                      <a:endParaRPr lang="ru-RU" sz="22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фермердик) чарбалары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428 730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461 581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467 423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9,0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Содержимое 2"/>
          <p:cNvSpPr txBox="1">
            <a:spLocks/>
          </p:cNvSpPr>
          <p:nvPr/>
        </p:nvSpPr>
        <p:spPr>
          <a:xfrm>
            <a:off x="647699" y="234294"/>
            <a:ext cx="10572751" cy="774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ЧОИ субъекттеринин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(бирдик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566475" y="6168994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857549"/>
            <a:ext cx="9665801" cy="585500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429" y="293049"/>
            <a:ext cx="11099045" cy="794933"/>
          </a:xfrm>
        </p:spPr>
        <p:txBody>
          <a:bodyPr>
            <a:normAutofit fontScale="90000"/>
          </a:bodyPr>
          <a:lstStyle/>
          <a:p>
            <a:r>
              <a:rPr lang="ru-RU" sz="29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2021-жылдагы чакан жана орто ишканалардын аймактар боюнча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бирдик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жана жыйынтыкка карата % менен)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1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44" y="1021657"/>
            <a:ext cx="9178987" cy="556011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4803" y="226089"/>
            <a:ext cx="10918067" cy="863173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2021-жылдагы </a:t>
            </a:r>
            <a:r>
              <a:rPr lang="ky-KG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катталган жеке ишкерлердин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аймактар боюнча </a:t>
            </a:r>
            <a:r>
              <a:rPr lang="ky-KG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18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миң бирдик жана жыйынтыкка карата % менен)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29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839056"/>
            <a:ext cx="9162905" cy="5418671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9235" y="312099"/>
            <a:ext cx="10822675" cy="794933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2021-жылдагы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дыйкан </a:t>
            </a:r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(фермердик)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чарбалардын</a:t>
            </a:r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аймактар боюнча саны</a:t>
            </a:r>
            <a:r>
              <a:rPr lang="ru-RU" sz="2000" b="1" baseline="30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(миң бирдик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жана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жыйынтыкка карата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менен)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3"/>
          <p:cNvSpPr>
            <a:spLocks noGrp="1"/>
          </p:cNvSpPr>
          <p:nvPr>
            <p:ph idx="1"/>
          </p:nvPr>
        </p:nvSpPr>
        <p:spPr>
          <a:xfrm>
            <a:off x="551598" y="6257727"/>
            <a:ext cx="9329382" cy="395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aseline="30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Айыл чарба ишмердиги менен алектенген жеке ишкерлерди кошкондо. </a:t>
            </a:r>
          </a:p>
        </p:txBody>
      </p:sp>
    </p:spTree>
    <p:extLst>
      <p:ext uri="{BB962C8B-B14F-4D97-AF65-F5344CB8AC3E}">
        <p14:creationId xmlns:p14="http://schemas.microsoft.com/office/powerpoint/2010/main" val="3567294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468" y="910586"/>
            <a:ext cx="8774347" cy="54747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060" y="179072"/>
            <a:ext cx="11191164" cy="859154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2021-жылдагы экономикалык ишмердиктин түрлөрү боюнча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ЧОИ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субъекттеринин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саны</a:t>
            </a:r>
            <a:r>
              <a:rPr lang="ru-RU" sz="2000" b="1" baseline="30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жыйынтыкка карата пайыз менен)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51598" y="6257727"/>
            <a:ext cx="4648200" cy="395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aseline="30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Дыйкан (фермердик) чарбаларын кошпогондо.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2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132" y="337831"/>
            <a:ext cx="10515600" cy="467388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ЧОИ субъекттеринин кошумча дүң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наркы</a:t>
            </a:r>
            <a:endParaRPr lang="ru-RU" sz="26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7731480"/>
              </p:ext>
            </p:extLst>
          </p:nvPr>
        </p:nvGraphicFramePr>
        <p:xfrm>
          <a:off x="696036" y="982638"/>
          <a:ext cx="10692000" cy="5124287"/>
        </p:xfrm>
        <a:graphic>
          <a:graphicData uri="http://schemas.openxmlformats.org/drawingml/2006/table">
            <a:tbl>
              <a:tblPr/>
              <a:tblGrid>
                <a:gridCol w="5292000"/>
                <a:gridCol w="1080000"/>
                <a:gridCol w="1080000"/>
                <a:gridCol w="1080000"/>
                <a:gridCol w="1080000"/>
                <a:gridCol w="1080000"/>
              </a:tblGrid>
              <a:tr h="4442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Кошумча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дүң наркынын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көлөмү,  </a:t>
                      </a:r>
                      <a:r>
                        <a:rPr lang="ru-RU" sz="18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млрд</a:t>
                      </a:r>
                      <a:r>
                        <a:rPr lang="ru-RU" sz="18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8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сом</a:t>
                      </a:r>
                      <a:endParaRPr lang="ru-RU" sz="18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218,6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242,5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265,4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244,4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309,5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чакан ишканалар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35,4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орто ишканалар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20,4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жеке ишкерлер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128,3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152,7 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дыйкан (фермердик) чарбалары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756000"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ИДПга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кошумча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дүң наркынын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көлөмүнүн салыштырма салмагы, </a:t>
                      </a:r>
                      <a:r>
                        <a:rPr lang="ru-RU" sz="18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менен</a:t>
                      </a:r>
                      <a:endParaRPr lang="ru-RU" sz="18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41,2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42,5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чакан ишканалар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орто ишканалар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жеке ишкерлер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2000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дыйкан (фермердик) чарбалары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616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52" y="1002581"/>
            <a:ext cx="10330748" cy="5632381"/>
          </a:xfrm>
          <a:prstGeom prst="rect">
            <a:avLst/>
          </a:prstGeom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545910" y="247650"/>
            <a:ext cx="10822675" cy="926057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2021-жылдагы ЧОИ субъекттери тарабынан өндүрүлгөн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продукциялардын </a:t>
            </a:r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жана көрсөтүлгөн кызматтардын салыштырма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салмагы </a:t>
            </a:r>
            <a:b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(республиканын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 көлөмүнө карата % менен)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3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21" y="1096790"/>
            <a:ext cx="10530476" cy="52225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44" y="306430"/>
            <a:ext cx="6013879" cy="484145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ЧОИ боюнча маалыматтарды жайылтуу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486275" y="4572000"/>
            <a:ext cx="1828800" cy="4762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150972" y="1934990"/>
            <a:ext cx="1190625" cy="63817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457294" y="6327429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902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446" y="2695366"/>
            <a:ext cx="4632754" cy="70322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ЧОИ боюнча маалыматтарды жайылтуу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619648" y="6296736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76586"/>
            <a:ext cx="5870350" cy="64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5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6750" y="171450"/>
            <a:ext cx="5753100" cy="1238250"/>
          </a:xfrm>
        </p:spPr>
        <p:txBody>
          <a:bodyPr anchor="ctr">
            <a:normAutofit fontScale="92500" lnSpcReduction="20000"/>
          </a:bodyPr>
          <a:lstStyle/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Чакан жана орто 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ишкердик </a:t>
            </a:r>
            <a:r>
              <a:rPr lang="ky-K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ишмердигинин</a:t>
            </a:r>
            <a:r>
              <a:rPr lang="ky-K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 ​​боюнча негизги көрсөткүчтөрү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экспресс-маалыматы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</a:t>
            </a:r>
            <a:r>
              <a:rPr lang="ky-KG" sz="2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дык</a:t>
            </a:r>
            <a: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953250" y="158749"/>
            <a:ext cx="4680000" cy="1165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711200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</a:t>
            </a:r>
            <a:r>
              <a:rPr lang="ky-K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Республикасындагы чакан жана орто 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ишкерлик</a:t>
            </a: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y-K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жыйнагы</a:t>
            </a:r>
            <a:endParaRPr kumimoji="0" lang="ru-RU" alt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algn="ctr" defTabSz="71120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y-KG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1" descr="V:\Working\115\Нацстатком_отдел финансов\МСП 2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1219200"/>
            <a:ext cx="4000499" cy="546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49262" y="1548130"/>
            <a:ext cx="6713538" cy="4776470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700110" y="6356203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50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i="1" dirty="0">
                <a:solidFill>
                  <a:srgbClr val="4E7CC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бурганыңыздар үчүн рахмат!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446</Words>
  <Application>Microsoft Office PowerPoint</Application>
  <PresentationFormat>Широкоэкранный</PresentationFormat>
  <Paragraphs>165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MS Mincho</vt:lpstr>
      <vt:lpstr>Arial</vt:lpstr>
      <vt:lpstr>Calibri</vt:lpstr>
      <vt:lpstr>Calibri Light</vt:lpstr>
      <vt:lpstr>Times New Roman</vt:lpstr>
      <vt:lpstr>Тема Office</vt:lpstr>
      <vt:lpstr>Финансы статистикасы бөлүмү 2022-жылдын 10-октябры</vt:lpstr>
      <vt:lpstr>Презентация PowerPoint</vt:lpstr>
      <vt:lpstr>Орто тизмелик санына жараша акы төлөнүүчү кызматкерлердин санынын типтер боюнча классификациясы (адам)</vt:lpstr>
      <vt:lpstr>Презентация PowerPoint</vt:lpstr>
      <vt:lpstr>2021-жылдагы чакан жана орто ишканалардын аймактар боюнча саны (бирдик жана жыйынтыкка карата % менен)</vt:lpstr>
      <vt:lpstr>2021-жылдагы катталган жеке ишкерлердин аймактар боюнча саны (миң бирдик жана жыйынтыкка карата % менен)</vt:lpstr>
      <vt:lpstr>2021-жылдагы дыйкан (фермердик) чарбалардын аймактар боюнча саны1  (миң бирдик жана жыйынтыкка карата % менен)</vt:lpstr>
      <vt:lpstr>2021-жылдагы экономикалык ишмердиктин түрлөрү боюнча  ЧОИ субъекттеринин саны1 (жыйынтыкка карата пайыз менен)</vt:lpstr>
      <vt:lpstr>ЧОИ субъекттеринин кошумча дүң наркы</vt:lpstr>
      <vt:lpstr>2021-жылдагы ЧОИ субъекттери тарабынан өндүрүлгөн продукциялардын жана көрсөтүлгөн кызматтардын салыштырма салмагы  (республиканын жалпы көлөмүнө карата % менен)</vt:lpstr>
      <vt:lpstr>ЧОИ боюнча маалыматтарды жайылтуу </vt:lpstr>
      <vt:lpstr>ЧОИ боюнча маалыматтарды жайылтуу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Изменение цен и тарифов по основным группам товаров и услуг (прирост (+), снижение (-); в процентах к декабрю предыдущего года)</dc:title>
  <dc:creator>nchuikov</dc:creator>
  <cp:lastModifiedBy>Малика Абдукадирова</cp:lastModifiedBy>
  <cp:revision>116</cp:revision>
  <dcterms:created xsi:type="dcterms:W3CDTF">2018-09-11T10:31:34Z</dcterms:created>
  <dcterms:modified xsi:type="dcterms:W3CDTF">2022-10-07T12:27:12Z</dcterms:modified>
</cp:coreProperties>
</file>