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  <p:sldMasterId id="2147483663" r:id="rId3"/>
    <p:sldMasterId id="2147483666" r:id="rId4"/>
  </p:sldMasterIdLst>
  <p:notesMasterIdLst>
    <p:notesMasterId r:id="rId16"/>
  </p:notesMasterIdLst>
  <p:sldIdLst>
    <p:sldId id="262" r:id="rId5"/>
    <p:sldId id="318" r:id="rId6"/>
    <p:sldId id="327" r:id="rId7"/>
    <p:sldId id="320" r:id="rId8"/>
    <p:sldId id="323" r:id="rId9"/>
    <p:sldId id="322" r:id="rId10"/>
    <p:sldId id="321" r:id="rId11"/>
    <p:sldId id="328" r:id="rId12"/>
    <p:sldId id="324" r:id="rId13"/>
    <p:sldId id="325" r:id="rId14"/>
    <p:sldId id="279" r:id="rId15"/>
  </p:sldIdLst>
  <p:sldSz cx="12192000" cy="6858000"/>
  <p:notesSz cx="6797675" cy="9926638"/>
  <p:defaultTextStyle>
    <a:defPPr>
      <a:defRPr lang="k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02CC2FC0-875B-4032-9839-AE7E1B329F7B}">
          <p14:sldIdLst>
            <p14:sldId id="262"/>
            <p14:sldId id="318"/>
            <p14:sldId id="327"/>
            <p14:sldId id="320"/>
            <p14:sldId id="323"/>
            <p14:sldId id="322"/>
            <p14:sldId id="321"/>
            <p14:sldId id="328"/>
            <p14:sldId id="324"/>
            <p14:sldId id="325"/>
            <p14:sldId id="27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tekeeva" initials="l" lastIdx="1" clrIdx="0">
    <p:extLst>
      <p:ext uri="{19B8F6BF-5375-455C-9EA6-DF929625EA0E}">
        <p15:presenceInfo xmlns:p15="http://schemas.microsoft.com/office/powerpoint/2012/main" userId="S-1-5-21-379961216-2183780427-2185431998-148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9" autoAdjust="0"/>
    <p:restoredTop sz="94660"/>
  </p:normalViewPr>
  <p:slideViewPr>
    <p:cSldViewPr snapToGrid="0">
      <p:cViewPr varScale="1">
        <p:scale>
          <a:sx n="88" d="100"/>
          <a:sy n="88" d="100"/>
        </p:scale>
        <p:origin x="14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573009623797027"/>
          <c:y val="0.19812094537507996"/>
          <c:w val="0.56909558180227471"/>
          <c:h val="0.68291451892007382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F3B-4D32-BF26-ABD7CE0C094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F3B-4D32-BF26-ABD7CE0C094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F3B-4D32-BF26-ABD7CE0C094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8F3B-4D32-BF26-ABD7CE0C0944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8F3B-4D32-BF26-ABD7CE0C0944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8F3B-4D32-BF26-ABD7CE0C0944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8F3B-4D32-BF26-ABD7CE0C0944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8F3B-4D32-BF26-ABD7CE0C0944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8F3B-4D32-BF26-ABD7CE0C0944}"/>
              </c:ext>
            </c:extLst>
          </c:dPt>
          <c:dLbls>
            <c:dLbl>
              <c:idx val="0"/>
              <c:layout>
                <c:manualLayout>
                  <c:x val="-1.4492753623188494E-2"/>
                  <c:y val="-6.8682092726421159E-2"/>
                </c:manualLayout>
              </c:layout>
              <c:tx>
                <c:rich>
                  <a:bodyPr/>
                  <a:lstStyle/>
                  <a:p>
                    <a:fld id="{7E013BF0-83B2-4586-9311-ECC1E97C95CC}" type="CATEGORYNAME">
                      <a:rPr lang="ky-KG"/>
                      <a:pPr/>
                      <a:t>[ИМЯ КАТЕГОРИИ]</a:t>
                    </a:fld>
                    <a:endParaRPr lang="ky-KG"/>
                  </a:p>
                  <a:p>
                    <a:fld id="{EE2D20AF-AC64-4C75-A587-1681DEAEBAD9}" type="VALUE">
                      <a:rPr lang="ky-KG" baseline="0"/>
                      <a:pPr/>
                      <a:t>[ЗНАЧЕНИЕ]</a:t>
                    </a:fld>
                    <a:r>
                      <a:rPr lang="ky-KG" baseline="0"/>
                      <a:t>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8F3B-4D32-BF26-ABD7CE0C0944}"/>
                </c:ext>
              </c:extLst>
            </c:dLbl>
            <c:dLbl>
              <c:idx val="1"/>
              <c:layout>
                <c:manualLayout>
                  <c:x val="0.16111111111111112"/>
                  <c:y val="3.0927835051546393E-2"/>
                </c:manualLayout>
              </c:layout>
              <c:tx>
                <c:rich>
                  <a:bodyPr/>
                  <a:lstStyle/>
                  <a:p>
                    <a:fld id="{01C5065F-2B11-4CF1-B25F-846C4FBA6E64}" type="CATEGORYNAME">
                      <a:rPr lang="ky-KG"/>
                      <a:pPr/>
                      <a:t>[ИМЯ КАТЕГОРИИ]</a:t>
                    </a:fld>
                    <a:endParaRPr lang="ky-KG"/>
                  </a:p>
                  <a:p>
                    <a:fld id="{4171B393-AF3D-47C9-AC66-44B66694C93A}" type="VALUE">
                      <a:rPr lang="ky-KG" baseline="0"/>
                      <a:pPr/>
                      <a:t>[ЗНАЧЕНИЕ]</a:t>
                    </a:fld>
                    <a:r>
                      <a:rPr lang="ky-KG" baseline="0"/>
                      <a:t>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8F3B-4D32-BF26-ABD7CE0C0944}"/>
                </c:ext>
              </c:extLst>
            </c:dLbl>
            <c:dLbl>
              <c:idx val="2"/>
              <c:layout>
                <c:manualLayout>
                  <c:x val="0.10060386473429951"/>
                  <c:y val="-1.5912117146496197E-2"/>
                </c:manualLayout>
              </c:layout>
              <c:tx>
                <c:rich>
                  <a:bodyPr/>
                  <a:lstStyle/>
                  <a:p>
                    <a:fld id="{BDB32F91-0805-49DE-A0EF-4613E27A852A}" type="CATEGORYNAME">
                      <a:rPr lang="ky-KG"/>
                      <a:pPr/>
                      <a:t>[ИМЯ КАТЕГОРИИ]</a:t>
                    </a:fld>
                    <a:endParaRPr lang="ky-KG" dirty="0"/>
                  </a:p>
                  <a:p>
                    <a:fld id="{071D3939-4B2C-4134-A1C0-8B315864986F}" type="VALUE">
                      <a:rPr lang="ky-KG" baseline="0"/>
                      <a:pPr/>
                      <a:t>[ЗНАЧЕНИЕ]</a:t>
                    </a:fld>
                    <a:r>
                      <a:rPr lang="ky-KG" baseline="0" dirty="0"/>
                      <a:t>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8F3B-4D32-BF26-ABD7CE0C0944}"/>
                </c:ext>
              </c:extLst>
            </c:dLbl>
            <c:dLbl>
              <c:idx val="3"/>
              <c:layout>
                <c:manualLayout>
                  <c:x val="-6.3164251207729463E-2"/>
                  <c:y val="0.11880322788071164"/>
                </c:manualLayout>
              </c:layout>
              <c:tx>
                <c:rich>
                  <a:bodyPr/>
                  <a:lstStyle/>
                  <a:p>
                    <a:fld id="{A0984E8B-333A-49F6-BF83-27B51561687B}" type="CATEGORYNAME">
                      <a:rPr lang="ky-KG"/>
                      <a:pPr/>
                      <a:t>[ИМЯ КАТЕГОРИИ]</a:t>
                    </a:fld>
                    <a:endParaRPr lang="ky-KG"/>
                  </a:p>
                  <a:p>
                    <a:fld id="{7A79F7AF-F67A-43EC-B506-F8301B9E251A}" type="VALUE">
                      <a:rPr lang="ky-KG" baseline="0"/>
                      <a:pPr/>
                      <a:t>[ЗНАЧЕНИЕ]</a:t>
                    </a:fld>
                    <a:r>
                      <a:rPr lang="ky-KG" baseline="0"/>
                      <a:t>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8F3B-4D32-BF26-ABD7CE0C0944}"/>
                </c:ext>
              </c:extLst>
            </c:dLbl>
            <c:dLbl>
              <c:idx val="4"/>
              <c:layout>
                <c:manualLayout>
                  <c:x val="-7.5000000000000039E-2"/>
                  <c:y val="4.9233821872720532E-2"/>
                </c:manualLayout>
              </c:layout>
              <c:tx>
                <c:rich>
                  <a:bodyPr/>
                  <a:lstStyle/>
                  <a:p>
                    <a:fld id="{D4B1FBAD-3A46-4200-B8AC-93303E3E868D}" type="CATEGORYNAME">
                      <a:rPr lang="ky-KG"/>
                      <a:pPr/>
                      <a:t>[ИМЯ КАТЕГОРИИ]</a:t>
                    </a:fld>
                    <a:endParaRPr lang="ky-KG" dirty="0"/>
                  </a:p>
                  <a:p>
                    <a:fld id="{FCEF2EB0-7CD4-49FF-8E0E-5F9BD96F89A8}" type="VALUE">
                      <a:rPr lang="ky-KG" baseline="0"/>
                      <a:pPr/>
                      <a:t>[ЗНАЧЕНИЕ]</a:t>
                    </a:fld>
                    <a:r>
                      <a:rPr lang="ky-KG" baseline="0" dirty="0"/>
                      <a:t>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8F3B-4D32-BF26-ABD7CE0C0944}"/>
                </c:ext>
              </c:extLst>
            </c:dLbl>
            <c:dLbl>
              <c:idx val="5"/>
              <c:layout>
                <c:manualLayout>
                  <c:x val="-8.2850241545893724E-2"/>
                  <c:y val="-2.7018126378598951E-2"/>
                </c:manualLayout>
              </c:layout>
              <c:tx>
                <c:rich>
                  <a:bodyPr/>
                  <a:lstStyle/>
                  <a:p>
                    <a:fld id="{6FD0CDA2-6D8A-4A33-866F-C498BB818AB8}" type="CATEGORYNAME">
                      <a:rPr lang="ky-KG"/>
                      <a:pPr/>
                      <a:t>[ИМЯ КАТЕГОРИИ]</a:t>
                    </a:fld>
                    <a:endParaRPr lang="ky-KG" dirty="0"/>
                  </a:p>
                  <a:p>
                    <a:fld id="{9C827BFD-FF72-4ED6-882B-D83FF6405565}" type="VALUE">
                      <a:rPr lang="ky-KG" baseline="0"/>
                      <a:pPr/>
                      <a:t>[ЗНАЧЕНИЕ]</a:t>
                    </a:fld>
                    <a:r>
                      <a:rPr lang="ky-KG" baseline="0" dirty="0"/>
                      <a:t>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8F3B-4D32-BF26-ABD7CE0C0944}"/>
                </c:ext>
              </c:extLst>
            </c:dLbl>
            <c:dLbl>
              <c:idx val="6"/>
              <c:layout>
                <c:manualLayout>
                  <c:x val="-7.8864734299516903E-2"/>
                  <c:y val="-3.9522096421836225E-2"/>
                </c:manualLayout>
              </c:layout>
              <c:tx>
                <c:rich>
                  <a:bodyPr/>
                  <a:lstStyle/>
                  <a:p>
                    <a:fld id="{47B3F889-D612-441B-A5FA-582A38A29579}" type="CATEGORYNAME">
                      <a:rPr lang="ky-KG"/>
                      <a:pPr/>
                      <a:t>[ИМЯ КАТЕГОРИИ]</a:t>
                    </a:fld>
                    <a:endParaRPr lang="ky-KG"/>
                  </a:p>
                  <a:p>
                    <a:fld id="{F57B50BD-F518-49AE-BCB1-7D44B770D5B9}" type="VALUE">
                      <a:rPr lang="ky-KG" baseline="0"/>
                      <a:pPr/>
                      <a:t>[ЗНАЧЕНИЕ]</a:t>
                    </a:fld>
                    <a:r>
                      <a:rPr lang="ky-KG" baseline="0"/>
                      <a:t>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8F3B-4D32-BF26-ABD7CE0C0944}"/>
                </c:ext>
              </c:extLst>
            </c:dLbl>
            <c:dLbl>
              <c:idx val="7"/>
              <c:layout>
                <c:manualLayout>
                  <c:x val="-0.10785024154589372"/>
                  <c:y val="-2.9569525511463371E-2"/>
                </c:manualLayout>
              </c:layout>
              <c:tx>
                <c:rich>
                  <a:bodyPr/>
                  <a:lstStyle/>
                  <a:p>
                    <a:fld id="{FA270168-8A05-4A71-935C-31F3DFE4AF3B}" type="CATEGORYNAME">
                      <a:rPr lang="ky-KG"/>
                      <a:pPr/>
                      <a:t>[ИМЯ КАТЕГОРИИ]</a:t>
                    </a:fld>
                    <a:endParaRPr lang="ky-KG"/>
                  </a:p>
                  <a:p>
                    <a:fld id="{72EDD0A3-EF35-43DA-8C7A-60715F0C4D4A}" type="VALUE">
                      <a:rPr lang="ky-KG" baseline="0"/>
                      <a:pPr/>
                      <a:t>[ЗНАЧЕНИЕ]</a:t>
                    </a:fld>
                    <a:r>
                      <a:rPr lang="ky-KG" baseline="0"/>
                      <a:t>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F-8F3B-4D32-BF26-ABD7CE0C0944}"/>
                </c:ext>
              </c:extLst>
            </c:dLbl>
            <c:dLbl>
              <c:idx val="8"/>
              <c:layout>
                <c:manualLayout>
                  <c:x val="-0.11002415458937198"/>
                  <c:y val="-8.4122860600578483E-2"/>
                </c:manualLayout>
              </c:layout>
              <c:tx>
                <c:rich>
                  <a:bodyPr/>
                  <a:lstStyle/>
                  <a:p>
                    <a:fld id="{49BD3A58-56E7-4774-A263-C757BCAFC7D6}" type="CATEGORYNAME">
                      <a:rPr lang="ky-KG"/>
                      <a:pPr/>
                      <a:t>[ИМЯ КАТЕГОРИИ]</a:t>
                    </a:fld>
                    <a:endParaRPr lang="ky-KG"/>
                  </a:p>
                  <a:p>
                    <a:fld id="{ED4D229D-F28D-4B53-A85B-3699EFFF419D}" type="VALUE">
                      <a:rPr lang="ky-KG" baseline="0"/>
                      <a:pPr/>
                      <a:t>[ЗНАЧЕНИЕ]</a:t>
                    </a:fld>
                    <a:r>
                      <a:rPr lang="ky-KG" baseline="0"/>
                      <a:t>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1-8F3B-4D32-BF26-ABD7CE0C094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ky-KG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Регионы!$A$5:$A$13</c:f>
              <c:strCache>
                <c:ptCount val="9"/>
                <c:pt idx="0">
                  <c:v>Баткен облусу</c:v>
                </c:pt>
                <c:pt idx="1">
                  <c:v>Жалал-Абад облусу</c:v>
                </c:pt>
                <c:pt idx="2">
                  <c:v>Ысык-Көл облусу</c:v>
                </c:pt>
                <c:pt idx="3">
                  <c:v>Нарын облусу</c:v>
                </c:pt>
                <c:pt idx="4">
                  <c:v>Ош облусу</c:v>
                </c:pt>
                <c:pt idx="5">
                  <c:v>Талас облусу</c:v>
                </c:pt>
                <c:pt idx="6">
                  <c:v>Чүй облусу</c:v>
                </c:pt>
                <c:pt idx="7">
                  <c:v> Бишкек шаары</c:v>
                </c:pt>
                <c:pt idx="8">
                  <c:v> Ош шаары</c:v>
                </c:pt>
              </c:strCache>
            </c:strRef>
          </c:cat>
          <c:val>
            <c:numRef>
              <c:f>Регионы!$E$5:$E$13</c:f>
              <c:numCache>
                <c:formatCode>0.0</c:formatCode>
                <c:ptCount val="9"/>
                <c:pt idx="0">
                  <c:v>1.4</c:v>
                </c:pt>
                <c:pt idx="1">
                  <c:v>3.8464804279527898</c:v>
                </c:pt>
                <c:pt idx="2">
                  <c:v>66.099999999999994</c:v>
                </c:pt>
                <c:pt idx="3">
                  <c:v>3.8</c:v>
                </c:pt>
                <c:pt idx="4">
                  <c:v>3.6</c:v>
                </c:pt>
                <c:pt idx="5">
                  <c:v>0.7</c:v>
                </c:pt>
                <c:pt idx="6">
                  <c:v>9.5</c:v>
                </c:pt>
                <c:pt idx="7">
                  <c:v>3.6</c:v>
                </c:pt>
                <c:pt idx="8">
                  <c:v>7.5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8F3B-4D32-BF26-ABD7CE0C09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ky-KG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'9 мес'!$B$50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ky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'9 мес'!$A$51:$A$54</c:f>
              <c:strCache>
                <c:ptCount val="4"/>
                <c:pt idx="0">
                  <c:v>уюштурулган сектор</c:v>
                </c:pt>
                <c:pt idx="1">
                  <c:v>эс алуу жайынын аймагындагы конок үйлөрү</c:v>
                </c:pt>
                <c:pt idx="2">
                  <c:v>эс алуу жайынын аймагынан тышкары конок үйлөрү</c:v>
                </c:pt>
                <c:pt idx="3">
                  <c:v>үй чарбалары</c:v>
                </c:pt>
              </c:strCache>
            </c:strRef>
          </c:cat>
          <c:val>
            <c:numRef>
              <c:f>'9 мес'!$B$51:$B$54</c:f>
              <c:numCache>
                <c:formatCode>#\ ##0.0</c:formatCode>
                <c:ptCount val="4"/>
                <c:pt idx="0">
                  <c:v>461.7</c:v>
                </c:pt>
                <c:pt idx="1">
                  <c:v>216</c:v>
                </c:pt>
                <c:pt idx="2">
                  <c:v>634.5</c:v>
                </c:pt>
                <c:pt idx="3">
                  <c:v>427.1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CA-4E88-B4F9-CD9A78BBFDC8}"/>
            </c:ext>
          </c:extLst>
        </c:ser>
        <c:ser>
          <c:idx val="1"/>
          <c:order val="1"/>
          <c:tx>
            <c:strRef>
              <c:f>'9 мес'!$C$50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ky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'9 мес'!$A$51:$A$54</c:f>
              <c:strCache>
                <c:ptCount val="4"/>
                <c:pt idx="0">
                  <c:v>уюштурулган сектор</c:v>
                </c:pt>
                <c:pt idx="1">
                  <c:v>эс алуу жайынын аймагындагы конок үйлөрү</c:v>
                </c:pt>
                <c:pt idx="2">
                  <c:v>эс алуу жайынын аймагынан тышкары конок үйлөрү</c:v>
                </c:pt>
                <c:pt idx="3">
                  <c:v>үй чарбалары</c:v>
                </c:pt>
              </c:strCache>
            </c:strRef>
          </c:cat>
          <c:val>
            <c:numRef>
              <c:f>'9 мес'!$C$51:$C$54</c:f>
              <c:numCache>
                <c:formatCode>#\ ##0.0</c:formatCode>
                <c:ptCount val="4"/>
                <c:pt idx="0">
                  <c:v>598.4</c:v>
                </c:pt>
                <c:pt idx="1">
                  <c:v>331.3</c:v>
                </c:pt>
                <c:pt idx="2">
                  <c:v>846.6</c:v>
                </c:pt>
                <c:pt idx="3">
                  <c:v>558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BCA-4E88-B4F9-CD9A78BBFD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74259624"/>
        <c:axId val="474259952"/>
      </c:barChart>
      <c:catAx>
        <c:axId val="4742596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ky-KG"/>
          </a:p>
        </c:txPr>
        <c:crossAx val="474259952"/>
        <c:crosses val="autoZero"/>
        <c:auto val="1"/>
        <c:lblAlgn val="ctr"/>
        <c:lblOffset val="100"/>
        <c:noMultiLvlLbl val="0"/>
      </c:catAx>
      <c:valAx>
        <c:axId val="47425995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\ 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ky-KG"/>
          </a:p>
        </c:txPr>
        <c:crossAx val="474259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4841460123339651"/>
          <c:y val="0.91743466586028222"/>
          <c:w val="0.36255304441114039"/>
          <c:h val="6.023739115860340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ky-KG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ky-KG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y-KG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AA926E-51BF-46DC-8754-44E048BBE537}" type="datetimeFigureOut">
              <a:rPr lang="ky-KG" smtClean="0"/>
              <a:t>14.10.25</a:t>
            </a:fld>
            <a:endParaRPr lang="ky-KG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y-KG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y-KG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24D00F-A171-4918-9AFA-90C18603F476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6035192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8FE4AD-C232-4BAC-943B-74741990DC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D95BB0F-31E2-4B0A-A532-C197716870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ky-KG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4498E5C-B8CA-4383-ADB2-D83CF71381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14.10.25</a:t>
            </a:fld>
            <a:endParaRPr lang="ky-KG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A091B49-3414-4D3B-B3E1-9BC2FF826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3584B5A-12AB-49D8-8174-03B054172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2308611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551B35-9629-4D13-A7B0-617DC9D53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A4A345C-5C51-4FA5-89FC-E4E1B2E170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618896E-FC77-4619-8434-B06339175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14.10.25</a:t>
            </a:fld>
            <a:endParaRPr lang="ky-KG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7A025C6-D02F-4F6B-8E53-DDF607D47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B375210-96E6-490E-94A6-4A20468EA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3438340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DE1F14-C514-4958-99A9-7574B9FFE2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BA3BC8E-6752-48C2-A892-265A4D9AB6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B966C18-72E6-4B35-A578-75C551514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14.10.25</a:t>
            </a:fld>
            <a:endParaRPr lang="ky-KG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BBD6DCC-8FAF-4934-A399-E6DD9D634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758EFA-8635-47F4-8A97-C2B937981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26422975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4CBB25-8F9F-451A-B959-EC0A2F63A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46E5E1-4948-4B18-B2B8-1691582239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3CC53CB-9A43-4453-B385-4D1C7A7C50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786B969-F717-44E5-9AD9-97D872F1E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14.10.25</a:t>
            </a:fld>
            <a:endParaRPr lang="ky-KG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677CEBE-6B8B-430A-8499-62003B86D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4551978-DE9A-4A92-8602-430BD39D3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876258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72E3BF-5632-4388-95DA-0C0D072125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132CD1-C877-4A39-B5D9-CD25C2BFCC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FBDA60D-38ED-46B0-B305-4B59F87155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A16509A-8082-4076-889A-8E8D3CCF6D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5ABF512-3845-47F7-9FD1-ECB184D15D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BF46917-654C-4904-8F9B-3C3F37C57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14.10.25</a:t>
            </a:fld>
            <a:endParaRPr lang="ky-KG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D3C5700-B2DA-425B-AD49-88C7CE14A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8A8FC03-94A4-4EAA-AFD8-4DBF7B310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3558633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7E4057-79F1-45CB-AB89-87E026B83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51B1F31-6063-45A4-B526-628E61DEF8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14.10.25</a:t>
            </a:fld>
            <a:endParaRPr lang="ky-KG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41653B9-764F-46C6-AF3C-90F6EAC76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146309F-77AC-4920-B226-8B4D40741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3211156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ED1C84C-07AD-4B1A-90C4-C04BD304B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14.10.25</a:t>
            </a:fld>
            <a:endParaRPr lang="ky-KG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4E9DFD7-913E-418B-AFC2-F376ED0BB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97EB834-0D21-4081-85F8-A50F2FB57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1469332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4B34AC-6852-4F1F-A778-6FA2CDBFA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99F958-CA8D-42B8-B70B-AA89786156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3EE70A8-50A4-409F-8DB4-A038AABEB2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B6A7CAB-A879-4451-A601-FF7790F3E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14.10.25</a:t>
            </a:fld>
            <a:endParaRPr lang="ky-KG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FBCCC97-6D8C-4789-956B-E51460C7A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98BD0DC-FDD0-4D8B-9F3B-CD5AECC1F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3803309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8E9D47-5023-44A5-A24C-06A66F85D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6F381A1-53D6-46C7-843C-F6B5415077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y-KG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2C890C1-A6DE-4971-AE48-C5ABD72937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EE5911A-F89A-46F2-8920-D22DED3D0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14.10.25</a:t>
            </a:fld>
            <a:endParaRPr lang="ky-KG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8775DCB-89DF-4FFE-ACCA-0CC34DC84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F58D4AC-7572-4FDE-84B5-0CDD57661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966627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FAE112-CE01-4DD1-8DDC-65B5EB740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52BDD0F-94DF-4120-8AD1-32492B4606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460FB03-F937-431D-8885-DD4B865CA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14.10.25</a:t>
            </a:fld>
            <a:endParaRPr lang="ky-KG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31C26C0-DA71-422A-94EF-63219EC98A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37DC97B-C1FD-4421-BDC3-E8B7FF4EE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1133894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ACC17A6-41D6-453A-8747-B6D14EDE8A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C9D6986-7366-4FE0-AA6A-9937C6E1ED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76D8C11-5AF2-418F-B0C9-B7D4030C7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14.10.25</a:t>
            </a:fld>
            <a:endParaRPr lang="ky-KG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9AC1849-5CBA-4A97-84B3-62F1B055F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098D8F9-B3CC-4B98-AA5B-A5718B364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35515504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69293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78608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ED1C84C-07AD-4B1A-90C4-C04BD304B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14.10.25</a:t>
            </a:fld>
            <a:endParaRPr lang="ky-KG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4E9DFD7-913E-418B-AFC2-F376ED0BB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97EB834-0D21-4081-85F8-A50F2FB57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32287712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14525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54720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ED1C84C-07AD-4B1A-90C4-C04BD304B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14.10.25</a:t>
            </a:fld>
            <a:endParaRPr lang="ky-KG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4E9DFD7-913E-418B-AFC2-F376ED0BB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97EB834-0D21-4081-85F8-A50F2FB57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1058434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heme" Target="../theme/theme2.xml"/><Relationship Id="rId7" Type="http://schemas.openxmlformats.org/officeDocument/2006/relationships/image" Target="../media/image4.sv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heme" Target="../theme/theme4.xml"/><Relationship Id="rId7" Type="http://schemas.openxmlformats.org/officeDocument/2006/relationships/image" Target="../media/image4.svg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6C07A5-31F6-4EAA-AAAB-DEA4FE5E5B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6A04981-0FCB-44FD-9D47-835D4F683D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7855DBB-0442-47F8-98D3-99E999EC95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A130F2-C934-4FBB-A6E4-C447BCFE1A4F}" type="datetimeFigureOut">
              <a:rPr lang="ky-KG" smtClean="0"/>
              <a:t>14.10.25</a:t>
            </a:fld>
            <a:endParaRPr lang="ky-KG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F97AF1C-AF9D-4B94-A744-5BE3B7C88A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y-KG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0A746D3-C80F-4630-A629-9C41ACEEEE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2639886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y-K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AE23C6-22F8-0E68-8087-F4505786D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6FB8FF0-8C69-4F30-7AA7-E4A0D04CE54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66500" y="6350923"/>
            <a:ext cx="12300065" cy="52370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7982F31-5075-74ED-6E8B-B0BFDEE86DB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2942" y="6509809"/>
            <a:ext cx="1328394" cy="23102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4CB0BD4-F0ED-727C-F815-226617EBEB0E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8614" y="5599920"/>
            <a:ext cx="1154084" cy="1154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031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5" r:id="rId2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1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AE23C6-22F8-0E68-8087-F4505786D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6FB8FF0-8C69-4F30-7AA7-E4A0D04CE54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66500" y="6350923"/>
            <a:ext cx="12300065" cy="52370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7982F31-5075-74ED-6E8B-B0BFDEE86DB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2942" y="6509809"/>
            <a:ext cx="1328394" cy="23102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4CB0BD4-F0ED-727C-F815-226617EBEB0E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8614" y="5599920"/>
            <a:ext cx="1154084" cy="1154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476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1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AE23C6-22F8-0E68-8087-F4505786D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6FB8FF0-8C69-4F30-7AA7-E4A0D04CE54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66500" y="6350923"/>
            <a:ext cx="12300065" cy="52370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7982F31-5075-74ED-6E8B-B0BFDEE86DB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2942" y="6509809"/>
            <a:ext cx="1328394" cy="23102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4CB0BD4-F0ED-727C-F815-226617EBEB0E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8614" y="5599920"/>
            <a:ext cx="1154084" cy="1154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786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1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0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832CCFF-6D83-21AF-DA1C-F7CD8E53A5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6934" y="-31827"/>
            <a:ext cx="6290733" cy="5401134"/>
          </a:xfrm>
          <a:prstGeom prst="rect">
            <a:avLst/>
          </a:prstGeom>
        </p:spPr>
      </p:pic>
      <p:sp>
        <p:nvSpPr>
          <p:cNvPr id="6" name="Прямоугольник 15">
            <a:extLst>
              <a:ext uri="{FF2B5EF4-FFF2-40B4-BE49-F238E27FC236}">
                <a16:creationId xmlns:a16="http://schemas.microsoft.com/office/drawing/2014/main" id="{109A796F-F81A-ABB0-5471-8B8640DC882B}"/>
              </a:ext>
            </a:extLst>
          </p:cNvPr>
          <p:cNvSpPr/>
          <p:nvPr/>
        </p:nvSpPr>
        <p:spPr>
          <a:xfrm>
            <a:off x="-5359" y="-13447"/>
            <a:ext cx="5763216" cy="4882249"/>
          </a:xfrm>
          <a:custGeom>
            <a:avLst/>
            <a:gdLst>
              <a:gd name="connsiteX0" fmla="*/ 0 w 5801718"/>
              <a:gd name="connsiteY0" fmla="*/ 0 h 4959962"/>
              <a:gd name="connsiteX1" fmla="*/ 5801718 w 5801718"/>
              <a:gd name="connsiteY1" fmla="*/ 0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368581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657338 w 5801718"/>
              <a:gd name="connsiteY2" fmla="*/ 2043507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1941987 w 5763216"/>
              <a:gd name="connsiteY3" fmla="*/ 4430573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5249"/>
              <a:gd name="connsiteY0" fmla="*/ 0 h 4959962"/>
              <a:gd name="connsiteX1" fmla="*/ 5570712 w 5765249"/>
              <a:gd name="connsiteY1" fmla="*/ 9625 h 4959962"/>
              <a:gd name="connsiteX2" fmla="*/ 5763216 w 5765249"/>
              <a:gd name="connsiteY2" fmla="*/ 984728 h 4959962"/>
              <a:gd name="connsiteX3" fmla="*/ 4175048 w 5765249"/>
              <a:gd name="connsiteY3" fmla="*/ 4122565 h 4959962"/>
              <a:gd name="connsiteX4" fmla="*/ 0 w 5765249"/>
              <a:gd name="connsiteY4" fmla="*/ 4959962 h 4959962"/>
              <a:gd name="connsiteX5" fmla="*/ 0 w 5765249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209192"/>
              <a:gd name="connsiteX1" fmla="*/ 5570712 w 5763216"/>
              <a:gd name="connsiteY1" fmla="*/ 9625 h 4209192"/>
              <a:gd name="connsiteX2" fmla="*/ 5763216 w 5763216"/>
              <a:gd name="connsiteY2" fmla="*/ 984728 h 4209192"/>
              <a:gd name="connsiteX3" fmla="*/ 4175048 w 5763216"/>
              <a:gd name="connsiteY3" fmla="*/ 4122565 h 4209192"/>
              <a:gd name="connsiteX4" fmla="*/ 28876 w 5763216"/>
              <a:gd name="connsiteY4" fmla="*/ 4209192 h 4209192"/>
              <a:gd name="connsiteX5" fmla="*/ 0 w 5763216"/>
              <a:gd name="connsiteY5" fmla="*/ 0 h 4209192"/>
              <a:gd name="connsiteX0" fmla="*/ 0 w 5763216"/>
              <a:gd name="connsiteY0" fmla="*/ 0 h 4536451"/>
              <a:gd name="connsiteX1" fmla="*/ 5570712 w 5763216"/>
              <a:gd name="connsiteY1" fmla="*/ 9625 h 4536451"/>
              <a:gd name="connsiteX2" fmla="*/ 5763216 w 5763216"/>
              <a:gd name="connsiteY2" fmla="*/ 984728 h 4536451"/>
              <a:gd name="connsiteX3" fmla="*/ 4175048 w 5763216"/>
              <a:gd name="connsiteY3" fmla="*/ 4122565 h 4536451"/>
              <a:gd name="connsiteX4" fmla="*/ 0 w 5763216"/>
              <a:gd name="connsiteY4" fmla="*/ 4536451 h 4536451"/>
              <a:gd name="connsiteX5" fmla="*/ 0 w 5763216"/>
              <a:gd name="connsiteY5" fmla="*/ 0 h 4536451"/>
              <a:gd name="connsiteX0" fmla="*/ 0 w 5763216"/>
              <a:gd name="connsiteY0" fmla="*/ 0 h 4848486"/>
              <a:gd name="connsiteX1" fmla="*/ 5570712 w 5763216"/>
              <a:gd name="connsiteY1" fmla="*/ 9625 h 4848486"/>
              <a:gd name="connsiteX2" fmla="*/ 5763216 w 5763216"/>
              <a:gd name="connsiteY2" fmla="*/ 984728 h 4848486"/>
              <a:gd name="connsiteX3" fmla="*/ 4175048 w 5763216"/>
              <a:gd name="connsiteY3" fmla="*/ 4122565 h 4848486"/>
              <a:gd name="connsiteX4" fmla="*/ 0 w 5763216"/>
              <a:gd name="connsiteY4" fmla="*/ 4536451 h 4848486"/>
              <a:gd name="connsiteX5" fmla="*/ 0 w 5763216"/>
              <a:gd name="connsiteY5" fmla="*/ 0 h 4848486"/>
              <a:gd name="connsiteX0" fmla="*/ 0 w 5763216"/>
              <a:gd name="connsiteY0" fmla="*/ 0 h 4965470"/>
              <a:gd name="connsiteX1" fmla="*/ 5570712 w 5763216"/>
              <a:gd name="connsiteY1" fmla="*/ 9625 h 4965470"/>
              <a:gd name="connsiteX2" fmla="*/ 5763216 w 5763216"/>
              <a:gd name="connsiteY2" fmla="*/ 984728 h 4965470"/>
              <a:gd name="connsiteX3" fmla="*/ 4175048 w 5763216"/>
              <a:gd name="connsiteY3" fmla="*/ 4122565 h 4965470"/>
              <a:gd name="connsiteX4" fmla="*/ 0 w 5763216"/>
              <a:gd name="connsiteY4" fmla="*/ 4536451 h 4965470"/>
              <a:gd name="connsiteX5" fmla="*/ 0 w 5763216"/>
              <a:gd name="connsiteY5" fmla="*/ 0 h 4965470"/>
              <a:gd name="connsiteX0" fmla="*/ 0 w 5763216"/>
              <a:gd name="connsiteY0" fmla="*/ 0 h 4816920"/>
              <a:gd name="connsiteX1" fmla="*/ 5570712 w 5763216"/>
              <a:gd name="connsiteY1" fmla="*/ 9625 h 4816920"/>
              <a:gd name="connsiteX2" fmla="*/ 5763216 w 5763216"/>
              <a:gd name="connsiteY2" fmla="*/ 984728 h 4816920"/>
              <a:gd name="connsiteX3" fmla="*/ 4175048 w 5763216"/>
              <a:gd name="connsiteY3" fmla="*/ 4122565 h 4816920"/>
              <a:gd name="connsiteX4" fmla="*/ 0 w 5763216"/>
              <a:gd name="connsiteY4" fmla="*/ 4536451 h 4816920"/>
              <a:gd name="connsiteX5" fmla="*/ 0 w 5763216"/>
              <a:gd name="connsiteY5" fmla="*/ 0 h 4816920"/>
              <a:gd name="connsiteX0" fmla="*/ 0 w 5763216"/>
              <a:gd name="connsiteY0" fmla="*/ 0 h 4884711"/>
              <a:gd name="connsiteX1" fmla="*/ 5570712 w 5763216"/>
              <a:gd name="connsiteY1" fmla="*/ 9625 h 4884711"/>
              <a:gd name="connsiteX2" fmla="*/ 5763216 w 5763216"/>
              <a:gd name="connsiteY2" fmla="*/ 984728 h 4884711"/>
              <a:gd name="connsiteX3" fmla="*/ 4175048 w 5763216"/>
              <a:gd name="connsiteY3" fmla="*/ 4122565 h 4884711"/>
              <a:gd name="connsiteX4" fmla="*/ 0 w 5763216"/>
              <a:gd name="connsiteY4" fmla="*/ 4536451 h 4884711"/>
              <a:gd name="connsiteX5" fmla="*/ 0 w 5763216"/>
              <a:gd name="connsiteY5" fmla="*/ 0 h 4884711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1 h 4882250"/>
              <a:gd name="connsiteX1" fmla="*/ 5416708 w 5763216"/>
              <a:gd name="connsiteY1" fmla="*/ 0 h 4882250"/>
              <a:gd name="connsiteX2" fmla="*/ 5763216 w 5763216"/>
              <a:gd name="connsiteY2" fmla="*/ 984729 h 4882250"/>
              <a:gd name="connsiteX3" fmla="*/ 4175048 w 5763216"/>
              <a:gd name="connsiteY3" fmla="*/ 4122566 h 4882250"/>
              <a:gd name="connsiteX4" fmla="*/ 0 w 5763216"/>
              <a:gd name="connsiteY4" fmla="*/ 4536452 h 4882250"/>
              <a:gd name="connsiteX5" fmla="*/ 0 w 5763216"/>
              <a:gd name="connsiteY5" fmla="*/ 1 h 4882250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63216" h="4882249">
                <a:moveTo>
                  <a:pt x="0" y="0"/>
                </a:moveTo>
                <a:lnTo>
                  <a:pt x="5570712" y="9625"/>
                </a:lnTo>
                <a:cubicBezTo>
                  <a:pt x="5663755" y="334659"/>
                  <a:pt x="5708673" y="178431"/>
                  <a:pt x="5763216" y="984728"/>
                </a:cubicBezTo>
                <a:cubicBezTo>
                  <a:pt x="5753591" y="1751541"/>
                  <a:pt x="5599586" y="3009241"/>
                  <a:pt x="4175048" y="4122565"/>
                </a:cubicBezTo>
                <a:cubicBezTo>
                  <a:pt x="3139500" y="4828418"/>
                  <a:pt x="1545687" y="5197386"/>
                  <a:pt x="0" y="4536451"/>
                </a:cubicBezTo>
                <a:lnTo>
                  <a:pt x="0" y="0"/>
                </a:ln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6132D5C3-95C1-D5DC-3525-456EA284740D}"/>
              </a:ext>
            </a:extLst>
          </p:cNvPr>
          <p:cNvSpPr txBox="1">
            <a:spLocks/>
          </p:cNvSpPr>
          <p:nvPr/>
        </p:nvSpPr>
        <p:spPr>
          <a:xfrm>
            <a:off x="5872899" y="2948312"/>
            <a:ext cx="6182311" cy="16322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y" b="1" dirty="0">
                <a:solidFill>
                  <a:srgbClr val="002060"/>
                </a:solidFill>
              </a:rPr>
              <a:t>2025-жылы Кыргыз Республикасындагы жайкы туризм жөнүндө</a:t>
            </a:r>
            <a:endParaRPr lang="ru-RU" sz="3200" dirty="0"/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6E6B8F1C-3146-A55C-E893-C16537806AF6}"/>
              </a:ext>
            </a:extLst>
          </p:cNvPr>
          <p:cNvSpPr txBox="1">
            <a:spLocks/>
          </p:cNvSpPr>
          <p:nvPr/>
        </p:nvSpPr>
        <p:spPr>
          <a:xfrm>
            <a:off x="3503712" y="5256515"/>
            <a:ext cx="8165971" cy="9067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y" dirty="0"/>
              <a:t>Текеева Л.А., соода жана кызмат көрсөтүүлөр, МКТ жана туризм статистикасы башкармалыгынын башчысы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67D9506-5351-7B9F-478D-76F406E0881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192" y="350728"/>
            <a:ext cx="1803600" cy="180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8673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85B1D9-BA16-2236-4DB4-A75B02690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DF8D8EE4-2963-41A4-84F8-3616AA43BF46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833947"/>
          </a:xfrm>
          <a:prstGeom prst="rect">
            <a:avLst/>
          </a:prstGeom>
        </p:spPr>
        <p:txBody>
          <a:bodyPr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y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Презентацияда колдонулган аныктамалар</a:t>
            </a:r>
            <a:endParaRPr lang="ky-KG" sz="2800" b="1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CD8E2921-1A1F-4EA9-A796-F1FF0A54E7DB}"/>
              </a:ext>
            </a:extLst>
          </p:cNvPr>
          <p:cNvSpPr txBox="1">
            <a:spLocks/>
          </p:cNvSpPr>
          <p:nvPr/>
        </p:nvSpPr>
        <p:spPr>
          <a:xfrm>
            <a:off x="510822" y="1038258"/>
            <a:ext cx="10203611" cy="513852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None/>
              <a:defRPr/>
            </a:pPr>
            <a:r>
              <a:rPr lang="ky" b="1" dirty="0">
                <a:solidFill>
                  <a:srgbClr val="0070C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Уюштурулган сектор </a:t>
            </a:r>
            <a:r>
              <a:rPr lang="ky" dirty="0">
                <a:solidFill>
                  <a:srgbClr val="00B0F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- </a:t>
            </a:r>
            <a:r>
              <a:rPr lang="ky" dirty="0">
                <a:latin typeface="Arial Narrow" panose="020B0606020202030204" pitchFamily="34" charset="0"/>
                <a:cs typeface="Arial" panose="020B0604020202020204" pitchFamily="34" charset="0"/>
              </a:rPr>
              <a:t>расмий статистикалык отчетторду берген жамааттык жайгаштыруу объектилери: жаратылыш парктары, коруктар, мейманканалар, санаторийлер, курорттор, эс алуу үйлөрү, пансионаттар, туристтик борборлор, боз үй лагерлери.</a:t>
            </a:r>
          </a:p>
          <a:p>
            <a:pPr marL="342900" lvl="1" indent="0">
              <a:lnSpc>
                <a:spcPct val="100000"/>
              </a:lnSpc>
              <a:spcBef>
                <a:spcPct val="0"/>
              </a:spcBef>
              <a:buNone/>
              <a:defRPr/>
            </a:pPr>
            <a:endParaRPr lang="ru-RU" altLang="ru-RU" dirty="0">
              <a:solidFill>
                <a:srgbClr val="000000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342900" lvl="1" indent="0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ky" b="1" dirty="0">
                <a:solidFill>
                  <a:srgbClr val="0070C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Уюштурулбаган сектор - </a:t>
            </a:r>
            <a:r>
              <a:rPr lang="ky" sz="2400" dirty="0">
                <a:latin typeface="Arial Narrow" panose="020B0606020202030204" pitchFamily="34" charset="0"/>
                <a:cs typeface="Arial" panose="020B0604020202020204" pitchFamily="34" charset="0"/>
              </a:rPr>
              <a:t>Ысык-Көл облусунун эс алуу аймагындагы туристтерди кабыл алган жеке конок үйлөрү жана үй чарбалары. </a:t>
            </a:r>
            <a:endParaRPr lang="ky-KG" sz="24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03937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7499F3-5171-42FF-AAB9-5DFD4A98A373}"/>
              </a:ext>
            </a:extLst>
          </p:cNvPr>
          <p:cNvSpPr txBox="1">
            <a:spLocks/>
          </p:cNvSpPr>
          <p:nvPr/>
        </p:nvSpPr>
        <p:spPr>
          <a:xfrm>
            <a:off x="838200" y="164592"/>
            <a:ext cx="10427208" cy="822960"/>
          </a:xfrm>
          <a:prstGeom prst="rect">
            <a:avLst/>
          </a:prstGeom>
        </p:spPr>
        <p:txBody>
          <a:bodyPr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Маалымат булактары: </a:t>
            </a:r>
            <a:endParaRPr lang="aa-ET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56942CD-569E-4289-8682-6B6C0FD3AE86}"/>
              </a:ext>
            </a:extLst>
          </p:cNvPr>
          <p:cNvSpPr/>
          <p:nvPr/>
        </p:nvSpPr>
        <p:spPr>
          <a:xfrm>
            <a:off x="575733" y="740664"/>
            <a:ext cx="11183451" cy="53737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1" defTabSz="685800" fontAlgn="base">
              <a:lnSpc>
                <a:spcPct val="90000"/>
              </a:lnSpc>
              <a:spcAft>
                <a:spcPct val="0"/>
              </a:spcAft>
              <a:defRPr/>
            </a:pP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Жайкы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туризм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боюнча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статистикалык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маалыматтарды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алуу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үчүн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атайын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статистикалык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сурамжылоо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жүргүзүлөт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altLang="ru-RU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Уюштурулган сектору </a:t>
            </a:r>
            <a:r>
              <a:rPr lang="ru-RU" alt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kumimoji="0" lang="ru-RU" altLang="ru-RU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</a:t>
            </a:r>
            <a:r>
              <a:rPr kumimoji="0" lang="ru-RU" alt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Туристтик</a:t>
            </a:r>
            <a:r>
              <a:rPr kumimoji="0" lang="ru-RU" altLang="ru-RU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alt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ишмердик</a:t>
            </a:r>
            <a:r>
              <a:rPr kumimoji="0" lang="ru-RU" altLang="ru-RU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" </a:t>
            </a:r>
            <a:r>
              <a:rPr kumimoji="0" lang="ru-RU" alt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жөнүндөгү</a:t>
            </a:r>
            <a:r>
              <a:rPr kumimoji="0" lang="ru-RU" altLang="ru-RU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№1-Туризм (</a:t>
            </a:r>
            <a:r>
              <a:rPr kumimoji="0" lang="ru-RU" alt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кыскача</a:t>
            </a:r>
            <a:r>
              <a:rPr kumimoji="0" lang="ru-RU" altLang="ru-RU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ru-RU" alt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айлык</a:t>
            </a:r>
            <a:r>
              <a:rPr kumimoji="0" lang="ru-RU" altLang="ru-RU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 </a:t>
            </a:r>
            <a:r>
              <a:rPr kumimoji="0" lang="ru-RU" alt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расмий</a:t>
            </a:r>
            <a:r>
              <a:rPr kumimoji="0" lang="ru-RU" altLang="ru-RU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alt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статистикалык</a:t>
            </a:r>
            <a:r>
              <a:rPr kumimoji="0" lang="ru-RU" altLang="ru-RU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</a:t>
            </a:r>
            <a:r>
              <a:rPr kumimoji="0" lang="ru-RU" alt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отчетун</a:t>
            </a:r>
            <a:r>
              <a:rPr lang="ru-RU" alt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alt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менчик</a:t>
            </a:r>
            <a:r>
              <a:rPr lang="ru-RU" alt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формасына</a:t>
            </a:r>
            <a:r>
              <a:rPr lang="ru-RU" alt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жана</a:t>
            </a:r>
            <a:r>
              <a:rPr lang="ru-RU" alt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уюштуруу</a:t>
            </a:r>
            <a:r>
              <a:rPr lang="ru-RU" alt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ru-RU" alt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укуктук</a:t>
            </a:r>
            <a:r>
              <a:rPr lang="ru-RU" alt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формасына</a:t>
            </a:r>
            <a:r>
              <a:rPr lang="ru-RU" alt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карабастан</a:t>
            </a:r>
            <a:r>
              <a:rPr lang="ru-RU" alt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мейманкалардын</a:t>
            </a:r>
            <a:r>
              <a:rPr lang="ru-RU" alt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жана</a:t>
            </a:r>
            <a:r>
              <a:rPr lang="ru-RU" alt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ушул</a:t>
            </a:r>
            <a:r>
              <a:rPr lang="ru-RU" alt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сыяктуу</a:t>
            </a:r>
            <a:r>
              <a:rPr lang="ru-RU" alt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жайгаштыруунун</a:t>
            </a:r>
            <a:r>
              <a:rPr lang="ru-RU" alt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адистештирилген</a:t>
            </a:r>
            <a:r>
              <a:rPr lang="ru-RU" alt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каражаттарынын</a:t>
            </a:r>
            <a:r>
              <a:rPr lang="ru-RU" alt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жана</a:t>
            </a:r>
            <a:r>
              <a:rPr lang="ru-RU" alt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туризм </a:t>
            </a:r>
            <a:r>
              <a:rPr lang="ru-RU" alt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ишканаларынын</a:t>
            </a:r>
            <a:r>
              <a:rPr lang="ru-RU" alt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кызматтарын</a:t>
            </a:r>
            <a:r>
              <a:rPr lang="ru-RU" alt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көрсөткөн</a:t>
            </a:r>
            <a:r>
              <a:rPr lang="ru-RU" alt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ишканалар</a:t>
            </a:r>
            <a:r>
              <a:rPr lang="ru-RU" alt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жана</a:t>
            </a:r>
            <a:r>
              <a:rPr lang="ru-RU" alt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мекемелер</a:t>
            </a:r>
            <a:r>
              <a:rPr lang="ru-RU" alt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alt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тапшырышат</a:t>
            </a:r>
            <a:r>
              <a:rPr kumimoji="0" lang="ru-RU" altLang="ru-RU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altLang="ru-RU" sz="24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ru-RU" altLang="ru-RU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Уюштурулбаган</a:t>
            </a:r>
            <a:r>
              <a:rPr lang="ru-RU" altLang="ru-RU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сектору </a:t>
            </a:r>
            <a:r>
              <a:rPr lang="ru-RU" alt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ky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Ысык-Көл облусунун рекреациялык зонасында</a:t>
            </a:r>
            <a:r>
              <a:rPr lang="ru-RU" alt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атайын</a:t>
            </a:r>
            <a:r>
              <a:rPr lang="ru-RU" alt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статистикалык</a:t>
            </a:r>
            <a:r>
              <a:rPr lang="ru-RU" alt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сурамжылоо</a:t>
            </a:r>
            <a:r>
              <a:rPr lang="ru-RU" alt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жүргүзүлөт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342900" lvl="1" defTabSz="685800" fontAlgn="base">
              <a:lnSpc>
                <a:spcPct val="90000"/>
              </a:lnSpc>
              <a:spcAft>
                <a:spcPct val="0"/>
              </a:spcAft>
              <a:defRPr/>
            </a:pPr>
            <a:endParaRPr lang="ru-RU" sz="24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1" algn="l" defTabSz="685800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ky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Аба ырайы жана мезгилдүүлүк - туризм субъекттеринин ишине </a:t>
            </a:r>
          </a:p>
          <a:p>
            <a:pPr marL="342900" marR="0" lvl="1" indent="0" algn="l" defTabSz="685800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ky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жана туристтердин жүрүм-турумуна олуттуу таасирин тийгизет.</a:t>
            </a:r>
          </a:p>
          <a:p>
            <a:pPr marL="342900" lvl="1" defTabSz="685800" fontAlgn="base">
              <a:lnSpc>
                <a:spcPct val="90000"/>
              </a:lnSpc>
              <a:spcAft>
                <a:spcPct val="0"/>
              </a:spcAft>
              <a:defRPr/>
            </a:pP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1" defTabSz="685800" fontAlgn="base">
              <a:lnSpc>
                <a:spcPct val="90000"/>
              </a:lnSpc>
              <a:spcAft>
                <a:spcPct val="0"/>
              </a:spcAft>
              <a:defRPr/>
            </a:pP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49781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053B87-0E25-40E2-80CE-DF482C46E9FA}"/>
              </a:ext>
            </a:extLst>
          </p:cNvPr>
          <p:cNvSpPr txBox="1">
            <a:spLocks/>
          </p:cNvSpPr>
          <p:nvPr/>
        </p:nvSpPr>
        <p:spPr>
          <a:xfrm>
            <a:off x="1130060" y="365126"/>
            <a:ext cx="9851366" cy="842572"/>
          </a:xfrm>
          <a:prstGeom prst="rect">
            <a:avLst/>
          </a:prstGeom>
        </p:spPr>
        <p:txBody>
          <a:bodyPr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y" sz="2400" b="1" dirty="0">
                <a:latin typeface="Arial" panose="020B0604020202020204" pitchFamily="34" charset="0"/>
                <a:cs typeface="Arial" panose="020B0604020202020204" pitchFamily="34" charset="0"/>
              </a:rPr>
              <a:t>2025-жылдын июнь-август айларында туризмдин уюштурулган жана уюштурулбаган секторундагы уюмдардын саны</a:t>
            </a:r>
            <a:endParaRPr lang="ru-KG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Объект 3">
            <a:extLst>
              <a:ext uri="{FF2B5EF4-FFF2-40B4-BE49-F238E27FC236}">
                <a16:creationId xmlns:a16="http://schemas.microsoft.com/office/drawing/2014/main" id="{1569FF89-D71A-4098-B59F-21CA0615BA1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00169980"/>
              </p:ext>
            </p:extLst>
          </p:nvPr>
        </p:nvGraphicFramePr>
        <p:xfrm>
          <a:off x="416860" y="1441996"/>
          <a:ext cx="10194696" cy="47706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33652">
                  <a:extLst>
                    <a:ext uri="{9D8B030D-6E8A-4147-A177-3AD203B41FA5}">
                      <a16:colId xmlns:a16="http://schemas.microsoft.com/office/drawing/2014/main" val="856543619"/>
                    </a:ext>
                  </a:extLst>
                </a:gridCol>
                <a:gridCol w="1556052">
                  <a:extLst>
                    <a:ext uri="{9D8B030D-6E8A-4147-A177-3AD203B41FA5}">
                      <a16:colId xmlns:a16="http://schemas.microsoft.com/office/drawing/2014/main" val="1155497094"/>
                    </a:ext>
                  </a:extLst>
                </a:gridCol>
                <a:gridCol w="1599888">
                  <a:extLst>
                    <a:ext uri="{9D8B030D-6E8A-4147-A177-3AD203B41FA5}">
                      <a16:colId xmlns:a16="http://schemas.microsoft.com/office/drawing/2014/main" val="1027114475"/>
                    </a:ext>
                  </a:extLst>
                </a:gridCol>
                <a:gridCol w="1605104">
                  <a:extLst>
                    <a:ext uri="{9D8B030D-6E8A-4147-A177-3AD203B41FA5}">
                      <a16:colId xmlns:a16="http://schemas.microsoft.com/office/drawing/2014/main" val="3546900337"/>
                    </a:ext>
                  </a:extLst>
                </a:gridCol>
              </a:tblGrid>
              <a:tr h="1059054">
                <a:tc>
                  <a:txBody>
                    <a:bodyPr/>
                    <a:lstStyle/>
                    <a:p>
                      <a:endParaRPr lang="ru-KG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" sz="2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ru-KG" sz="2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ky" sz="2200" b="1" kern="1200" dirty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2025</a:t>
                      </a:r>
                      <a:endParaRPr lang="ru-KG" sz="2200" b="1" kern="1200" dirty="0">
                        <a:solidFill>
                          <a:schemeClr val="l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ky" sz="2200" b="1" kern="1200" dirty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2025 /2024-жылга % менен</a:t>
                      </a:r>
                      <a:endParaRPr lang="ru-KG" sz="2200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6925356"/>
                  </a:ext>
                </a:extLst>
              </a:tr>
              <a:tr h="730549">
                <a:tc>
                  <a:txBody>
                    <a:bodyPr/>
                    <a:lstStyle/>
                    <a:p>
                      <a:r>
                        <a:rPr lang="ky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Жайгаштыруунун каражаттарынын саны</a:t>
                      </a:r>
                    </a:p>
                    <a:p>
                      <a:r>
                        <a:rPr lang="ky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(эс алуу жана туризм уюмдары)</a:t>
                      </a:r>
                      <a:endParaRPr lang="ru-KG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588</a:t>
                      </a:r>
                      <a:endParaRPr lang="ru-KG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669</a:t>
                      </a:r>
                      <a:endParaRPr lang="ru-KG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ky" sz="2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113,8%</a:t>
                      </a:r>
                      <a:endParaRPr lang="ru-KG" sz="20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5138822"/>
                  </a:ext>
                </a:extLst>
              </a:tr>
              <a:tr h="50010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ky-KG" sz="2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    анын ичинен Ысык-Көл облусунда     </a:t>
                      </a:r>
                      <a:endParaRPr lang="ru-KG" sz="20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y-KG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178</a:t>
                      </a:r>
                      <a:endParaRPr lang="ru-KG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y-KG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181</a:t>
                      </a:r>
                      <a:endParaRPr lang="ru-KG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101,7</a:t>
                      </a:r>
                      <a:r>
                        <a:rPr kumimoji="0" lang="ky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  <a:endParaRPr lang="ru-KG" sz="20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1737285"/>
                  </a:ext>
                </a:extLst>
              </a:tr>
              <a:tr h="743860">
                <a:tc>
                  <a:txBody>
                    <a:bodyPr/>
                    <a:lstStyle/>
                    <a:p>
                      <a:r>
                        <a:rPr lang="ky" sz="2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Конок үйлөрү</a:t>
                      </a:r>
                    </a:p>
                    <a:p>
                      <a:pPr marL="0" algn="l" defTabSz="914400" rtl="0" eaLnBrk="1" latinLnBrk="0" hangingPunct="1"/>
                      <a:r>
                        <a:rPr lang="ky" sz="2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(Ысык-Көл облусу)</a:t>
                      </a:r>
                      <a:endParaRPr lang="ru-KG" sz="20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y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2013</a:t>
                      </a:r>
                      <a:endParaRPr lang="ru-KG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y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2316</a:t>
                      </a:r>
                      <a:endParaRPr lang="ru-KG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ky" sz="2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115,1%</a:t>
                      </a:r>
                      <a:endParaRPr lang="ru-KG" sz="20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0416796"/>
                  </a:ext>
                </a:extLst>
              </a:tr>
              <a:tr h="169880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ky" sz="2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Туристтерди кабыл алган үй чарбаларынын саны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y" sz="2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(Ысык-Көл облусунун рекреациялык аймактарындагы үй чарбаларынын тандалма сурамжылоосу боюнча)</a:t>
                      </a:r>
                      <a:endParaRPr lang="ru-KG" sz="20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4 866</a:t>
                      </a:r>
                      <a:endParaRPr lang="ru-KG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6 330</a:t>
                      </a:r>
                      <a:endParaRPr lang="ru-KG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ky" sz="2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130,1%</a:t>
                      </a:r>
                      <a:endParaRPr lang="ru-KG" sz="20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77266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80937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99BAA0-9150-48DC-BE2B-DE91ABFBAFE9}"/>
              </a:ext>
            </a:extLst>
          </p:cNvPr>
          <p:cNvSpPr txBox="1">
            <a:spLocks/>
          </p:cNvSpPr>
          <p:nvPr/>
        </p:nvSpPr>
        <p:spPr>
          <a:xfrm>
            <a:off x="237067" y="241540"/>
            <a:ext cx="11115295" cy="1237303"/>
          </a:xfrm>
          <a:prstGeom prst="rect">
            <a:avLst/>
          </a:prstGeom>
        </p:spPr>
        <p:txBody>
          <a:bodyPr>
            <a:normAutofit fontScale="40000" lnSpcReduction="2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y" sz="7500" b="1" dirty="0">
                <a:latin typeface="Arial" panose="020B0604020202020204" pitchFamily="34" charset="0"/>
                <a:cs typeface="Arial" panose="020B0604020202020204" pitchFamily="34" charset="0"/>
              </a:rPr>
              <a:t>Кыргыз Республикасындагы жайкы туризм</a:t>
            </a:r>
            <a:br>
              <a:rPr lang="ru-RU" sz="75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75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KG" sz="5300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FF532C65-025E-499B-8EC9-567533CED1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1862599"/>
              </p:ext>
            </p:extLst>
          </p:nvPr>
        </p:nvGraphicFramePr>
        <p:xfrm>
          <a:off x="740229" y="1567543"/>
          <a:ext cx="10178142" cy="4502149"/>
        </p:xfrm>
        <a:graphic>
          <a:graphicData uri="http://schemas.openxmlformats.org/drawingml/2006/table">
            <a:tbl>
              <a:tblPr/>
              <a:tblGrid>
                <a:gridCol w="3601039">
                  <a:extLst>
                    <a:ext uri="{9D8B030D-6E8A-4147-A177-3AD203B41FA5}">
                      <a16:colId xmlns:a16="http://schemas.microsoft.com/office/drawing/2014/main" val="1650941350"/>
                    </a:ext>
                  </a:extLst>
                </a:gridCol>
                <a:gridCol w="1339230">
                  <a:extLst>
                    <a:ext uri="{9D8B030D-6E8A-4147-A177-3AD203B41FA5}">
                      <a16:colId xmlns:a16="http://schemas.microsoft.com/office/drawing/2014/main" val="1497991562"/>
                    </a:ext>
                  </a:extLst>
                </a:gridCol>
                <a:gridCol w="1592195">
                  <a:extLst>
                    <a:ext uri="{9D8B030D-6E8A-4147-A177-3AD203B41FA5}">
                      <a16:colId xmlns:a16="http://schemas.microsoft.com/office/drawing/2014/main" val="902223624"/>
                    </a:ext>
                  </a:extLst>
                </a:gridCol>
                <a:gridCol w="1835239">
                  <a:extLst>
                    <a:ext uri="{9D8B030D-6E8A-4147-A177-3AD203B41FA5}">
                      <a16:colId xmlns:a16="http://schemas.microsoft.com/office/drawing/2014/main" val="2369409539"/>
                    </a:ext>
                  </a:extLst>
                </a:gridCol>
                <a:gridCol w="1810439">
                  <a:extLst>
                    <a:ext uri="{9D8B030D-6E8A-4147-A177-3AD203B41FA5}">
                      <a16:colId xmlns:a16="http://schemas.microsoft.com/office/drawing/2014/main" val="2973134886"/>
                    </a:ext>
                  </a:extLst>
                </a:gridCol>
              </a:tblGrid>
              <a:tr h="458470">
                <a:tc gridSpan="3">
                  <a:txBody>
                    <a:bodyPr/>
                    <a:lstStyle/>
                    <a:p>
                      <a:pPr algn="l" fontAlgn="b"/>
                      <a:r>
                        <a:rPr lang="ky" sz="2000" b="1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2025-жылдын июнь-август айларында аймактар боюнча  келгендердин (эс алуучулардын) саны, миңдеген адамдар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y-K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y-K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ky-KG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3503544"/>
                  </a:ext>
                </a:extLst>
              </a:tr>
              <a:tr h="1109979">
                <a:tc>
                  <a:txBody>
                    <a:bodyPr/>
                    <a:lstStyle/>
                    <a:p>
                      <a:pPr algn="l" fontAlgn="t"/>
                      <a:r>
                        <a:rPr lang="ky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y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2024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y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2025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y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2025                               2024-жылга карата % менен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y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Көбөйтүү (+), (азайтуу (-), миңдеген адамдар.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8448916"/>
                  </a:ext>
                </a:extLst>
              </a:tr>
              <a:tr h="277495">
                <a:tc>
                  <a:txBody>
                    <a:bodyPr/>
                    <a:lstStyle/>
                    <a:p>
                      <a:pPr algn="l" fontAlgn="b"/>
                      <a:r>
                        <a:rPr lang="ky" sz="16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Кыргыз Республикасы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buNone/>
                      </a:pPr>
                      <a:r>
                        <a:rPr lang="ky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2 345,4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buNone/>
                      </a:pPr>
                      <a:r>
                        <a:rPr lang="ky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3 533,1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buNone/>
                      </a:pPr>
                      <a:r>
                        <a:rPr lang="ky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150,6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buNone/>
                      </a:pPr>
                      <a:r>
                        <a:rPr lang="ky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1 187,7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1746943"/>
                  </a:ext>
                </a:extLst>
              </a:tr>
              <a:tr h="277495">
                <a:tc>
                  <a:txBody>
                    <a:bodyPr/>
                    <a:lstStyle/>
                    <a:p>
                      <a:pPr algn="l" fontAlgn="b"/>
                      <a:r>
                        <a:rPr lang="ky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Ысык-Көл облусу</a:t>
                      </a:r>
                    </a:p>
                  </a:txBody>
                  <a:tcPr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buNone/>
                      </a:pPr>
                      <a:r>
                        <a:rPr lang="ky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1 739,3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buNone/>
                      </a:pPr>
                      <a:r>
                        <a:rPr lang="ky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2 334,3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buNone/>
                      </a:pPr>
                      <a:r>
                        <a:rPr lang="ky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134,2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buNone/>
                      </a:pPr>
                      <a:r>
                        <a:rPr lang="ky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595,0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34869026"/>
                  </a:ext>
                </a:extLst>
              </a:tr>
              <a:tr h="277495">
                <a:tc>
                  <a:txBody>
                    <a:bodyPr/>
                    <a:lstStyle/>
                    <a:p>
                      <a:pPr algn="l" fontAlgn="b"/>
                      <a:r>
                        <a:rPr lang="ky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Жалал-Абад облусу</a:t>
                      </a:r>
                    </a:p>
                  </a:txBody>
                  <a:tcPr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buNone/>
                      </a:pPr>
                      <a:r>
                        <a:rPr lang="ky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87,1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buNone/>
                      </a:pPr>
                      <a:r>
                        <a:rPr lang="ky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135,9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buNone/>
                      </a:pPr>
                      <a:r>
                        <a:rPr lang="ky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156,0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buNone/>
                      </a:pPr>
                      <a:r>
                        <a:rPr lang="ky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48,8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3346082"/>
                  </a:ext>
                </a:extLst>
              </a:tr>
              <a:tr h="277495">
                <a:tc>
                  <a:txBody>
                    <a:bodyPr/>
                    <a:lstStyle/>
                    <a:p>
                      <a:pPr algn="l" fontAlgn="b"/>
                      <a:r>
                        <a:rPr lang="ky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Нарын облусу</a:t>
                      </a:r>
                    </a:p>
                  </a:txBody>
                  <a:tcPr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buNone/>
                      </a:pPr>
                      <a:r>
                        <a:rPr lang="ky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111,0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buNone/>
                      </a:pPr>
                      <a:r>
                        <a:rPr lang="ky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133,1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buNone/>
                      </a:pPr>
                      <a:r>
                        <a:rPr lang="ky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119,9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buNone/>
                      </a:pPr>
                      <a:r>
                        <a:rPr lang="ky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22,1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2402964"/>
                  </a:ext>
                </a:extLst>
              </a:tr>
              <a:tr h="277495">
                <a:tc>
                  <a:txBody>
                    <a:bodyPr/>
                    <a:lstStyle/>
                    <a:p>
                      <a:pPr algn="l" fontAlgn="b"/>
                      <a:r>
                        <a:rPr lang="ky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Баткен облусу</a:t>
                      </a:r>
                    </a:p>
                  </a:txBody>
                  <a:tcPr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buNone/>
                      </a:pPr>
                      <a:r>
                        <a:rPr lang="ky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36,2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buNone/>
                      </a:pPr>
                      <a:r>
                        <a:rPr lang="ky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49,0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buNone/>
                      </a:pPr>
                      <a:r>
                        <a:rPr lang="ky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135,4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buNone/>
                      </a:pPr>
                      <a:r>
                        <a:rPr lang="ky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12,8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7706217"/>
                  </a:ext>
                </a:extLst>
              </a:tr>
              <a:tr h="277495">
                <a:tc>
                  <a:txBody>
                    <a:bodyPr/>
                    <a:lstStyle/>
                    <a:p>
                      <a:pPr algn="l" fontAlgn="b"/>
                      <a:r>
                        <a:rPr lang="ky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Ош облусу</a:t>
                      </a:r>
                    </a:p>
                  </a:txBody>
                  <a:tcPr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buNone/>
                      </a:pPr>
                      <a:r>
                        <a:rPr lang="ky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58,2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buNone/>
                      </a:pPr>
                      <a:r>
                        <a:rPr lang="ky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128,5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buNone/>
                      </a:pPr>
                      <a:r>
                        <a:rPr lang="ky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220,8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buNone/>
                      </a:pPr>
                      <a:r>
                        <a:rPr lang="ky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70,3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3564378"/>
                  </a:ext>
                </a:extLst>
              </a:tr>
              <a:tr h="277495">
                <a:tc>
                  <a:txBody>
                    <a:bodyPr/>
                    <a:lstStyle/>
                    <a:p>
                      <a:pPr algn="l" fontAlgn="b"/>
                      <a:r>
                        <a:rPr lang="ky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Талас облусу</a:t>
                      </a:r>
                    </a:p>
                  </a:txBody>
                  <a:tcPr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buNone/>
                      </a:pPr>
                      <a:r>
                        <a:rPr lang="ky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30,2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buNone/>
                      </a:pPr>
                      <a:r>
                        <a:rPr lang="ky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25,7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buNone/>
                      </a:pPr>
                      <a:r>
                        <a:rPr lang="ky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85,1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buNone/>
                      </a:pPr>
                      <a:r>
                        <a:rPr lang="ky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-4,5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2815588"/>
                  </a:ext>
                </a:extLst>
              </a:tr>
              <a:tr h="277495">
                <a:tc>
                  <a:txBody>
                    <a:bodyPr/>
                    <a:lstStyle/>
                    <a:p>
                      <a:pPr algn="l" fontAlgn="b"/>
                      <a:r>
                        <a:rPr lang="ky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Чүй облусу</a:t>
                      </a:r>
                    </a:p>
                  </a:txBody>
                  <a:tcPr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buNone/>
                      </a:pPr>
                      <a:r>
                        <a:rPr lang="ky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89,0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buNone/>
                      </a:pPr>
                      <a:r>
                        <a:rPr lang="ky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334,4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buNone/>
                      </a:pPr>
                      <a:r>
                        <a:rPr lang="ky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375,7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buNone/>
                      </a:pPr>
                      <a:r>
                        <a:rPr lang="ky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245,4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9342976"/>
                  </a:ext>
                </a:extLst>
              </a:tr>
              <a:tr h="277495">
                <a:tc>
                  <a:txBody>
                    <a:bodyPr/>
                    <a:lstStyle/>
                    <a:p>
                      <a:pPr algn="l" fontAlgn="b"/>
                      <a:r>
                        <a:rPr lang="ky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Бишкек шаары</a:t>
                      </a:r>
                    </a:p>
                  </a:txBody>
                  <a:tcPr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buNone/>
                      </a:pPr>
                      <a:r>
                        <a:rPr lang="ky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92,6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buNone/>
                      </a:pPr>
                      <a:r>
                        <a:rPr lang="ky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126,8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buNone/>
                      </a:pPr>
                      <a:r>
                        <a:rPr lang="ky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136,9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buNone/>
                      </a:pPr>
                      <a:r>
                        <a:rPr lang="ky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34,2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154539"/>
                  </a:ext>
                </a:extLst>
              </a:tr>
              <a:tr h="277495">
                <a:tc>
                  <a:txBody>
                    <a:bodyPr/>
                    <a:lstStyle/>
                    <a:p>
                      <a:pPr algn="l" fontAlgn="b"/>
                      <a:r>
                        <a:rPr lang="ky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Ош шаары</a:t>
                      </a:r>
                    </a:p>
                  </a:txBody>
                  <a:tcPr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buNone/>
                      </a:pPr>
                      <a:r>
                        <a:rPr lang="ky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101,9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buNone/>
                      </a:pPr>
                      <a:r>
                        <a:rPr lang="ky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265,4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buNone/>
                      </a:pPr>
                      <a:r>
                        <a:rPr lang="ky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260,5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buNone/>
                      </a:pPr>
                      <a:r>
                        <a:rPr lang="ky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163,5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568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62672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2048A6-A29D-41CC-A071-D20E47FADB20}"/>
              </a:ext>
            </a:extLst>
          </p:cNvPr>
          <p:cNvSpPr txBox="1">
            <a:spLocks/>
          </p:cNvSpPr>
          <p:nvPr/>
        </p:nvSpPr>
        <p:spPr>
          <a:xfrm>
            <a:off x="1184215" y="349957"/>
            <a:ext cx="10515600" cy="929392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y" sz="11200" b="1" i="0" u="none" strike="noStrike" kern="1200" cap="none" spc="0" normalizeH="0" baseline="0" noProof="0" dirty="0">
                <a:ln>
                  <a:noFill/>
                </a:ln>
                <a:solidFill>
                  <a:srgbClr val="0059A3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Кыргыз Республикасынын аймактары боюнча эс алуучулардын (туристтердин) саны</a:t>
            </a:r>
            <a:br>
              <a:rPr kumimoji="0" lang="ru-RU" sz="11200" b="1" i="0" u="none" strike="noStrike" kern="1200" cap="none" spc="0" normalizeH="0" baseline="0" noProof="0" dirty="0">
                <a:ln>
                  <a:noFill/>
                </a:ln>
                <a:solidFill>
                  <a:srgbClr val="0059A3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br>
              <a:rPr kumimoji="0" lang="ru-RU" sz="11200" b="1" i="0" u="none" strike="noStrike" kern="1200" cap="none" spc="0" normalizeH="0" baseline="0" noProof="0" dirty="0">
                <a:ln>
                  <a:noFill/>
                </a:ln>
                <a:solidFill>
                  <a:srgbClr val="0059A3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endParaRPr kumimoji="0" lang="ru-RU" sz="11200" b="1" i="0" u="none" strike="noStrike" kern="1200" cap="none" spc="0" normalizeH="0" baseline="0" noProof="0" dirty="0">
              <a:ln>
                <a:noFill/>
              </a:ln>
              <a:solidFill>
                <a:srgbClr val="0059A3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59A3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kumimoji="0" lang="ky" sz="8000" b="0" i="1" u="none" strike="noStrike" kern="1200" cap="none" spc="0" normalizeH="0" baseline="0" noProof="0" dirty="0">
                <a:ln>
                  <a:noFill/>
                </a:ln>
                <a:solidFill>
                  <a:srgbClr val="0059A3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(жалпысынан пайыз менен)</a:t>
            </a:r>
            <a:br>
              <a:rPr kumimoji="0" lang="ru-RU" sz="8000" b="0" i="1" u="none" strike="noStrike" kern="1200" cap="none" spc="0" normalizeH="0" baseline="0" noProof="0" dirty="0">
                <a:ln>
                  <a:noFill/>
                </a:ln>
                <a:solidFill>
                  <a:srgbClr val="0059A3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endParaRPr kumimoji="0" lang="ru-KG" sz="8000" b="0" i="0" u="none" strike="noStrike" kern="1200" cap="none" spc="0" normalizeH="0" baseline="0" noProof="0" dirty="0">
              <a:ln>
                <a:noFill/>
              </a:ln>
              <a:solidFill>
                <a:srgbClr val="0059A3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graphicFrame>
        <p:nvGraphicFramePr>
          <p:cNvPr id="3" name="Объект 5">
            <a:extLst>
              <a:ext uri="{FF2B5EF4-FFF2-40B4-BE49-F238E27FC236}">
                <a16:creationId xmlns:a16="http://schemas.microsoft.com/office/drawing/2014/main" id="{B26C7B75-1429-457B-BD29-A1407A3C691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63251335"/>
              </p:ext>
            </p:extLst>
          </p:nvPr>
        </p:nvGraphicFramePr>
        <p:xfrm>
          <a:off x="838200" y="1864954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693166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CEC04A-9EF8-4D5F-AD42-5AB4C035A277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997848"/>
          </a:xfrm>
          <a:prstGeom prst="rect">
            <a:avLst/>
          </a:prstGeom>
        </p:spPr>
        <p:txBody>
          <a:bodyPr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y" sz="2400" b="1" i="0" u="none" strike="noStrike" kern="1200" cap="none" spc="0" normalizeH="0" baseline="0" noProof="0" dirty="0">
                <a:ln>
                  <a:noFill/>
                </a:ln>
                <a:solidFill>
                  <a:srgbClr val="0059A3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2025-жылдын июнь-август айларында туризмдин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59A3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kumimoji="0" lang="ky" sz="2400" b="1" i="0" u="none" strike="noStrike" kern="1200" cap="none" spc="0" normalizeH="0" baseline="0" noProof="0" dirty="0">
                <a:ln>
                  <a:noFill/>
                </a:ln>
                <a:solidFill>
                  <a:srgbClr val="0059A3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уюштурулган жана уюштурулбаган секторунда эс алгандардын саны </a:t>
            </a:r>
            <a:b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59A3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kumimoji="0" lang="ky" sz="2000" b="0" i="1" u="none" strike="noStrike" kern="1200" cap="none" spc="0" normalizeH="0" baseline="0" noProof="0" dirty="0">
                <a:ln>
                  <a:noFill/>
                </a:ln>
                <a:solidFill>
                  <a:srgbClr val="0059A3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(миң адам)</a:t>
            </a:r>
            <a:endParaRPr kumimoji="0" lang="ru-KG" sz="2000" b="1" i="1" u="none" strike="noStrike" kern="1200" cap="none" spc="0" normalizeH="0" baseline="0" noProof="0" dirty="0">
              <a:ln>
                <a:noFill/>
              </a:ln>
              <a:solidFill>
                <a:srgbClr val="0059A3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aphicFrame>
        <p:nvGraphicFramePr>
          <p:cNvPr id="3" name="Объект 3">
            <a:extLst>
              <a:ext uri="{FF2B5EF4-FFF2-40B4-BE49-F238E27FC236}">
                <a16:creationId xmlns:a16="http://schemas.microsoft.com/office/drawing/2014/main" id="{61364359-EDF1-4021-9491-E5780BE7272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60199627"/>
              </p:ext>
            </p:extLst>
          </p:nvPr>
        </p:nvGraphicFramePr>
        <p:xfrm>
          <a:off x="371362" y="1362974"/>
          <a:ext cx="6914340" cy="48899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13474">
                  <a:extLst>
                    <a:ext uri="{9D8B030D-6E8A-4147-A177-3AD203B41FA5}">
                      <a16:colId xmlns:a16="http://schemas.microsoft.com/office/drawing/2014/main" val="856543619"/>
                    </a:ext>
                  </a:extLst>
                </a:gridCol>
                <a:gridCol w="1247920">
                  <a:extLst>
                    <a:ext uri="{9D8B030D-6E8A-4147-A177-3AD203B41FA5}">
                      <a16:colId xmlns:a16="http://schemas.microsoft.com/office/drawing/2014/main" val="1155497094"/>
                    </a:ext>
                  </a:extLst>
                </a:gridCol>
                <a:gridCol w="1192576">
                  <a:extLst>
                    <a:ext uri="{9D8B030D-6E8A-4147-A177-3AD203B41FA5}">
                      <a16:colId xmlns:a16="http://schemas.microsoft.com/office/drawing/2014/main" val="1027114475"/>
                    </a:ext>
                  </a:extLst>
                </a:gridCol>
                <a:gridCol w="1160370">
                  <a:extLst>
                    <a:ext uri="{9D8B030D-6E8A-4147-A177-3AD203B41FA5}">
                      <a16:colId xmlns:a16="http://schemas.microsoft.com/office/drawing/2014/main" val="3546900337"/>
                    </a:ext>
                  </a:extLst>
                </a:gridCol>
              </a:tblGrid>
              <a:tr h="1541174">
                <a:tc>
                  <a:txBody>
                    <a:bodyPr/>
                    <a:lstStyle/>
                    <a:p>
                      <a:endParaRPr lang="ru-KG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</a:t>
                      </a:r>
                      <a:endParaRPr lang="ru-KG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ky" sz="2000" b="1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2025</a:t>
                      </a:r>
                      <a:endParaRPr lang="ru-KG" sz="2000" b="1" kern="1200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y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</a:t>
                      </a:r>
                    </a:p>
                    <a:p>
                      <a:pPr algn="ctr" fontAlgn="b"/>
                      <a:r>
                        <a:rPr lang="ky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2024-жылга % менен</a:t>
                      </a:r>
                      <a:endParaRPr lang="ru-KG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6925356"/>
                  </a:ext>
                </a:extLst>
              </a:tr>
              <a:tr h="646871">
                <a:tc>
                  <a:txBody>
                    <a:bodyPr/>
                    <a:lstStyle/>
                    <a:p>
                      <a:pPr algn="l" fontAlgn="t"/>
                      <a:r>
                        <a:rPr lang="ky" sz="20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Бардыгы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2 345,4</a:t>
                      </a:r>
                      <a:endParaRPr lang="ru-KG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3 533,1</a:t>
                      </a:r>
                      <a:endParaRPr lang="ru-KG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ky" sz="2000" b="1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150,6</a:t>
                      </a:r>
                      <a:endParaRPr lang="ru-KG" sz="2000" b="1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5138822"/>
                  </a:ext>
                </a:extLst>
              </a:tr>
              <a:tr h="378024">
                <a:tc>
                  <a:txBody>
                    <a:bodyPr/>
                    <a:lstStyle/>
                    <a:p>
                      <a:pPr algn="l" fontAlgn="t"/>
                      <a:r>
                        <a:rPr lang="ky" sz="18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Уюштурулган сектор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1 067,8</a:t>
                      </a:r>
                      <a:endParaRPr lang="ru-KG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1 797,2</a:t>
                      </a:r>
                      <a:endParaRPr lang="ru-KG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ky" sz="2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168,3</a:t>
                      </a:r>
                      <a:endParaRPr lang="ru-KG" sz="20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2565590"/>
                  </a:ext>
                </a:extLst>
              </a:tr>
              <a:tr h="519073">
                <a:tc>
                  <a:txBody>
                    <a:bodyPr/>
                    <a:lstStyle/>
                    <a:p>
                      <a:pPr algn="l" fontAlgn="t"/>
                      <a:r>
                        <a:rPr lang="ky" sz="18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Уюштурулбаган сектор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1 277,6</a:t>
                      </a:r>
                      <a:endParaRPr lang="ru-KG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1 735,9</a:t>
                      </a:r>
                      <a:endParaRPr lang="ru-KG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ky" sz="2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135,9</a:t>
                      </a:r>
                      <a:endParaRPr lang="ru-KG" sz="20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1534704"/>
                  </a:ext>
                </a:extLst>
              </a:tr>
              <a:tr h="378024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</a:t>
                      </a:r>
                      <a:r>
                        <a:rPr lang="ky" sz="18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нын ичинен: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KG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KG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KG" sz="20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6159121"/>
                  </a:ext>
                </a:extLst>
              </a:tr>
              <a:tr h="378024">
                <a:tc>
                  <a:txBody>
                    <a:bodyPr/>
                    <a:lstStyle/>
                    <a:p>
                      <a:pPr algn="l" fontAlgn="t"/>
                      <a:r>
                        <a:rPr lang="ky" sz="18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Ысык-Көл облусу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1 739,3</a:t>
                      </a:r>
                      <a:endParaRPr lang="ru-KG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2 334,3</a:t>
                      </a:r>
                      <a:endParaRPr lang="ru-KG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ky" sz="2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134,2</a:t>
                      </a:r>
                      <a:endParaRPr lang="ru-KG" sz="20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4806072"/>
                  </a:ext>
                </a:extLst>
              </a:tr>
              <a:tr h="378024">
                <a:tc>
                  <a:txBody>
                    <a:bodyPr/>
                    <a:lstStyle/>
                    <a:p>
                      <a:pPr algn="just" fontAlgn="t"/>
                      <a:r>
                        <a:rPr lang="ky" sz="18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Уюштурулган сектор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461,7</a:t>
                      </a:r>
                      <a:endParaRPr lang="ru-KG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598,4</a:t>
                      </a:r>
                      <a:endParaRPr lang="ru-KG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ky" sz="2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129,6</a:t>
                      </a:r>
                      <a:endParaRPr lang="ru-KG" sz="20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0237778"/>
                  </a:ext>
                </a:extLst>
              </a:tr>
              <a:tr h="523645">
                <a:tc>
                  <a:txBody>
                    <a:bodyPr/>
                    <a:lstStyle/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y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Уюштурулбаган сектор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ky" sz="2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1 277,6</a:t>
                      </a:r>
                      <a:endParaRPr lang="ru-KG" sz="20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ky" sz="2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1 735,9</a:t>
                      </a:r>
                      <a:endParaRPr lang="ru-KG" sz="20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ky" sz="2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135,9</a:t>
                      </a:r>
                      <a:endParaRPr lang="ru-KG" sz="20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7024419"/>
                  </a:ext>
                </a:extLst>
              </a:tr>
            </a:tbl>
          </a:graphicData>
        </a:graphic>
      </p:graphicFrame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8E568D3A-2158-413F-8B24-7FBEFF34C39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0902784"/>
              </p:ext>
            </p:extLst>
          </p:nvPr>
        </p:nvGraphicFramePr>
        <p:xfrm>
          <a:off x="7511844" y="1602657"/>
          <a:ext cx="4385188" cy="43950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Worksheet" r:id="rId3" imgW="6105485" imgH="3819396" progId="Excel.Sheet.12">
                  <p:embed/>
                </p:oleObj>
              </mc:Choice>
              <mc:Fallback>
                <p:oleObj name="Worksheet" r:id="rId3" imgW="6105485" imgH="3819396" progId="Excel.Sheet.12">
                  <p:embed/>
                  <p:pic>
                    <p:nvPicPr>
                      <p:cNvPr id="4" name="Объект 3">
                        <a:extLst>
                          <a:ext uri="{FF2B5EF4-FFF2-40B4-BE49-F238E27FC236}">
                            <a16:creationId xmlns:a16="http://schemas.microsoft.com/office/drawing/2014/main" id="{8E568D3A-2158-413F-8B24-7FBEFF34C3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511844" y="1602657"/>
                        <a:ext cx="4385188" cy="43950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415156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B6B2E16B-53B2-B01D-BE63-3A0B6FDCBB78}"/>
              </a:ext>
            </a:extLst>
          </p:cNvPr>
          <p:cNvSpPr txBox="1"/>
          <p:nvPr/>
        </p:nvSpPr>
        <p:spPr>
          <a:xfrm>
            <a:off x="741872" y="120770"/>
            <a:ext cx="1064499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59A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59A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Ысык-Көл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59A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59A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облусунда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59A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59A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жайгашкан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59A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туризм </a:t>
            </a:r>
            <a:r>
              <a:rPr kumimoji="0" lang="ru-RU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59A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чөйрөсүндө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59A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59A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ишмердүүлүк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59A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59A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жүргүзүүчү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59A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59A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субъекттеринин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59A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59A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сурамжылоосу</a:t>
            </a:r>
            <a:endParaRPr kumimoji="0" lang="ru-KG" sz="2800" b="1" i="0" u="none" strike="noStrike" kern="1200" cap="none" spc="0" normalizeH="0" baseline="0" noProof="0" dirty="0">
              <a:ln>
                <a:noFill/>
              </a:ln>
              <a:solidFill>
                <a:srgbClr val="0059A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DF9DB2A-A2BB-E7D2-1731-D53E7F4BF204}"/>
              </a:ext>
            </a:extLst>
          </p:cNvPr>
          <p:cNvSpPr txBox="1"/>
          <p:nvPr/>
        </p:nvSpPr>
        <p:spPr>
          <a:xfrm>
            <a:off x="379563" y="1074877"/>
            <a:ext cx="11102196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Туризм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субъекттерине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сурамжылоо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жүргүзүүнүн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максатында</a:t>
            </a: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ru-RU" sz="2400" dirty="0" err="1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субъекттин</a:t>
            </a: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статусуна</a:t>
            </a: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жараша</a:t>
            </a: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ru-RU" sz="2400" dirty="0" err="1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анкетанын</a:t>
            </a: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3 </a:t>
            </a:r>
            <a:r>
              <a:rPr lang="ru-RU" sz="2400" dirty="0" err="1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түрү</a:t>
            </a: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иштелип</a:t>
            </a: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чыккан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ky" sz="2400" b="1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Анкета №1 </a:t>
            </a:r>
            <a:r>
              <a:rPr lang="ky" sz="24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«Туризм секторунда чарба жүргүзүүчү субъекттерди жана жамааттык жайгаштыруу объектилерин комплекстүү бир жолку сурамжылоо». </a:t>
            </a:r>
            <a:b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ky" sz="2400" b="1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Анкета №2 </a:t>
            </a:r>
            <a:r>
              <a:rPr lang="ky" sz="24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«Туристтерди кабыл алган эс алуу жайынын аймагында жайгашкан конок үйлөрүнүн бир жолку сурамжылоосу». </a:t>
            </a:r>
            <a:b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ky" sz="2400" b="1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Анкета №3 </a:t>
            </a:r>
            <a:r>
              <a:rPr lang="ky" sz="24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«Уюштурулбаган туристтерди кабыл алган эс алуу жайынын аймагынан тышкары жайгашкан конок үйлөрү боюнча бир жолку сурамжылоо».</a:t>
            </a:r>
            <a:b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prstClr val="black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dirty="0" err="1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Сурамжылоо</a:t>
            </a: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үстүбүздөгү</a:t>
            </a: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жылдын</a:t>
            </a: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1 </a:t>
            </a:r>
            <a:r>
              <a:rPr lang="ru-RU" sz="2400" dirty="0" err="1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августунан</a:t>
            </a: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10 </a:t>
            </a:r>
            <a:r>
              <a:rPr lang="ru-RU" sz="2400" dirty="0" err="1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августуна</a:t>
            </a: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чейин</a:t>
            </a: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жүргүзүлдү</a:t>
            </a: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kumimoji="0" lang="ru-KG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IN Pro Regular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44000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68B619-BBA4-4488-984E-DD015F9CD8DF}"/>
              </a:ext>
            </a:extLst>
          </p:cNvPr>
          <p:cNvSpPr txBox="1">
            <a:spLocks/>
          </p:cNvSpPr>
          <p:nvPr/>
        </p:nvSpPr>
        <p:spPr>
          <a:xfrm>
            <a:off x="838200" y="362309"/>
            <a:ext cx="10515600" cy="836763"/>
          </a:xfrm>
          <a:prstGeom prst="rect">
            <a:avLst/>
          </a:prstGeom>
        </p:spPr>
        <p:txBody>
          <a:bodyPr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y" sz="2800" b="1" dirty="0">
                <a:latin typeface="Arial" panose="020B0604020202020204" pitchFamily="34" charset="0"/>
                <a:cs typeface="Arial" panose="020B0604020202020204" pitchFamily="34" charset="0"/>
              </a:rPr>
              <a:t>Сурамжылоодо камтылган субъекттер</a:t>
            </a:r>
            <a:b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KG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145DDB0-E223-4337-B468-0CC5C72B64EC}"/>
              </a:ext>
            </a:extLst>
          </p:cNvPr>
          <p:cNvSpPr txBox="1">
            <a:spLocks/>
          </p:cNvSpPr>
          <p:nvPr/>
        </p:nvSpPr>
        <p:spPr>
          <a:xfrm>
            <a:off x="603850" y="993423"/>
            <a:ext cx="10515600" cy="5183540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Aft>
                <a:spcPts val="600"/>
              </a:spcAft>
              <a:defRPr/>
            </a:pPr>
            <a:br>
              <a:rPr lang="ru-RU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43000" lvl="1" indent="-685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ky" sz="3100" dirty="0">
                <a:latin typeface="Arial" panose="020B0604020202020204" pitchFamily="34" charset="0"/>
                <a:cs typeface="Arial" panose="020B0604020202020204" pitchFamily="34" charset="0"/>
              </a:rPr>
              <a:t>жамааттык жайгаштыруу объектилери (уюштурулган);</a:t>
            </a:r>
          </a:p>
          <a:p>
            <a:pPr marL="1143000" lvl="1" indent="-685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ky" sz="3100" dirty="0">
                <a:latin typeface="Arial" panose="020B0604020202020204" pitchFamily="34" charset="0"/>
                <a:cs typeface="Arial" panose="020B0604020202020204" pitchFamily="34" charset="0"/>
              </a:rPr>
              <a:t>конок үйлөрү: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/>
            </a:pPr>
            <a:r>
              <a:rPr lang="ky" sz="3100" dirty="0">
                <a:latin typeface="Arial" panose="020B0604020202020204" pitchFamily="34" charset="0"/>
                <a:cs typeface="Arial" panose="020B0604020202020204" pitchFamily="34" charset="0"/>
              </a:rPr>
              <a:t>- эс алуу жайларынын аймагында жайгашкан;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/>
            </a:pPr>
            <a:r>
              <a:rPr lang="ky" sz="3100" dirty="0">
                <a:latin typeface="Arial" panose="020B0604020202020204" pitchFamily="34" charset="0"/>
                <a:cs typeface="Arial" panose="020B0604020202020204" pitchFamily="34" charset="0"/>
              </a:rPr>
              <a:t>- эс алуу жайларынын аймагынан тышкары жайгашкан;</a:t>
            </a:r>
          </a:p>
          <a:p>
            <a:pPr marL="1143000" lvl="1" indent="-685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ky" sz="3100" dirty="0">
                <a:latin typeface="Arial" panose="020B0604020202020204" pitchFamily="34" charset="0"/>
                <a:cs typeface="Arial" panose="020B0604020202020204" pitchFamily="34" charset="0"/>
              </a:rPr>
              <a:t>уюштурулбаган туристтерди кабыл алган үй чарбалары</a:t>
            </a:r>
          </a:p>
          <a:p>
            <a:pPr marL="274320" lvl="1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9BBB59"/>
              </a:buClr>
              <a:buSzPct val="95000"/>
              <a:buFont typeface="Arial" panose="020B0604020202020204" pitchFamily="34" charset="0"/>
              <a:buNone/>
              <a:defRPr/>
            </a:pPr>
            <a:endParaRPr lang="ky" sz="3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4320" lvl="1" indent="0">
              <a:lnSpc>
                <a:spcPct val="100000"/>
              </a:lnSpc>
              <a:spcBef>
                <a:spcPts val="0"/>
              </a:spcBef>
              <a:buClr>
                <a:srgbClr val="9BBB59"/>
              </a:buClr>
              <a:buSzPct val="95000"/>
              <a:buFont typeface="Arial" panose="020B0604020202020204" pitchFamily="34" charset="0"/>
              <a:buNone/>
              <a:defRPr/>
            </a:pPr>
            <a:r>
              <a:rPr lang="ky" sz="3100" dirty="0">
                <a:latin typeface="Arial" panose="020B0604020202020204" pitchFamily="34" charset="0"/>
                <a:cs typeface="Arial" panose="020B0604020202020204" pitchFamily="34" charset="0"/>
              </a:rPr>
              <a:t>Камтылган: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/>
            </a:pPr>
            <a:endParaRPr lang="ru-RU" sz="3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/>
            </a:pPr>
            <a:r>
              <a:rPr lang="ky" sz="3100" dirty="0">
                <a:latin typeface="Arial" panose="020B0604020202020204" pitchFamily="34" charset="0"/>
                <a:cs typeface="Arial" panose="020B0604020202020204" pitchFamily="34" charset="0"/>
              </a:rPr>
              <a:t>181 жамааттык жайгаштыруу объектилери;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/>
            </a:pPr>
            <a:r>
              <a:rPr lang="ky" sz="3100" dirty="0">
                <a:latin typeface="Arial" panose="020B0604020202020204" pitchFamily="34" charset="0"/>
                <a:cs typeface="Arial" panose="020B0604020202020204" pitchFamily="34" charset="0"/>
              </a:rPr>
              <a:t>Эс алуу жайларынын аймагында 1272 конок үйү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/>
            </a:pPr>
            <a:r>
              <a:rPr lang="ky" sz="3100" dirty="0">
                <a:latin typeface="Arial" panose="020B0604020202020204" pitchFamily="34" charset="0"/>
                <a:cs typeface="Arial" panose="020B0604020202020204" pitchFamily="34" charset="0"/>
              </a:rPr>
              <a:t>Эс алуу жайларынын аймагынан тышкары 1044 конок үйлөрү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/>
            </a:pPr>
            <a:r>
              <a:rPr lang="ky" sz="3100" dirty="0">
                <a:latin typeface="Arial" panose="020B0604020202020204" pitchFamily="34" charset="0"/>
                <a:cs typeface="Arial" panose="020B0604020202020204" pitchFamily="34" charset="0"/>
              </a:rPr>
              <a:t>6 330 үй чарбалары уюштурулбаган туристтерди кабыл алат</a:t>
            </a:r>
          </a:p>
          <a:p>
            <a:pPr marL="457200" lvl="1" indent="0"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ky" dirty="0">
                <a:latin typeface="Calibri" panose="020F0502020204030204"/>
                <a:cs typeface="Tahoma" pitchFamily="34" charset="0"/>
              </a:rPr>
              <a:t>           </a:t>
            </a:r>
          </a:p>
          <a:p>
            <a:endParaRPr lang="ru-KG" dirty="0"/>
          </a:p>
        </p:txBody>
      </p:sp>
    </p:spTree>
    <p:extLst>
      <p:ext uri="{BB962C8B-B14F-4D97-AF65-F5344CB8AC3E}">
        <p14:creationId xmlns:p14="http://schemas.microsoft.com/office/powerpoint/2010/main" val="36185437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0DD3D9-7AE7-44A8-AD4F-3DCBFB8ED2C9}"/>
              </a:ext>
            </a:extLst>
          </p:cNvPr>
          <p:cNvSpPr txBox="1">
            <a:spLocks/>
          </p:cNvSpPr>
          <p:nvPr/>
        </p:nvSpPr>
        <p:spPr>
          <a:xfrm>
            <a:off x="646290" y="173215"/>
            <a:ext cx="10514161" cy="577899"/>
          </a:xfrm>
          <a:prstGeom prst="rect">
            <a:avLst/>
          </a:prstGeom>
        </p:spPr>
        <p:txBody>
          <a:bodyPr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y" sz="2400" b="1" dirty="0">
                <a:latin typeface="Arial" panose="020B0604020202020204" pitchFamily="34" charset="0"/>
                <a:cs typeface="Arial" panose="020B0604020202020204" pitchFamily="34" charset="0"/>
              </a:rPr>
              <a:t>2025- жылдын июнь-августунда Ысык-Көл облусуна келген эс алуучулардын  саны</a:t>
            </a:r>
            <a:br>
              <a:rPr lang="ru-RU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KG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ru-KG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14945F4D-9DE3-40F3-B184-6A2D2C75E3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8579141"/>
              </p:ext>
            </p:extLst>
          </p:nvPr>
        </p:nvGraphicFramePr>
        <p:xfrm>
          <a:off x="319177" y="1011107"/>
          <a:ext cx="5884978" cy="5094726"/>
        </p:xfrm>
        <a:graphic>
          <a:graphicData uri="http://schemas.openxmlformats.org/drawingml/2006/table">
            <a:tbl>
              <a:tblPr/>
              <a:tblGrid>
                <a:gridCol w="2541154">
                  <a:extLst>
                    <a:ext uri="{9D8B030D-6E8A-4147-A177-3AD203B41FA5}">
                      <a16:colId xmlns:a16="http://schemas.microsoft.com/office/drawing/2014/main" val="1062358341"/>
                    </a:ext>
                  </a:extLst>
                </a:gridCol>
                <a:gridCol w="1191124">
                  <a:extLst>
                    <a:ext uri="{9D8B030D-6E8A-4147-A177-3AD203B41FA5}">
                      <a16:colId xmlns:a16="http://schemas.microsoft.com/office/drawing/2014/main" val="1065248523"/>
                    </a:ext>
                  </a:extLst>
                </a:gridCol>
                <a:gridCol w="1111235">
                  <a:extLst>
                    <a:ext uri="{9D8B030D-6E8A-4147-A177-3AD203B41FA5}">
                      <a16:colId xmlns:a16="http://schemas.microsoft.com/office/drawing/2014/main" val="2442193573"/>
                    </a:ext>
                  </a:extLst>
                </a:gridCol>
                <a:gridCol w="1041465">
                  <a:extLst>
                    <a:ext uri="{9D8B030D-6E8A-4147-A177-3AD203B41FA5}">
                      <a16:colId xmlns:a16="http://schemas.microsoft.com/office/drawing/2014/main" val="1395439410"/>
                    </a:ext>
                  </a:extLst>
                </a:gridCol>
              </a:tblGrid>
              <a:tr h="1364616">
                <a:tc>
                  <a:txBody>
                    <a:bodyPr/>
                    <a:lstStyle/>
                    <a:p>
                      <a:pPr algn="l" fontAlgn="b"/>
                      <a:r>
                        <a:rPr lang="ky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y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2024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y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2025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y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2025       2024-жылга карата % менен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4382773"/>
                  </a:ext>
                </a:extLst>
              </a:tr>
              <a:tr h="543201">
                <a:tc>
                  <a:txBody>
                    <a:bodyPr/>
                    <a:lstStyle/>
                    <a:p>
                      <a:pPr algn="l" fontAlgn="b"/>
                      <a:r>
                        <a:rPr lang="ky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Келүүчүлөрдүн  жалпы саны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1 739,3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2 334,3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134,2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5982837"/>
                  </a:ext>
                </a:extLst>
              </a:tr>
              <a:tr h="543201">
                <a:tc>
                  <a:txBody>
                    <a:bodyPr/>
                    <a:lstStyle/>
                    <a:p>
                      <a:pPr algn="l" fontAlgn="b"/>
                      <a:r>
                        <a:rPr lang="ky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уюштурулган сектор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461,7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598,4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129,6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478253"/>
                  </a:ext>
                </a:extLst>
              </a:tr>
              <a:tr h="108640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Э</a:t>
                      </a:r>
                      <a:r>
                        <a:rPr lang="ky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с алуу жайынын аймагындагы конок үйлөрү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216,0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331,3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153,4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9719341"/>
                  </a:ext>
                </a:extLst>
              </a:tr>
              <a:tr h="1051099">
                <a:tc>
                  <a:txBody>
                    <a:bodyPr/>
                    <a:lstStyle/>
                    <a:p>
                      <a:pPr algn="l" fontAlgn="b"/>
                      <a:r>
                        <a:rPr lang="ky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Эс алуу жайынын аймагынан тышкары конок үйлөрү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634,5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846,6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133,4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1252247"/>
                  </a:ext>
                </a:extLst>
              </a:tr>
              <a:tr h="506204">
                <a:tc>
                  <a:txBody>
                    <a:bodyPr/>
                    <a:lstStyle/>
                    <a:p>
                      <a:pPr algn="l" fontAlgn="b"/>
                      <a:r>
                        <a:rPr lang="ky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үй чарбалары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427,1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558,0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130,6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0688144"/>
                  </a:ext>
                </a:extLst>
              </a:tr>
            </a:tbl>
          </a:graphicData>
        </a:graphic>
      </p:graphicFrame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F3B27883-9233-449E-B408-D11C9D87DFB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80937387"/>
              </p:ext>
            </p:extLst>
          </p:nvPr>
        </p:nvGraphicFramePr>
        <p:xfrm>
          <a:off x="6297282" y="1093059"/>
          <a:ext cx="5426387" cy="48357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81260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E32B0F3-F310-44D9-99C5-72D657EFE37E}"/>
              </a:ext>
            </a:extLst>
          </p:cNvPr>
          <p:cNvSpPr/>
          <p:nvPr/>
        </p:nvSpPr>
        <p:spPr>
          <a:xfrm>
            <a:off x="1870812" y="2967335"/>
            <a:ext cx="8450391" cy="70788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y" sz="4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Көңүл бурганыңыз үчүн рахмат!</a:t>
            </a:r>
            <a:endParaRPr lang="ru-RU" sz="40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A80CBB8-F73E-27EC-155A-DAE7ED4DB4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602224"/>
            <a:ext cx="12192000" cy="1255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93528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Обложка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Обложка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Обложка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3380</TotalTime>
  <Words>686</Words>
  <Application>Microsoft Office PowerPoint</Application>
  <PresentationFormat>Широкоэкранный</PresentationFormat>
  <Paragraphs>188</Paragraphs>
  <Slides>11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4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4" baseType="lpstr">
      <vt:lpstr>Arial</vt:lpstr>
      <vt:lpstr>Arial Narrow</vt:lpstr>
      <vt:lpstr>Calibri</vt:lpstr>
      <vt:lpstr>Calibri Light</vt:lpstr>
      <vt:lpstr>DIN Pro Bold</vt:lpstr>
      <vt:lpstr>DIN Pro Regular</vt:lpstr>
      <vt:lpstr>Times New Roman</vt:lpstr>
      <vt:lpstr>Wingdings</vt:lpstr>
      <vt:lpstr>Тема Office</vt:lpstr>
      <vt:lpstr>1_Обложка</vt:lpstr>
      <vt:lpstr>2_Обложка</vt:lpstr>
      <vt:lpstr>3_Обложка</vt:lpstr>
      <vt:lpstr>Worksheet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ltekeeva</dc:creator>
  <cp:lastModifiedBy>ltekeeva</cp:lastModifiedBy>
  <cp:revision>153</cp:revision>
  <cp:lastPrinted>2025-05-14T11:27:49Z</cp:lastPrinted>
  <dcterms:created xsi:type="dcterms:W3CDTF">2022-07-25T13:40:24Z</dcterms:created>
  <dcterms:modified xsi:type="dcterms:W3CDTF">2025-10-14T12:28:25Z</dcterms:modified>
</cp:coreProperties>
</file>