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1" r:id="rId2"/>
    <p:sldId id="308" r:id="rId3"/>
    <p:sldId id="307" r:id="rId4"/>
    <p:sldId id="284" r:id="rId5"/>
    <p:sldId id="266" r:id="rId6"/>
    <p:sldId id="295" r:id="rId7"/>
    <p:sldId id="296" r:id="rId8"/>
    <p:sldId id="297" r:id="rId9"/>
    <p:sldId id="305" r:id="rId10"/>
    <p:sldId id="304" r:id="rId11"/>
    <p:sldId id="283" r:id="rId12"/>
    <p:sldId id="306" r:id="rId13"/>
    <p:sldId id="274" r:id="rId14"/>
    <p:sldId id="286" r:id="rId15"/>
    <p:sldId id="285" r:id="rId16"/>
    <p:sldId id="292" r:id="rId17"/>
    <p:sldId id="301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00" autoAdjust="0"/>
  </p:normalViewPr>
  <p:slideViewPr>
    <p:cSldViewPr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k%20D\&#1055;&#1091;&#1073;&#1083;&#1080;&#1082;&#1072;&#1094;&#1080;&#1080;\2017\&#1050;&#1099;&#1088;&#1075;%20&#1074;%20&#1094;&#1080;&#1092;&#1088;&#1072;&#1093;_20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k%20D\&#1055;&#1091;&#1073;&#1083;&#1080;&#1082;&#1072;&#1094;&#1080;&#1080;\2017\&#1050;&#1099;&#1088;&#1075;%20&#1074;%20&#1094;&#1080;&#1092;&#1088;&#1072;&#1093;_201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D:\Disk%20D\&#1055;&#1091;&#1073;&#1083;&#1080;&#1082;&#1072;&#1094;&#1080;&#1080;\2015\&#1057;&#1086;&#1094;%20&#1090;&#1088;&#1077;&#1085;&#1076;&#1099;_2015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k%20D\&#1055;&#1091;&#1073;&#1083;&#1080;&#1082;&#1072;&#1094;&#1080;&#1080;\2017\&#1050;&#1099;&#1088;&#1075;%20&#1074;%20&#1094;&#1080;&#1092;&#1088;&#1072;&#1093;_201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k%20D\&#1055;&#1091;&#1073;&#1083;&#1080;&#1082;&#1072;&#1094;&#1080;&#1080;\2017\&#1050;&#1099;&#1088;&#1075;%20&#1074;%20&#1094;&#1080;&#1092;&#1088;&#1072;&#1093;_201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k%20D\&#1055;&#1091;&#1073;&#1083;&#1080;&#1082;&#1072;&#1094;&#1080;&#1080;\2017\&#1050;&#1099;&#1088;&#1075;%20&#1074;%20&#1094;&#1080;&#1092;&#1088;&#1072;&#1093;_201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'Лист13 (2)'!$A$3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'Лист13 (2)'!$B$2:$F$2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'Лист13 (2)'!$B$3:$F$3</c:f>
              <c:numCache>
                <c:formatCode>General</c:formatCode>
                <c:ptCount val="5"/>
                <c:pt idx="0">
                  <c:v>2496.8000000000002</c:v>
                </c:pt>
                <c:pt idx="1">
                  <c:v>2468.6999999999998</c:v>
                </c:pt>
                <c:pt idx="2" formatCode="0.0">
                  <c:v>2504.1999999999998</c:v>
                </c:pt>
                <c:pt idx="3">
                  <c:v>2544.3000000000002</c:v>
                </c:pt>
                <c:pt idx="4">
                  <c:v>2547.4</c:v>
                </c:pt>
              </c:numCache>
            </c:numRef>
          </c:val>
        </c:ser>
        <c:ser>
          <c:idx val="1"/>
          <c:order val="1"/>
          <c:tx>
            <c:strRef>
              <c:f>'Лист13 (2)'!$A$4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'Лист13 (2)'!$B$2:$F$2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'Лист13 (2)'!$B$4:$F$4</c:f>
              <c:numCache>
                <c:formatCode>General</c:formatCode>
                <c:ptCount val="5"/>
                <c:pt idx="0">
                  <c:v>1463.5</c:v>
                </c:pt>
                <c:pt idx="1">
                  <c:v>1471.6</c:v>
                </c:pt>
                <c:pt idx="2" formatCode="0.0">
                  <c:v>1467.2</c:v>
                </c:pt>
                <c:pt idx="3" formatCode="0.0">
                  <c:v>1501</c:v>
                </c:pt>
                <c:pt idx="4">
                  <c:v>1522.5</c:v>
                </c:pt>
              </c:numCache>
            </c:numRef>
          </c:val>
        </c:ser>
        <c:ser>
          <c:idx val="2"/>
          <c:order val="2"/>
          <c:tx>
            <c:strRef>
              <c:f>'Лист13 (2)'!$A$5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'Лист13 (2)'!$B$2:$F$2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'Лист13 (2)'!$B$5:$F$5</c:f>
              <c:numCache>
                <c:formatCode>0.0</c:formatCode>
                <c:ptCount val="5"/>
                <c:pt idx="0" formatCode="General">
                  <c:v>1033.3</c:v>
                </c:pt>
                <c:pt idx="1">
                  <c:v>997</c:v>
                </c:pt>
                <c:pt idx="2">
                  <c:v>1037</c:v>
                </c:pt>
                <c:pt idx="3" formatCode="General">
                  <c:v>1043.3</c:v>
                </c:pt>
                <c:pt idx="4" formatCode="General">
                  <c:v>1024.9000000000001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115133016"/>
        <c:axId val="115132232"/>
      </c:barChart>
      <c:catAx>
        <c:axId val="11513301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2232"/>
        <c:crosses val="autoZero"/>
        <c:auto val="1"/>
        <c:lblAlgn val="ctr"/>
        <c:lblOffset val="100"/>
        <c:noMultiLvlLbl val="0"/>
      </c:catAx>
      <c:valAx>
        <c:axId val="11513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76081342504259E-2"/>
          <c:y val="3.734961130256155E-2"/>
          <c:w val="0.93050136796358929"/>
          <c:h val="0.78640833824921164"/>
        </c:manualLayout>
      </c:layout>
      <c:lineChart>
        <c:grouping val="standard"/>
        <c:varyColors val="0"/>
        <c:ser>
          <c:idx val="0"/>
          <c:order val="0"/>
          <c:tx>
            <c:strRef>
              <c:f>Лист10!$L$6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Лист10!$M$5:$X$5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и старше</c:v>
                </c:pt>
              </c:strCache>
            </c:strRef>
          </c:cat>
          <c:val>
            <c:numRef>
              <c:f>Лист10!$M$6:$X$6</c:f>
              <c:numCache>
                <c:formatCode>General</c:formatCode>
                <c:ptCount val="12"/>
                <c:pt idx="0">
                  <c:v>22.272467176990563</c:v>
                </c:pt>
                <c:pt idx="1">
                  <c:v>59.25091429618918</c:v>
                </c:pt>
                <c:pt idx="2">
                  <c:v>73.703748785818021</c:v>
                </c:pt>
                <c:pt idx="3">
                  <c:v>76.246068717805684</c:v>
                </c:pt>
                <c:pt idx="4">
                  <c:v>80.776055022022931</c:v>
                </c:pt>
                <c:pt idx="5">
                  <c:v>81.812106434422816</c:v>
                </c:pt>
                <c:pt idx="6">
                  <c:v>82.223264405492657</c:v>
                </c:pt>
                <c:pt idx="7">
                  <c:v>74.324128861242144</c:v>
                </c:pt>
                <c:pt idx="8">
                  <c:v>62.340914094003395</c:v>
                </c:pt>
                <c:pt idx="9">
                  <c:v>39.54999306970543</c:v>
                </c:pt>
                <c:pt idx="10">
                  <c:v>17.63882709430581</c:v>
                </c:pt>
                <c:pt idx="11">
                  <c:v>6.7634523124157306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Лист10!$L$7</c:f>
              <c:strCache>
                <c:ptCount val="1"/>
                <c:pt idx="0">
                  <c:v>мужчины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strRef>
              <c:f>Лист10!$M$5:$X$5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и старше</c:v>
                </c:pt>
              </c:strCache>
            </c:strRef>
          </c:cat>
          <c:val>
            <c:numRef>
              <c:f>Лист10!$M$7:$X$7</c:f>
              <c:numCache>
                <c:formatCode>General</c:formatCode>
                <c:ptCount val="12"/>
                <c:pt idx="0">
                  <c:v>26.561070319577762</c:v>
                </c:pt>
                <c:pt idx="1">
                  <c:v>76.439825600851961</c:v>
                </c:pt>
                <c:pt idx="2">
                  <c:v>91.537510801403229</c:v>
                </c:pt>
                <c:pt idx="3">
                  <c:v>93.424689206422769</c:v>
                </c:pt>
                <c:pt idx="4">
                  <c:v>94.156096013175727</c:v>
                </c:pt>
                <c:pt idx="5">
                  <c:v>94.286435001580173</c:v>
                </c:pt>
                <c:pt idx="6">
                  <c:v>91.267843428115896</c:v>
                </c:pt>
                <c:pt idx="7">
                  <c:v>85.047254983089658</c:v>
                </c:pt>
                <c:pt idx="8">
                  <c:v>80.680954718519061</c:v>
                </c:pt>
                <c:pt idx="9">
                  <c:v>56.255967584304784</c:v>
                </c:pt>
                <c:pt idx="10">
                  <c:v>24.040904034799638</c:v>
                </c:pt>
                <c:pt idx="11">
                  <c:v>11.093390950949692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Лист10!$L$8</c:f>
              <c:strCache>
                <c:ptCount val="1"/>
                <c:pt idx="0">
                  <c:v>женщины</c:v>
                </c:pt>
              </c:strCache>
            </c:strRef>
          </c:tx>
          <c:spPr>
            <a:ln w="28575" cap="rnd">
              <a:solidFill>
                <a:srgbClr val="88C1C2"/>
              </a:solidFill>
              <a:round/>
            </a:ln>
            <a:effectLst/>
          </c:spPr>
          <c:marker>
            <c:symbol val="none"/>
          </c:marker>
          <c:cat>
            <c:strRef>
              <c:f>Лист10!$M$5:$X$5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и старше</c:v>
                </c:pt>
              </c:strCache>
            </c:strRef>
          </c:cat>
          <c:val>
            <c:numRef>
              <c:f>Лист10!$M$8:$X$8</c:f>
              <c:numCache>
                <c:formatCode>General</c:formatCode>
                <c:ptCount val="12"/>
                <c:pt idx="0">
                  <c:v>17.823250854916513</c:v>
                </c:pt>
                <c:pt idx="1">
                  <c:v>41.409143308033705</c:v>
                </c:pt>
                <c:pt idx="2">
                  <c:v>55.729826394374314</c:v>
                </c:pt>
                <c:pt idx="3">
                  <c:v>58.890275933891381</c:v>
                </c:pt>
                <c:pt idx="4">
                  <c:v>67.341352380407216</c:v>
                </c:pt>
                <c:pt idx="5">
                  <c:v>69.88788071787107</c:v>
                </c:pt>
                <c:pt idx="6">
                  <c:v>73.737662321171754</c:v>
                </c:pt>
                <c:pt idx="7">
                  <c:v>64.836165255326719</c:v>
                </c:pt>
                <c:pt idx="8">
                  <c:v>46.16134573709639</c:v>
                </c:pt>
                <c:pt idx="9">
                  <c:v>26.302519948316188</c:v>
                </c:pt>
                <c:pt idx="10">
                  <c:v>12.910565766350789</c:v>
                </c:pt>
                <c:pt idx="11">
                  <c:v>4.1617056836237261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135760"/>
        <c:axId val="115136152"/>
      </c:lineChart>
      <c:catAx>
        <c:axId val="11513576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6152"/>
        <c:crosses val="autoZero"/>
        <c:auto val="1"/>
        <c:lblAlgn val="ctr"/>
        <c:lblOffset val="100"/>
        <c:noMultiLvlLbl val="0"/>
      </c:catAx>
      <c:valAx>
        <c:axId val="11513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576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468857660735"/>
          <c:y val="3.8045822748406267E-2"/>
          <c:w val="0.891531142339265"/>
          <c:h val="0.5527693110465242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'тип предприятия _2016'!$A$17</c:f>
              <c:strCache>
                <c:ptCount val="1"/>
                <c:pt idx="0">
                  <c:v>Занятые на предприятиях, в учреждениях и организациях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'тип предприятия _2016'!$B$16:$F$16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'тип предприятия _2016'!$B$17:$F$17</c:f>
              <c:numCache>
                <c:formatCode>###0.0</c:formatCode>
                <c:ptCount val="5"/>
                <c:pt idx="0">
                  <c:v>31.822953114065779</c:v>
                </c:pt>
                <c:pt idx="1">
                  <c:v>29.544851966416264</c:v>
                </c:pt>
                <c:pt idx="2">
                  <c:v>30.13460703430308</c:v>
                </c:pt>
                <c:pt idx="3">
                  <c:v>30.229591836734695</c:v>
                </c:pt>
                <c:pt idx="4">
                  <c:v>31.005347984099014</c:v>
                </c:pt>
              </c:numCache>
            </c:numRef>
          </c:val>
        </c:ser>
        <c:ser>
          <c:idx val="1"/>
          <c:order val="1"/>
          <c:tx>
            <c:strRef>
              <c:f>'тип предприятия _2016'!$A$18</c:f>
              <c:strCache>
                <c:ptCount val="1"/>
                <c:pt idx="0">
                  <c:v>Занятые в крестьянских (фермерских) хозяйствах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'тип предприятия _2016'!$B$16:$F$16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'тип предприятия _2016'!$B$18:$F$18</c:f>
              <c:numCache>
                <c:formatCode>###0.0</c:formatCode>
                <c:ptCount val="5"/>
                <c:pt idx="0">
                  <c:v>21.321728481455562</c:v>
                </c:pt>
                <c:pt idx="1">
                  <c:v>25.868316394167035</c:v>
                </c:pt>
                <c:pt idx="2">
                  <c:v>24.099001302648716</c:v>
                </c:pt>
                <c:pt idx="3">
                  <c:v>21.13095238095238</c:v>
                </c:pt>
                <c:pt idx="4">
                  <c:v>19.517599542725133</c:v>
                </c:pt>
              </c:numCache>
            </c:numRef>
          </c:val>
        </c:ser>
        <c:ser>
          <c:idx val="2"/>
          <c:order val="2"/>
          <c:tx>
            <c:strRef>
              <c:f>'тип предприятия _2016'!$A$19</c:f>
              <c:strCache>
                <c:ptCount val="1"/>
                <c:pt idx="0">
                  <c:v>Занятые индивидуальной предпринимательской деятельностью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'тип предприятия _2016'!$B$16:$F$16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'тип предприятия _2016'!$B$19:$F$19</c:f>
              <c:numCache>
                <c:formatCode>###0.0</c:formatCode>
                <c:ptCount val="5"/>
                <c:pt idx="0">
                  <c:v>15.097970608817354</c:v>
                </c:pt>
                <c:pt idx="1">
                  <c:v>16.827220503756077</c:v>
                </c:pt>
                <c:pt idx="2">
                  <c:v>17.238384715588364</c:v>
                </c:pt>
                <c:pt idx="3">
                  <c:v>17.670068027210885</c:v>
                </c:pt>
                <c:pt idx="4">
                  <c:v>17.569903259705786</c:v>
                </c:pt>
              </c:numCache>
            </c:numRef>
          </c:val>
        </c:ser>
        <c:ser>
          <c:idx val="3"/>
          <c:order val="3"/>
          <c:tx>
            <c:strRef>
              <c:f>'тип предприятия _2016'!$A$20</c:f>
              <c:strCache>
                <c:ptCount val="1"/>
                <c:pt idx="0">
                  <c:v>Работающие по найму у отдельных граждан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'тип предприятия _2016'!$B$16:$F$16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'тип предприятия _2016'!$B$20:$F$20</c:f>
              <c:numCache>
                <c:formatCode>###0.0</c:formatCode>
                <c:ptCount val="5"/>
                <c:pt idx="0">
                  <c:v>25.712911126662</c:v>
                </c:pt>
                <c:pt idx="1">
                  <c:v>23.725143614670792</c:v>
                </c:pt>
                <c:pt idx="2">
                  <c:v>23.57794181502388</c:v>
                </c:pt>
                <c:pt idx="3">
                  <c:v>26.020408163265305</c:v>
                </c:pt>
                <c:pt idx="4">
                  <c:v>27.59680247005759</c:v>
                </c:pt>
              </c:numCache>
            </c:numRef>
          </c:val>
        </c:ser>
        <c:ser>
          <c:idx val="4"/>
          <c:order val="4"/>
          <c:tx>
            <c:strRef>
              <c:f>'тип предприятия _2016'!$A$21</c:f>
              <c:strCache>
                <c:ptCount val="1"/>
                <c:pt idx="0">
                  <c:v>Занятые в личном подсобном хозяйстве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'тип предприятия _2016'!$B$16:$F$16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'тип предприятия _2016'!$B$21:$F$21</c:f>
              <c:numCache>
                <c:formatCode>###0.0</c:formatCode>
                <c:ptCount val="5"/>
                <c:pt idx="0">
                  <c:v>6.0444366689992997</c:v>
                </c:pt>
                <c:pt idx="1">
                  <c:v>4.0300486080424216</c:v>
                </c:pt>
                <c:pt idx="2">
                  <c:v>4.9066435084672166</c:v>
                </c:pt>
                <c:pt idx="3">
                  <c:v>4.9319727891156466</c:v>
                </c:pt>
                <c:pt idx="4">
                  <c:v>4.3103467434083429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2325104"/>
        <c:axId val="212325888"/>
        <c:axId val="0"/>
      </c:bar3DChart>
      <c:catAx>
        <c:axId val="21232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325888"/>
        <c:crosses val="autoZero"/>
        <c:auto val="1"/>
        <c:lblAlgn val="ctr"/>
        <c:lblOffset val="100"/>
        <c:noMultiLvlLbl val="0"/>
      </c:catAx>
      <c:valAx>
        <c:axId val="21232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32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'Лист10 (2)'!$L$6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'Лист10 (2)'!$M$5:$X$5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и старше</c:v>
                </c:pt>
              </c:strCache>
            </c:strRef>
          </c:cat>
          <c:val>
            <c:numRef>
              <c:f>'Лист10 (2)'!$M$6:$X$6</c:f>
              <c:numCache>
                <c:formatCode>0</c:formatCode>
                <c:ptCount val="12"/>
                <c:pt idx="0">
                  <c:v>22.034175377902447</c:v>
                </c:pt>
                <c:pt idx="1">
                  <c:v>67.722223501127615</c:v>
                </c:pt>
                <c:pt idx="2">
                  <c:v>86.056689169635433</c:v>
                </c:pt>
                <c:pt idx="3">
                  <c:v>88.702330927380515</c:v>
                </c:pt>
                <c:pt idx="4">
                  <c:v>90.113845442817407</c:v>
                </c:pt>
                <c:pt idx="5">
                  <c:v>90.264860527741078</c:v>
                </c:pt>
                <c:pt idx="6">
                  <c:v>86.850170344364955</c:v>
                </c:pt>
                <c:pt idx="7">
                  <c:v>81.669080525835653</c:v>
                </c:pt>
                <c:pt idx="8">
                  <c:v>77.663776411516452</c:v>
                </c:pt>
                <c:pt idx="9">
                  <c:v>55.503270881910616</c:v>
                </c:pt>
                <c:pt idx="10">
                  <c:v>23.488766056614406</c:v>
                </c:pt>
                <c:pt idx="11">
                  <c:v>11.093390950949692</c:v>
                </c:pt>
              </c:numCache>
            </c:numRef>
          </c:val>
        </c:ser>
        <c:ser>
          <c:idx val="1"/>
          <c:order val="1"/>
          <c:tx>
            <c:strRef>
              <c:f>'Лист10 (2)'!$L$7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'Лист10 (2)'!$M$5:$X$5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и старше</c:v>
                </c:pt>
              </c:strCache>
            </c:strRef>
          </c:cat>
          <c:val>
            <c:numRef>
              <c:f>'Лист10 (2)'!$M$7:$X$7</c:f>
              <c:numCache>
                <c:formatCode>0</c:formatCode>
                <c:ptCount val="12"/>
                <c:pt idx="0">
                  <c:v>13.509813094590626</c:v>
                </c:pt>
                <c:pt idx="1">
                  <c:v>33.444414326966807</c:v>
                </c:pt>
                <c:pt idx="2">
                  <c:v>50.102388348374511</c:v>
                </c:pt>
                <c:pt idx="3">
                  <c:v>53.963573141947172</c:v>
                </c:pt>
                <c:pt idx="4">
                  <c:v>62.72115110862277</c:v>
                </c:pt>
                <c:pt idx="5">
                  <c:v>65.245410794850372</c:v>
                </c:pt>
                <c:pt idx="6">
                  <c:v>69.451416892625758</c:v>
                </c:pt>
                <c:pt idx="7">
                  <c:v>62.880707633507683</c:v>
                </c:pt>
                <c:pt idx="8">
                  <c:v>44.84550679796299</c:v>
                </c:pt>
                <c:pt idx="9">
                  <c:v>25.973238659983942</c:v>
                </c:pt>
                <c:pt idx="10">
                  <c:v>12.910565766350789</c:v>
                </c:pt>
                <c:pt idx="11">
                  <c:v>4.0647024305913888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115130664"/>
        <c:axId val="115133800"/>
      </c:barChart>
      <c:lineChart>
        <c:grouping val="standard"/>
        <c:varyColors val="0"/>
        <c:ser>
          <c:idx val="2"/>
          <c:order val="2"/>
          <c:tx>
            <c:strRef>
              <c:f>'Лист10 (2)'!$L$8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'Лист10 (2)'!$M$5:$X$5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и старше</c:v>
                </c:pt>
              </c:strCache>
            </c:strRef>
          </c:cat>
          <c:val>
            <c:numRef>
              <c:f>'Лист10 (2)'!$M$8:$X$8</c:f>
              <c:numCache>
                <c:formatCode>0</c:formatCode>
                <c:ptCount val="12"/>
                <c:pt idx="0">
                  <c:v>17.850339007213577</c:v>
                </c:pt>
                <c:pt idx="1">
                  <c:v>50.902733184388715</c:v>
                </c:pt>
                <c:pt idx="2">
                  <c:v>68.14990589388519</c:v>
                </c:pt>
                <c:pt idx="3">
                  <c:v>71.422062357808045</c:v>
                </c:pt>
                <c:pt idx="4">
                  <c:v>76.445418175000967</c:v>
                </c:pt>
                <c:pt idx="5">
                  <c:v>77.473084715600308</c:v>
                </c:pt>
                <c:pt idx="6">
                  <c:v>77.873400536376053</c:v>
                </c:pt>
                <c:pt idx="7">
                  <c:v>71.700786145746719</c:v>
                </c:pt>
                <c:pt idx="8">
                  <c:v>60.227646174270866</c:v>
                </c:pt>
                <c:pt idx="9">
                  <c:v>39.033448385682199</c:v>
                </c:pt>
                <c:pt idx="10">
                  <c:v>17.404274236433647</c:v>
                </c:pt>
                <c:pt idx="11">
                  <c:v>6.7028583706584426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130664"/>
        <c:axId val="115133800"/>
      </c:lineChart>
      <c:catAx>
        <c:axId val="11513066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3800"/>
        <c:crosses val="autoZero"/>
        <c:auto val="1"/>
        <c:lblAlgn val="ctr"/>
        <c:lblOffset val="100"/>
        <c:noMultiLvlLbl val="0"/>
      </c:catAx>
      <c:valAx>
        <c:axId val="11513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06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'Лист12 (2)'!$L$6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'Лист12 (2)'!$M$5:$S$5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'Лист12 (2)'!$M$6:$S$6</c:f>
              <c:numCache>
                <c:formatCode>0.0</c:formatCode>
                <c:ptCount val="7"/>
                <c:pt idx="0">
                  <c:v>20.804762231763039</c:v>
                </c:pt>
                <c:pt idx="1">
                  <c:v>1.6459813822660543</c:v>
                </c:pt>
                <c:pt idx="2">
                  <c:v>10.086962545357329</c:v>
                </c:pt>
                <c:pt idx="3">
                  <c:v>7.5070727365696293</c:v>
                </c:pt>
                <c:pt idx="4">
                  <c:v>52.370911309125482</c:v>
                </c:pt>
                <c:pt idx="5">
                  <c:v>6.2334591721112176</c:v>
                </c:pt>
                <c:pt idx="6">
                  <c:v>1.3508506228043897</c:v>
                </c:pt>
              </c:numCache>
            </c:numRef>
          </c:val>
        </c:ser>
        <c:ser>
          <c:idx val="1"/>
          <c:order val="1"/>
          <c:tx>
            <c:strRef>
              <c:f>'Лист12 (2)'!$L$7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'Лист12 (2)'!$M$5:$S$5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'Лист12 (2)'!$M$7:$S$7</c:f>
              <c:numCache>
                <c:formatCode>0.0</c:formatCode>
                <c:ptCount val="7"/>
                <c:pt idx="0">
                  <c:v>17.006852065806335</c:v>
                </c:pt>
                <c:pt idx="1">
                  <c:v>1.8701910720450343</c:v>
                </c:pt>
                <c:pt idx="2">
                  <c:v>7.2521670503134681</c:v>
                </c:pt>
                <c:pt idx="3">
                  <c:v>9.232183113982547</c:v>
                </c:pt>
                <c:pt idx="4">
                  <c:v>55.507322323488424</c:v>
                </c:pt>
                <c:pt idx="5">
                  <c:v>7.6114093134931906</c:v>
                </c:pt>
                <c:pt idx="6">
                  <c:v>1.5198750608674496</c:v>
                </c:pt>
              </c:numCache>
            </c:numRef>
          </c:val>
        </c:ser>
        <c:ser>
          <c:idx val="2"/>
          <c:order val="2"/>
          <c:tx>
            <c:strRef>
              <c:f>'Лист12 (2)'!$L$8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'Лист12 (2)'!$M$5:$S$5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'Лист12 (2)'!$M$8:$S$8</c:f>
              <c:numCache>
                <c:formatCode>0.0</c:formatCode>
                <c:ptCount val="7"/>
                <c:pt idx="0">
                  <c:v>26.604842064975948</c:v>
                </c:pt>
                <c:pt idx="1">
                  <c:v>1.3035735728991507</c:v>
                </c:pt>
                <c:pt idx="2">
                  <c:v>14.416196114246448</c:v>
                </c:pt>
                <c:pt idx="3">
                  <c:v>4.8725244000172845</c:v>
                </c:pt>
                <c:pt idx="4">
                  <c:v>47.581057553200303</c:v>
                </c:pt>
                <c:pt idx="5">
                  <c:v>4.1290858517941871</c:v>
                </c:pt>
                <c:pt idx="6">
                  <c:v>1.0927204428657133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1"/>
        <c:axId val="115131056"/>
        <c:axId val="115131448"/>
      </c:barChart>
      <c:catAx>
        <c:axId val="11513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1448"/>
        <c:crosses val="autoZero"/>
        <c:auto val="1"/>
        <c:lblAlgn val="ctr"/>
        <c:lblOffset val="100"/>
        <c:noMultiLvlLbl val="0"/>
      </c:catAx>
      <c:valAx>
        <c:axId val="11513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Лист13!$A$3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Лист13!$B$2:$F$2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Лист13!$B$3:$F$3</c:f>
              <c:numCache>
                <c:formatCode>General</c:formatCode>
                <c:ptCount val="5"/>
                <c:pt idx="0">
                  <c:v>8.4</c:v>
                </c:pt>
                <c:pt idx="1">
                  <c:v>8.3000000000000007</c:v>
                </c:pt>
                <c:pt idx="2" formatCode="0.0">
                  <c:v>8</c:v>
                </c:pt>
                <c:pt idx="3">
                  <c:v>7.6</c:v>
                </c:pt>
                <c:pt idx="4">
                  <c:v>7.2</c:v>
                </c:pt>
              </c:numCache>
            </c:numRef>
          </c:val>
        </c:ser>
        <c:ser>
          <c:idx val="1"/>
          <c:order val="1"/>
          <c:tx>
            <c:strRef>
              <c:f>Лист13!$A$4</c:f>
              <c:strCache>
                <c:ptCount val="1"/>
                <c:pt idx="0">
                  <c:v>городское население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Лист13!$B$2:$F$2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Лист13!$B$4:$F$4</c:f>
              <c:numCache>
                <c:formatCode>General</c:formatCode>
                <c:ptCount val="5"/>
                <c:pt idx="0">
                  <c:v>9.5</c:v>
                </c:pt>
                <c:pt idx="1">
                  <c:v>9.6</c:v>
                </c:pt>
                <c:pt idx="2" formatCode="0.0">
                  <c:v>9</c:v>
                </c:pt>
                <c:pt idx="3">
                  <c:v>8.1</c:v>
                </c:pt>
                <c:pt idx="4">
                  <c:v>7.8</c:v>
                </c:pt>
              </c:numCache>
            </c:numRef>
          </c:val>
        </c:ser>
        <c:ser>
          <c:idx val="2"/>
          <c:order val="2"/>
          <c:tx>
            <c:strRef>
              <c:f>Лист13!$A$5</c:f>
              <c:strCache>
                <c:ptCount val="1"/>
                <c:pt idx="0">
                  <c:v>сельское население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Лист13!$B$2:$F$2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Лист13!$B$5:$F$5</c:f>
              <c:numCache>
                <c:formatCode>General</c:formatCode>
                <c:ptCount val="5"/>
                <c:pt idx="0">
                  <c:v>7.9</c:v>
                </c:pt>
                <c:pt idx="1">
                  <c:v>7.7</c:v>
                </c:pt>
                <c:pt idx="2">
                  <c:v>7.5</c:v>
                </c:pt>
                <c:pt idx="3">
                  <c:v>7.3</c:v>
                </c:pt>
                <c:pt idx="4">
                  <c:v>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115132624"/>
        <c:axId val="115134192"/>
      </c:barChart>
      <c:catAx>
        <c:axId val="11513262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4192"/>
        <c:crosses val="autoZero"/>
        <c:auto val="1"/>
        <c:lblAlgn val="ctr"/>
        <c:lblOffset val="100"/>
        <c:noMultiLvlLbl val="0"/>
      </c:catAx>
      <c:valAx>
        <c:axId val="11513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3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8EE61-B062-4BDC-B576-96289EC5CAA0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14D5F-9964-4F5A-BAF0-F0FCE158D0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903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1E6BAB37-57F2-443E-96ED-DFC1BBD7E0D6}" type="slidenum">
              <a:rPr lang="ru-RU" sz="1200" smtClean="0">
                <a:latin typeface="Times New Roman" pitchFamily="18" charset="0"/>
              </a:rPr>
              <a:pPr/>
              <a:t>1</a:t>
            </a:fld>
            <a:endParaRPr lang="ru-RU" sz="1200" smtClean="0"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2270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14D5F-9964-4F5A-BAF0-F0FCE158D0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809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D6A71-FC2A-44A7-8342-EAAE20CD31D9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30038-E921-4EB3-A9F2-F176C331B4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3A38941-8D60-46E6-8E46-3EA5DC361659}" type="datetime1">
              <a:rPr lang="ru-RU" sz="1400" smtClean="0">
                <a:solidFill>
                  <a:schemeClr val="bg2"/>
                </a:solidFill>
              </a:rPr>
              <a:pPr eaLnBrk="1" hangingPunct="1"/>
              <a:t>12.09.2017</a:t>
            </a:fld>
            <a:endParaRPr lang="ru-RU" sz="1400" smtClean="0">
              <a:solidFill>
                <a:schemeClr val="bg2"/>
              </a:solidFill>
            </a:endParaRPr>
          </a:p>
        </p:txBody>
      </p:sp>
      <p:sp>
        <p:nvSpPr>
          <p:cNvPr id="3075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AC6AB33-4689-4D2A-8049-499F5755C961}" type="slidenum">
              <a:rPr lang="ru-RU" sz="1400" smtClean="0">
                <a:solidFill>
                  <a:schemeClr val="bg2"/>
                </a:solidFill>
              </a:rPr>
              <a:pPr eaLnBrk="1" hangingPunct="1"/>
              <a:t>1</a:t>
            </a:fld>
            <a:endParaRPr lang="ru-RU" sz="1400" smtClean="0">
              <a:solidFill>
                <a:schemeClr val="bg2"/>
              </a:solidFill>
            </a:endParaRPr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124075" y="549275"/>
            <a:ext cx="6105525" cy="39592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Национальный статистический комитет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Кыргызской Республики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 состоянии рынка труда в </a:t>
            </a:r>
            <a:r>
              <a:rPr lang="ru-RU" sz="53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5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Республике</a:t>
            </a:r>
            <a:r>
              <a:rPr lang="ru-RU" sz="5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Итоги интегрированного обследования бюджетов домашних хозяйств и рабочей силы в 2016г.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5229225"/>
            <a:ext cx="6400800" cy="1223963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Шакенова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А.М.</a:t>
            </a:r>
          </a:p>
          <a:p>
            <a:pPr eaLnBrk="1" hangingPunct="1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Главный специалист управления социально-демографической статистики и рынка труда </a:t>
            </a:r>
          </a:p>
          <a:p>
            <a:pPr eaLnBrk="1" hangingPunct="1"/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www.stat.kg</a:t>
            </a:r>
            <a:endPara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936104" cy="89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03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Особенности рынка труда</a:t>
            </a:r>
            <a:r>
              <a:rPr lang="ru-RU" sz="2800" b="1" kern="0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kern="0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99898"/>
            <a:ext cx="8075240" cy="4826265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ts val="1680"/>
              </a:lnSpc>
              <a:spcBef>
                <a:spcPts val="600"/>
              </a:spcBef>
              <a:spcAft>
                <a:spcPts val="600"/>
              </a:spcAft>
            </a:pPr>
            <a:endParaRPr lang="ru-RU" sz="2400" dirty="0" smtClean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ts val="16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4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anose="02020603050405020304" pitchFamily="18" charset="0"/>
              </a:rPr>
              <a:t>Рынок труда</a:t>
            </a:r>
            <a:r>
              <a:rPr lang="ru-RU" sz="6400" dirty="0">
                <a:solidFill>
                  <a:srgbClr val="25252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-</a:t>
            </a:r>
            <a:r>
              <a:rPr lang="ru-RU" sz="6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сфера устойчивого обмена услуг труда на заработную плату между продавцами и </a:t>
            </a:r>
            <a:r>
              <a:rPr lang="ru-RU" sz="6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покупателями. </a:t>
            </a:r>
            <a:r>
              <a:rPr lang="ru-RU" sz="6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 </a:t>
            </a:r>
            <a:r>
              <a:rPr lang="ru-RU" sz="6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рынке труда продаются и покупаются только услуги труда, а не сами работники. </a:t>
            </a:r>
            <a:endParaRPr lang="ru-RU" sz="6400" dirty="0" smtClean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Экономически </a:t>
            </a:r>
            <a:r>
              <a:rPr lang="ru-RU" sz="6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население (рабочая сила)- это часть населения, способная к участию в производительном труде.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6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Рабочая сила состоит из занятых  и </a:t>
            </a:r>
            <a:r>
              <a:rPr lang="ru-RU" sz="6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безработных.</a:t>
            </a:r>
            <a:endParaRPr lang="ru-RU" sz="6400" dirty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6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данным интегрированного выборочного обследования бюджетов домашних хозяйств и рабочей силы, в </a:t>
            </a:r>
            <a:r>
              <a:rPr lang="ru-RU" sz="6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ru-RU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6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численность экономически активного населения в возрасте 15 лет и старше насчитывала 25</a:t>
            </a:r>
            <a:r>
              <a:rPr lang="en-US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4,</a:t>
            </a:r>
            <a:r>
              <a:rPr lang="en-US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тыс. человек</a:t>
            </a:r>
          </a:p>
          <a:p>
            <a:pPr lvl="0">
              <a:lnSpc>
                <a:spcPts val="1680"/>
              </a:lnSpc>
              <a:spcBef>
                <a:spcPts val="600"/>
              </a:spcBef>
              <a:spcAft>
                <a:spcPts val="600"/>
              </a:spcAft>
            </a:pPr>
            <a:endParaRPr lang="ru-RU" sz="2400" dirty="0" smtClean="0">
              <a:solidFill>
                <a:srgbClr val="252525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lvl="0" indent="0">
              <a:lnSpc>
                <a:spcPts val="168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dirty="0" smtClean="0">
                <a:solidFill>
                  <a:srgbClr val="25252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1628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741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/>
          </a:bodyPr>
          <a:lstStyle/>
          <a:p>
            <a:pPr lvl="0" indent="474663" fontAlgn="base"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Экономически активное население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 </a:t>
            </a:r>
            <a:r>
              <a:rPr lang="ru-RU" sz="1600" i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данным интегрированного выборочного обследования бюджетов домашних хозяйств и рабочей </a:t>
            </a:r>
            <a:r>
              <a:rPr lang="ru-RU" sz="16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силы, тыс. человек)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9361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185672"/>
              </p:ext>
            </p:extLst>
          </p:nvPr>
        </p:nvGraphicFramePr>
        <p:xfrm>
          <a:off x="457200" y="1254918"/>
          <a:ext cx="8003231" cy="4982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007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331640" y="-92333"/>
            <a:ext cx="73448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746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Уровень экономической активности населения </a:t>
            </a:r>
          </a:p>
          <a:p>
            <a:pPr marL="0" marR="0" lvl="0" indent="4746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полу и возрастным группам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74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данным интегрированного выборочного обследования бюджетов домашних хозяйств и рабочей силы в 2016г; в процентах)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74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2143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96" y="109224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6281041"/>
              </p:ext>
            </p:extLst>
          </p:nvPr>
        </p:nvGraphicFramePr>
        <p:xfrm>
          <a:off x="395536" y="1309553"/>
          <a:ext cx="8352927" cy="4639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2450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021622"/>
            <a:ext cx="784887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По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данным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обследования рабочей силы,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2016г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рынке труда находились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2363,7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занятых.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ровень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занятости населения в возрасте 15 лет и старше составил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57,1 процент.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городских поселениях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уровень занятости несколько ниже, чем в сельской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местности (56,6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процента против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57,3 процентов),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что объясняется спецификой занятости сельского населения.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селе предприятия чаще всего носят семейный характер, где, как правило, участие в работах принимают все трудоспособные члены семьи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занятости мужчин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26,6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процентных пунктов выше, чем женщин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(70,7 процента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против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44,1 процента).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067128" cy="472942"/>
          </a:xfrm>
        </p:spPr>
        <p:txBody>
          <a:bodyPr>
            <a:no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Распределение </a:t>
            </a: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занятого населения по 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видам экономической деятельности в 2016г.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endParaRPr lang="ru-RU" sz="24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103481"/>
              </p:ext>
            </p:extLst>
          </p:nvPr>
        </p:nvGraphicFramePr>
        <p:xfrm>
          <a:off x="457200" y="1124740"/>
          <a:ext cx="8229600" cy="5633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4840"/>
                <a:gridCol w="1584176"/>
                <a:gridCol w="2170584"/>
              </a:tblGrid>
              <a:tr h="369219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занятых,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тыс.человек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% к итогу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92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2363,7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306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хозяйство, лесное хозяйство и рыбоводство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633,3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388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Добыча полезных ископаемых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10,1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</a:tr>
              <a:tr h="3388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Обрабатывающая промышленность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180,5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52306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(снабжение) электроэнергией,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газом, парами кондиционированным воздухом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29,4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52306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Водоснабжение, очистка, обработка отходов и получение вторичного сырья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18,7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388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283,3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52306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Оптовая и розничная торговля, ремонт автомобилей  и мотоциклов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368,5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388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Транспортная деятельность и хранение грузов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168,3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388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Деятельность гостиниц и ресторанов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109,2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388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Информация и связь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30,0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89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274638"/>
            <a:ext cx="4906888" cy="34605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Продолжение таблицы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728027"/>
              </p:ext>
            </p:extLst>
          </p:nvPr>
        </p:nvGraphicFramePr>
        <p:xfrm>
          <a:off x="457200" y="726584"/>
          <a:ext cx="8229600" cy="543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808"/>
                <a:gridCol w="1800200"/>
                <a:gridCol w="2242592"/>
              </a:tblGrid>
              <a:tr h="4198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488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Финансовое посредничество  и страхование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25,9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</a:t>
                      </a: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Операции с недвижимым имуществом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7,9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66027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15,5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Административная и вспомогательная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деятельность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13,2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57147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Государственное управление  и оборона, обязательное социальное страхование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100,5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198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206,7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72466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Здравоохранение и социальное обслуживание население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83,9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198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Искусство развлечение и отдых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16,0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198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Прочая обслуживающая деятельность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46,2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5771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Деятельность частных домашних хозяйств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16,2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8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331640" y="135062"/>
            <a:ext cx="7632848" cy="101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Занятое население по месту основной работы</a:t>
            </a:r>
          </a:p>
          <a:p>
            <a:pPr marL="0" marR="0" lvl="0" indent="474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 данным интегрированного выборочного обследования бюджетов домашних хозяйств и рабочей силы; в процентах к итогу)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466578"/>
              </p:ext>
            </p:extLst>
          </p:nvPr>
        </p:nvGraphicFramePr>
        <p:xfrm>
          <a:off x="611560" y="1340768"/>
          <a:ext cx="806489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9198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403648" y="60402"/>
            <a:ext cx="71287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746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Уровень занятости населения по полу и возрастным группам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746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 данным  интегрированного выборочного обследования бюджетов домашних хозяйств и рабочей силы в 201</a:t>
            </a:r>
            <a:r>
              <a:rPr lang="en-US" sz="16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lang="ru-RU" sz="16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г; в процентах)</a:t>
            </a:r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529298"/>
              </p:ext>
            </p:extLst>
          </p:nvPr>
        </p:nvGraphicFramePr>
        <p:xfrm>
          <a:off x="319087" y="1595438"/>
          <a:ext cx="8357369" cy="4569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425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4116"/>
            <a:ext cx="7211144" cy="93263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Занятое население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по уровню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образования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по данным интегрированного выборочного обследования бюджетов домашних хозяйств и рабочей силы в 2016г; в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процентах к итогу)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9045014"/>
              </p:ext>
            </p:extLst>
          </p:nvPr>
        </p:nvGraphicFramePr>
        <p:xfrm>
          <a:off x="457200" y="1196752"/>
          <a:ext cx="8229600" cy="4929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448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7469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Безработное население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безработным относятся лица в возрасте от 15 лет и старше, которые одновременно удовлетворяли трем критериям: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 имели работы (доходного занятия);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анимались поиском работы;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ыли готовы приступить к работе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безработных, по итогам обследования рабочей силы в 2016г., составила 183,7 тыс. человек, из них 51 процент составили мужчины и 49 процентов - женщины </a:t>
            </a:r>
          </a:p>
          <a:p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94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41805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Уровень безработицы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5612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908720"/>
            <a:ext cx="76431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 данным интегрированного выборочного обследования бюджетов домашних хозяйств и рабочей силы в 2016г; в процентах к </a:t>
            </a:r>
            <a:r>
              <a:rPr lang="ru-RU" i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экономически активному населению)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89061"/>
              </p:ext>
            </p:extLst>
          </p:nvPr>
        </p:nvGraphicFramePr>
        <p:xfrm>
          <a:off x="457200" y="1832050"/>
          <a:ext cx="8229600" cy="429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841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4116"/>
            <a:ext cx="7211144" cy="86062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Распределение безработных по месту проживания и полу в 2016 г.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932201"/>
              </p:ext>
            </p:extLst>
          </p:nvPr>
        </p:nvGraphicFramePr>
        <p:xfrm>
          <a:off x="395536" y="1340767"/>
          <a:ext cx="8291264" cy="4536506"/>
        </p:xfrm>
        <a:graphic>
          <a:graphicData uri="http://schemas.openxmlformats.org/drawingml/2006/table">
            <a:tbl>
              <a:tblPr/>
              <a:tblGrid>
                <a:gridCol w="1595661"/>
                <a:gridCol w="1074786"/>
                <a:gridCol w="1357884"/>
                <a:gridCol w="1357884"/>
                <a:gridCol w="849295"/>
                <a:gridCol w="929945"/>
                <a:gridCol w="1125809"/>
              </a:tblGrid>
              <a:tr h="767714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R="2159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Всего,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2159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тыс.</a:t>
                      </a:r>
                      <a:b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человек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В общей численности  безработного населения, в процентах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Уровень безработицы,</a:t>
                      </a:r>
                      <a:b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в процентах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мужчины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женщины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оба пола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мужчины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женщины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995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97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09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183,7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51,2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48,8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7,2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6,2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8,7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2267">
                <a:tc>
                  <a:txBody>
                    <a:bodyPr/>
                    <a:lstStyle/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Городские поселения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70,1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52,2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47,8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7,8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7,2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8,5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2267">
                <a:tc>
                  <a:txBody>
                    <a:bodyPr/>
                    <a:lstStyle/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Сельская местность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113,6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50,6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49,4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6,9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5,7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8,9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9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7469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Безработные по регионам в 2016 г.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9198333"/>
              </p:ext>
            </p:extLst>
          </p:nvPr>
        </p:nvGraphicFramePr>
        <p:xfrm>
          <a:off x="457200" y="1268761"/>
          <a:ext cx="8229600" cy="5435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/>
                <a:gridCol w="1512168"/>
                <a:gridCol w="1584176"/>
                <a:gridCol w="1244744"/>
                <a:gridCol w="1645920"/>
              </a:tblGrid>
              <a:tr h="72064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Численность безработных, </a:t>
                      </a:r>
                    </a:p>
                    <a:p>
                      <a:r>
                        <a:rPr lang="ru-RU" sz="1400" dirty="0" smtClean="0"/>
                        <a:t>тыс. человек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 безработицы в 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 </a:t>
                      </a:r>
                      <a:r>
                        <a:rPr lang="ru-RU" sz="1400" dirty="0" err="1" smtClean="0"/>
                        <a:t>безработицыженщин</a:t>
                      </a:r>
                      <a:r>
                        <a:rPr lang="ru-RU" sz="1400" dirty="0" smtClean="0"/>
                        <a:t> в 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 безработицы мужчин в %</a:t>
                      </a:r>
                      <a:endParaRPr lang="ru-RU" sz="1400" dirty="0"/>
                    </a:p>
                  </a:txBody>
                  <a:tcPr/>
                </a:tc>
              </a:tr>
              <a:tr h="63056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Кыргызская Республика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183,7</a:t>
                      </a:r>
                      <a:endParaRPr lang="ru-RU" sz="18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7,2</a:t>
                      </a:r>
                      <a:endParaRPr lang="ru-RU" sz="18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8,7</a:t>
                      </a:r>
                      <a:endParaRPr lang="ru-RU" sz="18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6,2</a:t>
                      </a:r>
                      <a:endParaRPr lang="ru-RU" sz="18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60324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Баткенская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21,2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10,2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15,2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7,1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630566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Джалал-Абадская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32,7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7,5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10,3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5,8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67191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Иссык-Кульская область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16,1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8,9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8,5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9,1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0164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Нарынская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8,4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9,0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14,5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6,6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89284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Ошская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32,2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5,5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7,1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4,4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89284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Таласская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3,5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2,9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4,9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1,2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8928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Чуйская область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29,1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8,4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8,9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8,1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8928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г. Бишкек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37,1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7,7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7,6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7,9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8928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г. Ош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3,6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3,6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6,1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2,4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0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99412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Численность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безработных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по возрастным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группам в 2016г.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по данным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интегрированного выборочного обследования бюджетов домашних хозяйств и рабочей силы) 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844596"/>
              </p:ext>
            </p:extLst>
          </p:nvPr>
        </p:nvGraphicFramePr>
        <p:xfrm>
          <a:off x="457200" y="1600200"/>
          <a:ext cx="8229600" cy="3845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27225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человек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% к итогу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183,7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15-19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22,3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20-29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79,6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43,3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30-39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39,3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40-49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28,3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50-59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60-69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22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70 и старше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62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74698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Уровень безработицы в странах- членах ЕАЭС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в % от экономически активного населения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5576" y="1124744"/>
            <a:ext cx="7416824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4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Молодежь в возрасте 15-28 лет  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(по данным  интегрированного выборочного обследования </a:t>
            </a:r>
            <a:r>
              <a:rPr lang="ru-RU" sz="18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</a:t>
            </a:r>
            <a:br>
              <a:rPr lang="ru-RU" sz="18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домашних хозяйств и рабочей силы в 2016г; </a:t>
            </a:r>
            <a:r>
              <a:rPr lang="ru-RU" sz="18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тыс. человек)</a:t>
            </a:r>
            <a: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Объект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916868"/>
              </p:ext>
            </p:extLst>
          </p:nvPr>
        </p:nvGraphicFramePr>
        <p:xfrm>
          <a:off x="251520" y="1412775"/>
          <a:ext cx="8712968" cy="4641956"/>
        </p:xfrm>
        <a:graphic>
          <a:graphicData uri="http://schemas.openxmlformats.org/drawingml/2006/table">
            <a:tbl>
              <a:tblPr/>
              <a:tblGrid>
                <a:gridCol w="1264665"/>
                <a:gridCol w="1075013"/>
                <a:gridCol w="844653"/>
                <a:gridCol w="776109"/>
                <a:gridCol w="1368152"/>
                <a:gridCol w="1296144"/>
                <a:gridCol w="936104"/>
                <a:gridCol w="1152128"/>
              </a:tblGrid>
              <a:tr h="144016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Экономически активное население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Экономически неактивное население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экономической активности,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занятости,              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безработицы,    %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занятые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безработные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008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748,6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554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городское население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218,0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554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сельское население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539,1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478,7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490,7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мужчины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женщины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522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746984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Молодежь в возрасте 15-28 лет  </a:t>
            </a:r>
            <a:b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(по данным  интегрированного выборочного обследования бюджетов</a:t>
            </a:r>
            <a:b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домашних хозяйств и рабочей силы в 2016г; тыс. человек)</a:t>
            </a:r>
            <a:br>
              <a:rPr lang="ru-RU" sz="1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116"/>
            <a:ext cx="792088" cy="75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6074674"/>
              </p:ext>
            </p:extLst>
          </p:nvPr>
        </p:nvGraphicFramePr>
        <p:xfrm>
          <a:off x="251520" y="1196751"/>
          <a:ext cx="8784975" cy="4960556"/>
        </p:xfrm>
        <a:graphic>
          <a:graphicData uri="http://schemas.openxmlformats.org/drawingml/2006/table">
            <a:tbl>
              <a:tblPr/>
              <a:tblGrid>
                <a:gridCol w="1801290"/>
                <a:gridCol w="1018119"/>
                <a:gridCol w="737757"/>
                <a:gridCol w="782218"/>
                <a:gridCol w="1067062"/>
                <a:gridCol w="1328700"/>
                <a:gridCol w="951706"/>
                <a:gridCol w="1098123"/>
              </a:tblGrid>
              <a:tr h="185877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Экономически активное население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Экономически неактивное население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экономической активности,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занятости,              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безработицы,    %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2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занятые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безработные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008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00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algn="l" fontAlgn="b"/>
                      <a:r>
                        <a:rPr lang="ru-RU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Республика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748,6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Баткенская область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Джалал-Абадская область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Нарынская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Ошская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Чуйская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Бишкек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Ош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4791</TotalTime>
  <Words>749</Words>
  <Application>Microsoft Office PowerPoint</Application>
  <PresentationFormat>Экран (4:3)</PresentationFormat>
  <Paragraphs>395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 Unicode MS</vt:lpstr>
      <vt:lpstr>Arial</vt:lpstr>
      <vt:lpstr>Calibri</vt:lpstr>
      <vt:lpstr>Tahoma</vt:lpstr>
      <vt:lpstr>Times New Roman</vt:lpstr>
      <vt:lpstr>Тема Office</vt:lpstr>
      <vt:lpstr>Национальный статистический комитет  Кыргызской Республики  «О состоянии рынка труда в Кыргызской Республике» Итоги интегрированного обследования бюджетов домашних хозяйств и рабочей силы в 2016г.</vt:lpstr>
      <vt:lpstr>Особенности рынка труда </vt:lpstr>
      <vt:lpstr>Экономически активное население (по данным интегрированного выборочного обследования бюджетов домашних хозяйств и рабочей силы, тыс. человек)</vt:lpstr>
      <vt:lpstr>Презентация PowerPoint</vt:lpstr>
      <vt:lpstr>Презентация PowerPoint</vt:lpstr>
      <vt:lpstr>Распределение занятого населения по видам экономической деятельности в 2016г. </vt:lpstr>
      <vt:lpstr>Продолжение таблицы </vt:lpstr>
      <vt:lpstr>Презентация PowerPoint</vt:lpstr>
      <vt:lpstr>Презентация PowerPoint</vt:lpstr>
      <vt:lpstr>Занятое население по уровню образования   (по данным интегрированного выборочного обследования бюджетов домашних хозяйств и рабочей силы в 2016г; в процентах к итогу)</vt:lpstr>
      <vt:lpstr>Безработное население</vt:lpstr>
      <vt:lpstr>Уровень безработицы </vt:lpstr>
      <vt:lpstr>Распределение безработных по месту проживания и полу в 2016 г.</vt:lpstr>
      <vt:lpstr>Безработные по регионам в 2016 г.</vt:lpstr>
      <vt:lpstr>Численность безработных  по возрастным  группам в 2016г.  (по данным интегрированного выборочного обследования бюджетов домашних хозяйств и рабочей силы) </vt:lpstr>
      <vt:lpstr>Уровень безработицы в странах- членах ЕАЭС  (в % от экономически активного населения)</vt:lpstr>
      <vt:lpstr>  Молодежь в возрасте 15-28 лет   (по данным  интегрированного выборочного обследования бюджетов  домашних хозяйств и рабочей силы в 2016г; тыс. человек)  </vt:lpstr>
      <vt:lpstr>Молодежь в возрасте 15-28 лет   (по данным  интегрированного выборочного обследования бюджетов  домашних хозяйств и рабочей силы в 2016г; тыс. человек) 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Shakenova</cp:lastModifiedBy>
  <cp:revision>171</cp:revision>
  <dcterms:created xsi:type="dcterms:W3CDTF">2014-11-02T13:12:30Z</dcterms:created>
  <dcterms:modified xsi:type="dcterms:W3CDTF">2017-09-12T03:21:33Z</dcterms:modified>
</cp:coreProperties>
</file>