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</p:sldMasterIdLst>
  <p:notesMasterIdLst>
    <p:notesMasterId r:id="rId16"/>
  </p:notesMasterIdLst>
  <p:handoutMasterIdLst>
    <p:handoutMasterId r:id="rId17"/>
  </p:handoutMasterIdLst>
  <p:sldIdLst>
    <p:sldId id="286" r:id="rId2"/>
    <p:sldId id="298" r:id="rId3"/>
    <p:sldId id="284" r:id="rId4"/>
    <p:sldId id="288" r:id="rId5"/>
    <p:sldId id="269" r:id="rId6"/>
    <p:sldId id="290" r:id="rId7"/>
    <p:sldId id="291" r:id="rId8"/>
    <p:sldId id="297" r:id="rId9"/>
    <p:sldId id="303" r:id="rId10"/>
    <p:sldId id="295" r:id="rId11"/>
    <p:sldId id="306" r:id="rId12"/>
    <p:sldId id="305" r:id="rId13"/>
    <p:sldId id="304" r:id="rId14"/>
    <p:sldId id="266" r:id="rId15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1" autoAdjust="0"/>
    <p:restoredTop sz="94660"/>
  </p:normalViewPr>
  <p:slideViewPr>
    <p:cSldViewPr>
      <p:cViewPr varScale="1">
        <p:scale>
          <a:sx n="107" d="100"/>
          <a:sy n="107" d="100"/>
        </p:scale>
        <p:origin x="75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0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44;&#1080;&#1089;&#1082;%20&#1044;\&#1076;&#1080;&#1089;&#1082;%20D\&#1046;&#1099;&#1083;&#1076;&#1099;&#1079;\&#1046;&#1099;&#1083;&#1076;&#1099;&#1079;\&#1055;&#1088;&#1077;&#1089;&#1089;-&#1082;&#1086;&#1085;&#1092;&#1077;&#1088;&#1077;&#1085;&#1094;&#1080;&#1103;%20&#1052;&#1040;&#1058;&#1045;&#1056;&#1048;&#1040;&#1051;&#1067;%20&#1044;&#1051;&#1071;%20&#1055;&#1056;&#1045;&#1047;&#1045;&#1053;&#1058;&#1040;&#1062;&#1048;&#1048;\2023\&#1057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4;&#1080;&#1089;&#1082;%20&#1044;\&#1076;&#1080;&#1089;&#1082;%20D\&#1046;&#1099;&#1083;&#1076;&#1099;&#1079;\&#1046;&#1099;&#1083;&#1076;&#1099;&#1079;\&#1055;&#1088;&#1077;&#1089;&#1089;-&#1082;&#1086;&#1085;&#1092;&#1077;&#1088;&#1077;&#1085;&#1094;&#1080;&#1103;%20&#1052;&#1040;&#1058;&#1045;&#1056;&#1048;&#1040;&#1051;&#1067;%20&#1044;&#1051;&#1071;%20&#1055;&#1056;&#1045;&#1047;&#1045;&#1053;&#1058;&#1040;&#1062;&#1048;&#1048;\2023\&#1057;&#1086;&#1094;&#1086;&#1073;&#1077;&#1089;&#1087;&#1077;&#1095;&#1077;&#1085;&#1080;&#1077;\&#1043;&#1088;&#1072;&#1092;&#1080;&#1082;&#1080;&#1057;&#1086;&#1094;&#1086;&#1073;&#1077;&#1089;&#1087;&#1077;&#1095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4;&#1080;&#1089;&#1082;%20&#1044;\&#1076;&#1080;&#1089;&#1082;%20D\&#1046;&#1099;&#1083;&#1076;&#1099;&#1079;\&#1046;&#1099;&#1083;&#1076;&#1099;&#1079;\&#1055;&#1088;&#1077;&#1089;&#1089;-&#1082;&#1086;&#1085;&#1092;&#1077;&#1088;&#1077;&#1085;&#1094;&#1080;&#1103;%20&#1052;&#1040;&#1058;&#1045;&#1056;&#1048;&#1040;&#1051;&#1067;%20&#1044;&#1051;&#1071;%20&#1055;&#1056;&#1045;&#1047;&#1045;&#1053;&#1058;&#1040;&#1062;&#1048;&#1048;\2023\&#1057;&#1086;&#1094;&#1086;&#1073;&#1077;&#1089;&#1087;&#1077;&#1095;&#1077;&#1085;&#1080;&#1077;\&#1043;&#1088;&#1072;&#1092;&#1080;&#1082;&#1080;&#1057;&#1086;&#1094;&#1086;&#1073;&#1077;&#1089;&#1087;&#1077;&#1095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4;&#1080;&#1089;&#1082;%20&#1044;\&#1076;&#1080;&#1089;&#1082;%20D\&#1046;&#1099;&#1083;&#1076;&#1099;&#1079;\&#1046;&#1099;&#1083;&#1076;&#1099;&#1079;\&#1055;&#1088;&#1077;&#1089;&#1089;-&#1082;&#1086;&#1085;&#1092;&#1077;&#1088;&#1077;&#1085;&#1094;&#1080;&#1103;%20&#1052;&#1040;&#1058;&#1045;&#1056;&#1048;&#1040;&#1051;&#1067;%20&#1044;&#1051;&#1071;%20&#1055;&#1056;&#1045;&#1047;&#1045;&#1053;&#1058;&#1040;&#1062;&#1048;&#1048;\2023\&#1057;&#1086;&#1094;&#1086;&#1073;&#1077;&#1089;&#1087;&#1077;&#1095;&#1077;&#1085;&#1080;&#1077;\&#1043;&#1088;&#1072;&#1092;&#1080;&#1082;&#1080;&#1057;&#1086;&#1094;&#1086;&#1073;&#1077;&#1089;&#1087;&#1077;&#1095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44;&#1080;&#1089;&#1082;%20&#1044;\&#1076;&#1080;&#1089;&#1082;%20D\&#1046;&#1099;&#1083;&#1076;&#1099;&#1079;\&#1046;&#1099;&#1083;&#1076;&#1099;&#1079;\&#1055;&#1088;&#1077;&#1089;&#1089;-&#1082;&#1086;&#1085;&#1092;&#1077;&#1088;&#1077;&#1085;&#1094;&#1080;&#1103;%20&#1052;&#1040;&#1058;&#1045;&#1056;&#1048;&#1040;&#1051;&#1067;%20&#1044;&#1051;&#1071;%20&#1055;&#1056;&#1045;&#1047;&#1045;&#1053;&#1058;&#1040;&#1062;&#1048;&#1048;\2023\&#1057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3.0828549243320649E-2"/>
                  <c:y val="4.947572650196448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F82C2F6-6ED8-4AED-94C4-8A42A1A41864}" type="CATEGORYNAME"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; </a:t>
                    </a:r>
                  </a:p>
                  <a:p>
                    <a:pPr>
                      <a:defRPr sz="120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70D93249-D5F1-491C-B411-654976359B85}" type="VALUE"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tx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732971094999091"/>
                  <c:y val="-3.85797175491734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FBB7DE7-B904-48F7-8FC5-A0D57BEFD941}" type="CATEGORYNAME"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; </a:t>
                    </a:r>
                  </a:p>
                  <a:p>
                    <a:pPr>
                      <a:defRPr sz="120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03F1F7A3-D569-4C6F-B438-02D5E5C2E9DF}" type="VALUE"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tx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9244721600982"/>
                      <c:h val="0.2565341588714942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1043489129227187"/>
                  <c:y val="2.033435106456299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BE1F04D-A76E-48B7-8144-36F1E776607C}" type="CATEGORYNAME"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; </a:t>
                    </a:r>
                    <a:fld id="{CC416A89-C767-47EE-95AF-B73BC0A08D9A}" type="VALUE"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tx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6419920733445075E-2"/>
                  <c:y val="7.310067429762354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DDE5456-ABCC-4A50-9DC6-F89E2A030DD3}" type="CATEGORYNAME"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; </a:t>
                    </a:r>
                    <a:fld id="{6AAF831C-8D4A-4986-94D0-DB5ADB682D1C}" type="VALUE"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200" b="1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tx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4922110103708284"/>
                  <c:y val="7.0264001913821275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D2E0080-4576-4517-8BDB-628BEA97070D}" type="CATEGORYNAME"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;</a:t>
                    </a:r>
                  </a:p>
                  <a:p>
                    <a:pPr>
                      <a:defRPr sz="120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200" b="1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spc="0" baseline="0">
                      <a:solidFill>
                        <a:schemeClr val="tx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07736881531938"/>
                      <c:h val="0.16125798155585383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spc="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2022'!$A$35:$A$39</c:f>
              <c:strCache>
                <c:ptCount val="5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Получатели по случаю потери кормильца</c:v>
                </c:pt>
                <c:pt idx="3">
                  <c:v>Дети с ограниченными возможностями здоровья </c:v>
                </c:pt>
                <c:pt idx="4">
                  <c:v>Другие виды пособий</c:v>
                </c:pt>
              </c:strCache>
            </c:strRef>
          </c:cat>
          <c:val>
            <c:numRef>
              <c:f>'графики 2022'!$B$35:$B$39</c:f>
              <c:numCache>
                <c:formatCode>#,##0.0</c:formatCode>
                <c:ptCount val="5"/>
                <c:pt idx="0">
                  <c:v>35.5</c:v>
                </c:pt>
                <c:pt idx="1">
                  <c:v>8.9</c:v>
                </c:pt>
                <c:pt idx="2">
                  <c:v>19.100000000000001</c:v>
                </c:pt>
                <c:pt idx="3">
                  <c:v>34.6</c:v>
                </c:pt>
                <c:pt idx="4" formatCode="0.0">
                  <c:v>1.9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'[ГрафикиСоцобеспеч.xlsx]графики 2022'!$A$49</c:f>
              <c:strCache>
                <c:ptCount val="1"/>
                <c:pt idx="0">
                  <c:v>Ежемесячное пособие малообеспеченным семьям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2022'!$B$48:$C$48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'[ГрафикиСоцобеспеч.xlsx]графики 2022'!$B$49:$C$49</c:f>
              <c:numCache>
                <c:formatCode>#\ ##0.0</c:formatCode>
                <c:ptCount val="2"/>
                <c:pt idx="0" formatCode="General">
                  <c:v>875.7</c:v>
                </c:pt>
                <c:pt idx="1">
                  <c:v>1316</c:v>
                </c:pt>
              </c:numCache>
            </c:numRef>
          </c:val>
        </c:ser>
        <c:ser>
          <c:idx val="1"/>
          <c:order val="1"/>
          <c:tx>
            <c:strRef>
              <c:f>'[ГрафикиСоцобеспеч.xlsx]графики 2022'!$A$50</c:f>
              <c:strCache>
                <c:ptCount val="1"/>
                <c:pt idx="0">
                  <c:v>Социальное пособие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2022'!$B$48:$C$48</c:f>
              <c:numCache>
                <c:formatCode>General</c:formatCode>
                <c:ptCount val="2"/>
                <c:pt idx="0">
                  <c:v>2018</c:v>
                </c:pt>
                <c:pt idx="1">
                  <c:v>2022</c:v>
                </c:pt>
              </c:numCache>
            </c:numRef>
          </c:cat>
          <c:val>
            <c:numRef>
              <c:f>'[ГрафикиСоцобеспеч.xlsx]графики 2022'!$B$50:$C$50</c:f>
              <c:numCache>
                <c:formatCode>#\ ##0.0</c:formatCode>
                <c:ptCount val="2"/>
                <c:pt idx="0">
                  <c:v>3008.8</c:v>
                </c:pt>
                <c:pt idx="1">
                  <c:v>6328.1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8664752"/>
        <c:axId val="518662792"/>
      </c:barChart>
      <c:catAx>
        <c:axId val="51866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518662792"/>
        <c:crosses val="autoZero"/>
        <c:auto val="1"/>
        <c:lblAlgn val="ctr"/>
        <c:lblOffset val="100"/>
        <c:noMultiLvlLbl val="0"/>
      </c:catAx>
      <c:valAx>
        <c:axId val="5186627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5186647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8663576"/>
        <c:axId val="518661224"/>
      </c:lineChart>
      <c:catAx>
        <c:axId val="518663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18661224"/>
        <c:crosses val="autoZero"/>
        <c:auto val="1"/>
        <c:lblAlgn val="ctr"/>
        <c:lblOffset val="100"/>
        <c:noMultiLvlLbl val="0"/>
      </c:catAx>
      <c:valAx>
        <c:axId val="518661224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18663576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2">
                    <a:lumMod val="75000"/>
                  </a:schemeClr>
                </a:solidFill>
              </a:defRPr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Численность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получателей пенсий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
</a:t>
            </a:r>
            <a:r>
              <a:rPr lang="ru-RU" sz="1200" b="0" dirty="0">
                <a:solidFill>
                  <a:schemeClr val="tx2">
                    <a:lumMod val="75000"/>
                  </a:schemeClr>
                </a:solidFill>
              </a:rPr>
              <a:t> тысяч человек </a:t>
            </a:r>
            <a:endParaRPr lang="ru-RU" b="0" dirty="0">
              <a:solidFill>
                <a:schemeClr val="tx2">
                  <a:lumMod val="75000"/>
                </a:schemeClr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19812610476934858"/>
          <c:w val="0.86948381452318457"/>
          <c:h val="0.6858940032732731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2022'!$A$71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'[ГрафикиСоцобеспеч.xlsx]графики 2022'!$B$70:$F$70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'[ГрафикиСоцобеспеч.xlsx]графики 2022'!$B$71:$F$71</c:f>
              <c:numCache>
                <c:formatCode>General</c:formatCode>
                <c:ptCount val="5"/>
                <c:pt idx="0">
                  <c:v>695</c:v>
                </c:pt>
                <c:pt idx="1">
                  <c:v>715</c:v>
                </c:pt>
                <c:pt idx="2">
                  <c:v>736</c:v>
                </c:pt>
                <c:pt idx="3">
                  <c:v>758</c:v>
                </c:pt>
                <c:pt idx="4">
                  <c:v>790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828792"/>
        <c:axId val="360830360"/>
      </c:lineChart>
      <c:catAx>
        <c:axId val="360828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360830360"/>
        <c:crosses val="autoZero"/>
        <c:auto val="1"/>
        <c:lblAlgn val="ctr"/>
        <c:lblOffset val="100"/>
        <c:noMultiLvlLbl val="0"/>
      </c:catAx>
      <c:valAx>
        <c:axId val="360830360"/>
        <c:scaling>
          <c:orientation val="minMax"/>
          <c:min val="66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360828792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Средний размер назначенных месячных пенсий, </a:t>
            </a:r>
            <a:r>
              <a:rPr lang="ru-RU" sz="1200" b="0" dirty="0">
                <a:solidFill>
                  <a:schemeClr val="tx2">
                    <a:lumMod val="75000"/>
                  </a:schemeClr>
                </a:solidFill>
              </a:rPr>
              <a:t>сомов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19871303928456696"/>
          <c:w val="0.78024759405074362"/>
          <c:h val="0.69309958493924695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2022'!$A$75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5 761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5 960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6 102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6 412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9812121468974318E-2"/>
                  <c:y val="4.97139597725137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r>
                      <a:rPr lang="en-US" baseline="0" dirty="0" smtClean="0"/>
                      <a:t> 114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'[ГрафикиСоцобеспеч.xlsx]графики 2022'!$B$74:$F$74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'[ГрафикиСоцобеспеч.xlsx]графики 2022'!$B$75:$F$75</c:f>
              <c:numCache>
                <c:formatCode>General</c:formatCode>
                <c:ptCount val="5"/>
                <c:pt idx="0">
                  <c:v>5761</c:v>
                </c:pt>
                <c:pt idx="1">
                  <c:v>5960</c:v>
                </c:pt>
                <c:pt idx="2">
                  <c:v>6102</c:v>
                </c:pt>
                <c:pt idx="3">
                  <c:v>6412</c:v>
                </c:pt>
                <c:pt idx="4">
                  <c:v>8114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831144"/>
        <c:axId val="360831536"/>
      </c:lineChart>
      <c:catAx>
        <c:axId val="360831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360831536"/>
        <c:crosses val="autoZero"/>
        <c:auto val="1"/>
        <c:lblAlgn val="ctr"/>
        <c:lblOffset val="100"/>
        <c:noMultiLvlLbl val="0"/>
      </c:catAx>
      <c:valAx>
        <c:axId val="360831536"/>
        <c:scaling>
          <c:orientation val="minMax"/>
          <c:max val="8500"/>
          <c:min val="55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360831144"/>
        <c:crosses val="autoZero"/>
        <c:crossBetween val="between"/>
        <c:majorUnit val="5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СНГ!$B$48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12CA1A3-8C2F-43E0-98EB-7FF216BFC0CB}" type="VALUE">
                      <a:rPr lang="en-US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СНГ!$A$49:$A$57</c:f>
              <c:strCache>
                <c:ptCount val="9"/>
                <c:pt idx="0">
                  <c:v>Россия</c:v>
                </c:pt>
                <c:pt idx="1">
                  <c:v>Казахстан </c:v>
                </c:pt>
                <c:pt idx="2">
                  <c:v>Азербайджан</c:v>
                </c:pt>
                <c:pt idx="3">
                  <c:v>Беларусь</c:v>
                </c:pt>
                <c:pt idx="4">
                  <c:v>Молдова</c:v>
                </c:pt>
                <c:pt idx="5">
                  <c:v>Армения </c:v>
                </c:pt>
                <c:pt idx="6">
                  <c:v>Узбекистан</c:v>
                </c:pt>
                <c:pt idx="7">
                  <c:v>Кыргызстан</c:v>
                </c:pt>
                <c:pt idx="8">
                  <c:v>Таджикистан</c:v>
                </c:pt>
              </c:strCache>
            </c:strRef>
          </c:cat>
          <c:val>
            <c:numRef>
              <c:f>СНГ!$B$49:$B$57</c:f>
              <c:numCache>
                <c:formatCode>General</c:formatCode>
                <c:ptCount val="9"/>
                <c:pt idx="0">
                  <c:v>243</c:v>
                </c:pt>
                <c:pt idx="1">
                  <c:v>219</c:v>
                </c:pt>
                <c:pt idx="2">
                  <c:v>212</c:v>
                </c:pt>
                <c:pt idx="3">
                  <c:v>210</c:v>
                </c:pt>
                <c:pt idx="4">
                  <c:v>146</c:v>
                </c:pt>
                <c:pt idx="5">
                  <c:v>93</c:v>
                </c:pt>
                <c:pt idx="6">
                  <c:v>86</c:v>
                </c:pt>
                <c:pt idx="7">
                  <c:v>77</c:v>
                </c:pt>
                <c:pt idx="8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831928"/>
        <c:axId val="360016648"/>
      </c:barChart>
      <c:catAx>
        <c:axId val="36083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60016648"/>
        <c:crosses val="autoZero"/>
        <c:auto val="1"/>
        <c:lblAlgn val="ctr"/>
        <c:lblOffset val="100"/>
        <c:noMultiLvlLbl val="0"/>
      </c:catAx>
      <c:valAx>
        <c:axId val="3600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60831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престарелых и взрослых лиц с ограниченными возможностями здоровья</a:t>
          </a:r>
        </a:p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(11 домов-интернатов)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2018г. – 2 340 мест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2022г. – 2 145 мест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детей с ограниченными возможностями здоровья</a:t>
          </a:r>
        </a:p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(5 домов-интернатов)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2018г. - 522 места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2022г. - 576 мест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/>
      <dgm:t>
        <a:bodyPr/>
        <a:lstStyle/>
        <a:p>
          <a:endParaRPr lang="ru-RU"/>
        </a:p>
      </dgm:t>
    </dgm:pt>
    <dgm:pt modelId="{36323BF4-AB24-4BA3-A7BC-74BD08A358B0}" type="pres">
      <dgm:prSet presAssocID="{B34169FD-B251-4F74-BC64-508E57819A78}" presName="space" presStyleCnt="0"/>
      <dgm:spPr/>
      <dgm:t>
        <a:bodyPr/>
        <a:lstStyle/>
        <a:p>
          <a:endParaRPr lang="ru-RU"/>
        </a:p>
      </dgm:t>
    </dgm:pt>
    <dgm:pt modelId="{6F236EC8-5E8A-4046-9C70-50E587DC0986}" type="pres">
      <dgm:prSet presAssocID="{B34169FD-B251-4F74-BC64-508E57819A78}" presName="rect1" presStyleLbl="alignAcc1" presStyleIdx="0" presStyleCnt="2" custScaleX="108689" custLinFactNeighborX="-342" custLinFactNeighborY="632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  <dgm:t>
        <a:bodyPr/>
        <a:lstStyle/>
        <a:p>
          <a:endParaRPr lang="ru-RU"/>
        </a:p>
      </dgm:t>
    </dgm:pt>
    <dgm:pt modelId="{D64E1226-44FF-4EE7-9226-B071F575B113}" type="pres">
      <dgm:prSet presAssocID="{96BECFED-A81E-4CCD-89E1-5B3C4AF889F3}" presName="circle2" presStyleLbl="node1" presStyleIdx="1" presStyleCnt="2" custScaleY="98159" custLinFactNeighborX="-9437" custLinFactNeighborY="347"/>
      <dgm:spPr/>
      <dgm:t>
        <a:bodyPr/>
        <a:lstStyle/>
        <a:p>
          <a:endParaRPr lang="ru-RU"/>
        </a:p>
      </dgm:t>
    </dgm:pt>
    <dgm:pt modelId="{874DA64B-0572-4161-A662-285624FB4245}" type="pres">
      <dgm:prSet presAssocID="{96BECFED-A81E-4CCD-89E1-5B3C4AF889F3}" presName="rect2" presStyleLbl="alignAcc1" presStyleIdx="1" presStyleCnt="2" custScaleX="107459" custScaleY="9750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3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AC250932-4BB9-4F02-A0EB-688FF1947FBA}" type="presOf" srcId="{320393A9-AB0B-4E1C-A1A8-82470158D495}" destId="{AB1206D0-EEBD-492C-86CF-2B4BC4B3A66D}" srcOrd="0" destOrd="1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4549D18A-D25A-442D-A8EF-CB2A0760C7C9}" type="presOf" srcId="{96BECFED-A81E-4CCD-89E1-5B3C4AF889F3}" destId="{874DA64B-0572-4161-A662-285624FB4245}" srcOrd="0" destOrd="0" presId="urn:microsoft.com/office/officeart/2005/8/layout/target3"/>
    <dgm:cxn modelId="{40C28063-A8CF-4B3A-818E-59F5A9683819}" type="presOf" srcId="{47DDB424-81A5-41D0-86CC-FC2E4CC0053E}" destId="{AB1206D0-EEBD-492C-86CF-2B4BC4B3A66D}" srcOrd="0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FAA817EE-DC18-4F97-91AF-32EF37BACE33}" type="presOf" srcId="{12802370-336F-4666-BCAB-5AB0DD78D764}" destId="{78988D03-31C8-4FF7-86BD-01FC5F34A202}" srcOrd="0" destOrd="0" presId="urn:microsoft.com/office/officeart/2005/8/layout/target3"/>
    <dgm:cxn modelId="{6EA06885-E2C6-4BF8-A7F6-6551123DA4D6}" type="presOf" srcId="{0920C55B-994D-4E9C-AF35-8D43B0CAAEDA}" destId="{AF936EC9-C9D4-49C5-A12A-778B274C2572}" srcOrd="0" destOrd="0" presId="urn:microsoft.com/office/officeart/2005/8/layout/target3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A40A570F-AA54-4D42-B5F8-9E598EB8F805}" type="presOf" srcId="{12DD2949-8F3D-4CCD-BC6F-2374E5346B82}" destId="{78988D03-31C8-4FF7-86BD-01FC5F34A202}" srcOrd="0" destOrd="1" presId="urn:microsoft.com/office/officeart/2005/8/layout/target3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957DDD62-EA89-4736-B7D4-09B11414DFB2}" type="presOf" srcId="{B34169FD-B251-4F74-BC64-508E57819A78}" destId="{25655752-A9C3-4597-981F-C1028D972D95}" srcOrd="1" destOrd="0" presId="urn:microsoft.com/office/officeart/2005/8/layout/target3"/>
    <dgm:cxn modelId="{BC60FD20-9453-443E-9A94-6DA13C9F7873}" type="presOf" srcId="{96BECFED-A81E-4CCD-89E1-5B3C4AF889F3}" destId="{7EA083CC-C5DE-4B7F-94E7-2EDE4F961FFD}" srcOrd="1" destOrd="0" presId="urn:microsoft.com/office/officeart/2005/8/layout/target3"/>
    <dgm:cxn modelId="{CD2024A3-5670-4179-9136-B827EA8C2ADC}" type="presOf" srcId="{B34169FD-B251-4F74-BC64-508E57819A78}" destId="{6F236EC8-5E8A-4046-9C70-50E587DC0986}" srcOrd="0" destOrd="0" presId="urn:microsoft.com/office/officeart/2005/8/layout/target3"/>
    <dgm:cxn modelId="{1B34393F-A27C-4EF1-A6CC-5DB591ADBEB0}" type="presParOf" srcId="{AF936EC9-C9D4-49C5-A12A-778B274C2572}" destId="{C40BC989-50F2-475D-97C4-3F2044064AF5}" srcOrd="0" destOrd="0" presId="urn:microsoft.com/office/officeart/2005/8/layout/target3"/>
    <dgm:cxn modelId="{70781BAA-B17D-4C0D-B169-30EFDAC52092}" type="presParOf" srcId="{AF936EC9-C9D4-49C5-A12A-778B274C2572}" destId="{36323BF4-AB24-4BA3-A7BC-74BD08A358B0}" srcOrd="1" destOrd="0" presId="urn:microsoft.com/office/officeart/2005/8/layout/target3"/>
    <dgm:cxn modelId="{63D02368-3A19-436E-8FD2-2E15FE0A6239}" type="presParOf" srcId="{AF936EC9-C9D4-49C5-A12A-778B274C2572}" destId="{6F236EC8-5E8A-4046-9C70-50E587DC0986}" srcOrd="2" destOrd="0" presId="urn:microsoft.com/office/officeart/2005/8/layout/target3"/>
    <dgm:cxn modelId="{5ABFF3E9-C976-4A4F-A5B5-D00C9EF4BED8}" type="presParOf" srcId="{AF936EC9-C9D4-49C5-A12A-778B274C2572}" destId="{BC8D5014-649B-4AFA-AE29-207C2A40138E}" srcOrd="3" destOrd="0" presId="urn:microsoft.com/office/officeart/2005/8/layout/target3"/>
    <dgm:cxn modelId="{0BD59C3F-BF9F-4154-8B99-5837B3CF5567}" type="presParOf" srcId="{AF936EC9-C9D4-49C5-A12A-778B274C2572}" destId="{D64E1226-44FF-4EE7-9226-B071F575B113}" srcOrd="4" destOrd="0" presId="urn:microsoft.com/office/officeart/2005/8/layout/target3"/>
    <dgm:cxn modelId="{079020C3-4861-4043-8B54-F140B506209E}" type="presParOf" srcId="{AF936EC9-C9D4-49C5-A12A-778B274C2572}" destId="{874DA64B-0572-4161-A662-285624FB4245}" srcOrd="5" destOrd="0" presId="urn:microsoft.com/office/officeart/2005/8/layout/target3"/>
    <dgm:cxn modelId="{822E7FDA-8F6C-4280-B825-F248A1F1B1AE}" type="presParOf" srcId="{AF936EC9-C9D4-49C5-A12A-778B274C2572}" destId="{25655752-A9C3-4597-981F-C1028D972D95}" srcOrd="6" destOrd="0" presId="urn:microsoft.com/office/officeart/2005/8/layout/target3"/>
    <dgm:cxn modelId="{25729470-4EA4-4DBE-A187-31A5B0E94906}" type="presParOf" srcId="{AF936EC9-C9D4-49C5-A12A-778B274C2572}" destId="{AB1206D0-EEBD-492C-86CF-2B4BC4B3A66D}" srcOrd="7" destOrd="0" presId="urn:microsoft.com/office/officeart/2005/8/layout/target3"/>
    <dgm:cxn modelId="{42539367-9418-4E77-95E8-8DD085F53961}" type="presParOf" srcId="{AF936EC9-C9D4-49C5-A12A-778B274C2572}" destId="{7EA083CC-C5DE-4B7F-94E7-2EDE4F961FFD}" srcOrd="8" destOrd="0" presId="urn:microsoft.com/office/officeart/2005/8/layout/target3"/>
    <dgm:cxn modelId="{FB2FCCE8-4791-4ED1-A4AC-3479D7439760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1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9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839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2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66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760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/>
              <a:t>В подчинении Министерства труда и социального развития Кыргызской Республики находится 16 домов-интернатов. Они предназначены для постоянного или временного проживания взрослых лиц с ограниченными возможностями здоровья и престарелых, а также детей с ограниченными возможностями здоровья, нуждающихся в постороннем уходе, культурно-бытовом и медицинском обслуживании.</a:t>
            </a:r>
          </a:p>
          <a:p>
            <a:r>
              <a:rPr lang="ru-RU" sz="1600" dirty="0"/>
              <a:t>За последние пять лет число мест в домах-интернатах для престарелых и взрослых лиц с ограниченными возможностями здоровья снизилось с 2390 мест в 2013г. до 2340 мест в 2017г., или на 2 процента, при этом для детей с ограниченными возможностями здоровья, </a:t>
            </a:r>
            <a:r>
              <a:rPr lang="ru-RU" sz="1600" dirty="0" smtClean="0"/>
              <a:t>напротив, </a:t>
            </a:r>
            <a:r>
              <a:rPr lang="ru-RU" sz="1600" dirty="0"/>
              <a:t>увеличилось с 464 мест в 2013г. до 522 мест в 2017г., или на 12 процентов. </a:t>
            </a:r>
          </a:p>
          <a:p>
            <a:r>
              <a:rPr lang="ru-RU" sz="1600" dirty="0"/>
              <a:t>В настоящее время в домах-интернатах проживают более 2 тыс. человек, из них 447 </a:t>
            </a:r>
            <a:r>
              <a:rPr lang="ru-RU" sz="1600" dirty="0" smtClean="0"/>
              <a:t>детей, </a:t>
            </a:r>
            <a:r>
              <a:rPr lang="ru-RU" sz="1600" dirty="0"/>
              <a:t>имеющих инвалидность.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036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001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290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672327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endParaRPr lang="ru-RU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1"/>
            <a:ext cx="8018313" cy="1242056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>
                <a:solidFill>
                  <a:schemeClr val="tx2">
                    <a:lumMod val="75000"/>
                  </a:schemeClr>
                </a:solidFill>
              </a:rPr>
              <a:t>Социальное обеспечение населения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>
                <a:solidFill>
                  <a:schemeClr val="tx2">
                    <a:lumMod val="75000"/>
                  </a:schemeClr>
                </a:solidFill>
              </a:rPr>
              <a:t>в Кыргызской </a:t>
            </a:r>
            <a:r>
              <a:rPr lang="ru-RU" sz="14400" b="1" dirty="0" smtClean="0">
                <a:solidFill>
                  <a:schemeClr val="tx2">
                    <a:lumMod val="75000"/>
                  </a:schemeClr>
                </a:solidFill>
              </a:rPr>
              <a:t>Республике</a:t>
            </a:r>
            <a:endParaRPr lang="ru-RU" sz="1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9" y="208537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13675" y="5877272"/>
            <a:ext cx="25149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социальной статистики</a:t>
            </a:r>
          </a:p>
        </p:txBody>
      </p:sp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1" y="485989"/>
            <a:ext cx="8370776" cy="7107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данных по статистике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обеспечения</a:t>
            </a:r>
            <a:endParaRPr lang="ru-RU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8142" y="1916833"/>
            <a:ext cx="8162330" cy="2304255"/>
          </a:xfrm>
        </p:spPr>
        <p:txBody>
          <a:bodyPr>
            <a:normAutofit/>
          </a:bodyPr>
          <a:lstStyle/>
          <a:p>
            <a:pPr marL="502920" indent="-457200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труда, социального обеспечения и миграции Кыргызской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</a:p>
          <a:p>
            <a:pPr marL="502920" indent="-45720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Социальный Фонд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indent="-45720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административные  ведомства.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 smtClean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11" y="116632"/>
            <a:ext cx="9074189" cy="14401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Получатели государственных пособий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состоящих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учете в органах Министерства труда, социального обеспечения и миграции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(на </a:t>
            </a:r>
            <a:r>
              <a:rPr lang="ru-RU" sz="2000" i="1" dirty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конец года, тысяч человек)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77143"/>
              </p:ext>
            </p:extLst>
          </p:nvPr>
        </p:nvGraphicFramePr>
        <p:xfrm>
          <a:off x="560156" y="2204864"/>
          <a:ext cx="7955194" cy="244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833"/>
                <a:gridCol w="1627009"/>
                <a:gridCol w="1613352"/>
              </a:tblGrid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получателей - всего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365,2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444,4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них: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ЕПМС (УБК)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339,1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социальное пособие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105,3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9410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9193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Получатели социальных пособий в 2022г.</a:t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итогу)</a:t>
            </a:r>
            <a:endParaRPr lang="ru-RU" sz="1800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03110"/>
              </p:ext>
            </p:extLst>
          </p:nvPr>
        </p:nvGraphicFramePr>
        <p:xfrm>
          <a:off x="1096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992621"/>
            <a:ext cx="579170" cy="579170"/>
          </a:xfrm>
          <a:prstGeom prst="rect">
            <a:avLst/>
          </a:prstGeom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30690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920664"/>
              </p:ext>
            </p:extLst>
          </p:nvPr>
        </p:nvGraphicFramePr>
        <p:xfrm>
          <a:off x="1259632" y="1160756"/>
          <a:ext cx="6624736" cy="493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назначенных месячных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пособий по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видам</a:t>
            </a:r>
            <a:b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186371"/>
              </p:ext>
            </p:extLst>
          </p:nvPr>
        </p:nvGraphicFramePr>
        <p:xfrm>
          <a:off x="1187624" y="1412776"/>
          <a:ext cx="68407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254" y="260648"/>
            <a:ext cx="9143999" cy="9572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детей с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ограниченными возможностями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 в возрасте до 18 лет</a:t>
            </a:r>
            <a:endParaRPr lang="ru-RU" sz="20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571552"/>
              </p:ext>
            </p:extLst>
          </p:nvPr>
        </p:nvGraphicFramePr>
        <p:xfrm>
          <a:off x="422241" y="1916832"/>
          <a:ext cx="8181935" cy="302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8570"/>
                <a:gridCol w="893825"/>
                <a:gridCol w="893825"/>
                <a:gridCol w="893825"/>
                <a:gridCol w="893825"/>
                <a:gridCol w="868065"/>
              </a:tblGrid>
              <a:tr h="58756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</a:tr>
              <a:tr h="780591">
                <a:tc>
                  <a:txBody>
                    <a:bodyPr/>
                    <a:lstStyle/>
                    <a:p>
                      <a:pPr indent="190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Численность детей 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1800" b="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инвалидностью</a:t>
                      </a: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человек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29 834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32 013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32 634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34 181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36 441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658039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Доля детей с инвалидностью в общей численности лиц 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 ограниченными возможностями здоровья, 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18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8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процентах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16,0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16,5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16,5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16,9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17,2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37089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6815" y="119193"/>
            <a:ext cx="8892479" cy="11471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пособия по инвалидности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до 18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 </a:t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22821828"/>
              </p:ext>
            </p:extLst>
          </p:nvPr>
        </p:nvGraphicFramePr>
        <p:xfrm>
          <a:off x="410606" y="1266347"/>
          <a:ext cx="8291264" cy="264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910690"/>
                <a:gridCol w="936104"/>
                <a:gridCol w="889510"/>
                <a:gridCol w="864096"/>
                <a:gridCol w="864096"/>
              </a:tblGrid>
              <a:tr h="474123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</a:tr>
              <a:tr h="784614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на детей, больных ДЦП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на ВИЧ-инфицированных детей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620" y="4008696"/>
            <a:ext cx="74717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277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61216" y="6234113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768752" cy="778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Пенсионное обеспечение</a:t>
            </a:r>
            <a:endParaRPr lang="ru-RU" sz="20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91716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862088"/>
              </p:ext>
            </p:extLst>
          </p:nvPr>
        </p:nvGraphicFramePr>
        <p:xfrm>
          <a:off x="373748" y="1124744"/>
          <a:ext cx="3987418" cy="512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204858"/>
              </p:ext>
            </p:extLst>
          </p:nvPr>
        </p:nvGraphicFramePr>
        <p:xfrm>
          <a:off x="4499992" y="1119138"/>
          <a:ext cx="4553953" cy="5084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485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-3968" y="1295572"/>
            <a:ext cx="8971756" cy="4721053"/>
            <a:chOff x="-30956" y="1720539"/>
            <a:chExt cx="8971756" cy="3652677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-30956" y="4599639"/>
              <a:ext cx="1792288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Баткенская</a:t>
              </a: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область</a:t>
              </a:r>
              <a:r>
                <a:rPr lang="en-US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, </a:t>
              </a:r>
              <a:endParaRPr lang="ru-RU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7 662 сома</a:t>
              </a:r>
              <a:endParaRPr lang="en-US" altLang="ru-RU" sz="1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08004" y="4147725"/>
              <a:ext cx="2079625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Ошская</a:t>
              </a: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</a:t>
              </a:r>
              <a:endParaRPr lang="ru-RU" altLang="ru-RU" sz="1400" dirty="0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область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7 268 сомов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Иссык-Кульская область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7 614 сомов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Нарынская</a:t>
              </a: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8 547 сомов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Джалал-Абадская</a:t>
              </a: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7 246 сомов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290015" y="2471852"/>
              <a:ext cx="1857375" cy="73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Таласская</a:t>
              </a: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</a:t>
              </a:r>
              <a:endParaRPr lang="ru-RU" altLang="ru-RU" sz="1400" dirty="0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область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7 301 сом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361078" y="2206589"/>
              <a:ext cx="1368425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Чуйская область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7 644 сома</a:t>
              </a:r>
              <a:endParaRPr lang="en-US" altLang="ru-RU" sz="14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1958666"/>
              <a:ext cx="722313" cy="4827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176338" y="3831754"/>
              <a:ext cx="1841500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г. Ош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7 553 сома</a:t>
              </a:r>
              <a:endParaRPr lang="en-US" altLang="ru-RU" sz="1400" i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339975" y="4083555"/>
              <a:ext cx="642937" cy="2186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332288" y="1720539"/>
              <a:ext cx="2504282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г. Бишкек </a:t>
              </a:r>
              <a:endParaRPr lang="ru-RU" altLang="ru-RU" sz="1400" b="1" dirty="0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11 434 сомов</a:t>
              </a:r>
              <a:endParaRPr lang="ru-RU" altLang="ru-RU" sz="1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0" y="27143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Средний размер назначенных месячных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пенсий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по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регионам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в 2022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</a:rPr>
              <a:t>году </a:t>
            </a:r>
            <a:endParaRPr lang="ru-RU" altLang="ru-RU" sz="20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6013450"/>
            <a:ext cx="8429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941388" y="6303963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1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92913" y="6292850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C608F2-43A6-4ABD-9B97-A6D081A0EACD}" type="slidenum">
              <a:rPr lang="ru-RU" altLang="ru-RU" sz="8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800" dirty="0" smtClean="0"/>
          </a:p>
        </p:txBody>
      </p:sp>
    </p:spTree>
    <p:extLst>
      <p:ext uri="{BB962C8B-B14F-4D97-AF65-F5344CB8AC3E}">
        <p14:creationId xmlns:p14="http://schemas.microsoft.com/office/powerpoint/2010/main" val="26001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800543" cy="740941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Накопительный пенсионный фонд</a:t>
            </a: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378" y="1239320"/>
            <a:ext cx="8047806" cy="1800200"/>
          </a:xfrm>
        </p:spPr>
        <p:txBody>
          <a:bodyPr>
            <a:normAutofit/>
          </a:bodyPr>
          <a:lstStyle/>
          <a:p>
            <a:pPr marL="38862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конец 2022г. число участников составило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1,9 тысяч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и по сравнению с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2018г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меньшилось на 7 процентов. </a:t>
            </a:r>
          </a:p>
          <a:p>
            <a:pPr marL="38862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Треть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фонда - женщины.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862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направлена на сбор добровольных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пенсионных взносов. 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88649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6234113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211960" y="3261419"/>
            <a:ext cx="3992231" cy="25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341408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 в домах-интернатах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343444"/>
              </p:ext>
            </p:extLst>
          </p:nvPr>
        </p:nvGraphicFramePr>
        <p:xfrm>
          <a:off x="611560" y="1484785"/>
          <a:ext cx="81369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558" y="6066766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3511"/>
            <a:ext cx="8784975" cy="9221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социальную защиту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8166983"/>
              </p:ext>
            </p:extLst>
          </p:nvPr>
        </p:nvGraphicFramePr>
        <p:xfrm>
          <a:off x="539551" y="1772817"/>
          <a:ext cx="7975799" cy="2016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1"/>
                <a:gridCol w="1728192"/>
                <a:gridCol w="1927126"/>
              </a:tblGrid>
              <a:tr h="518052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805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- всего, млн. сомов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30 374,4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48 339,6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общим расходам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19,2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15,5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48072">
                <a:tc>
                  <a:txBody>
                    <a:bodyPr/>
                    <a:lstStyle/>
                    <a:p>
                      <a:endParaRPr lang="ru-RU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ВВП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5,3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5,3</a:t>
                      </a:r>
                      <a:endParaRPr lang="ru-RU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70040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831" y="6203951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20422" y="260648"/>
            <a:ext cx="8568680" cy="773783"/>
          </a:xfrm>
        </p:spPr>
        <p:txBody>
          <a:bodyPr>
            <a:normAutofit fontScale="90000"/>
          </a:bodyPr>
          <a:lstStyle/>
          <a:p>
            <a:pPr algn="ctr"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трудовой пенсии по возрасту </a:t>
            </a:r>
            <a:r>
              <a:rPr lang="ru-RU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странах Содружества </a:t>
            </a:r>
            <a:r>
              <a:rPr lang="ru-RU" sz="2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долларах США)</a:t>
            </a:r>
            <a:endParaRPr lang="ru-RU" sz="18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DE47A0-4CD2-4107-A71D-D0B8ABDF6944}" type="slidenum">
              <a:rPr lang="ru-RU" altLang="ru-RU" sz="8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8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22" y="6203951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99592" y="6341136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633625"/>
              </p:ext>
            </p:extLst>
          </p:nvPr>
        </p:nvGraphicFramePr>
        <p:xfrm>
          <a:off x="899592" y="1265727"/>
          <a:ext cx="7064551" cy="4526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666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1424807" y="1916833"/>
            <a:ext cx="6315545" cy="10081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142306"/>
            <a:ext cx="579170" cy="579170"/>
          </a:xfrm>
          <a:prstGeom prst="rect">
            <a:avLst/>
          </a:prstGeom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99592" y="6341136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5906</TotalTime>
  <Words>637</Words>
  <Application>Microsoft Office PowerPoint</Application>
  <PresentationFormat>Экран (4:3)</PresentationFormat>
  <Paragraphs>177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Национальный статистический комитет Кыргызской Республики</vt:lpstr>
      <vt:lpstr>Сбор данных по статистике социального обеспечения</vt:lpstr>
      <vt:lpstr>Получатели государственных пособий, состоящих на учете в органах Министерства труда, социального обеспечения и миграции КР  (на конец года, тысяч человек)</vt:lpstr>
      <vt:lpstr>Получатели социальных пособий в 2022г. (в процентах к итогу)</vt:lpstr>
      <vt:lpstr>Средний размер назначенных месячных  государственных пособий по видам (на конец года, сомов)</vt:lpstr>
      <vt:lpstr>Число детей с ограниченными возможностями  здоровья в возрасте до 18 лет</vt:lpstr>
      <vt:lpstr>Средний размер пособия по инвалидности  на детей до 18 лет  (на конец года, сомов)</vt:lpstr>
      <vt:lpstr>Пенсионное обеспечение</vt:lpstr>
      <vt:lpstr>Презентация PowerPoint</vt:lpstr>
      <vt:lpstr>Накопительный пенсионный фонд</vt:lpstr>
      <vt:lpstr>Число мест в домах-интернатах</vt:lpstr>
      <vt:lpstr>Расходы на социальную защиту  из государственного бюджета</vt:lpstr>
      <vt:lpstr>Размер трудовой пенсии по возрасту  в странах Содружества в 2021 году  (в долларах США)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583</cp:revision>
  <cp:lastPrinted>2022-05-30T07:57:55Z</cp:lastPrinted>
  <dcterms:created xsi:type="dcterms:W3CDTF">2014-06-04T04:28:59Z</dcterms:created>
  <dcterms:modified xsi:type="dcterms:W3CDTF">2023-06-09T11:02:05Z</dcterms:modified>
</cp:coreProperties>
</file>