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7" r:id="rId3"/>
    <p:sldId id="260" r:id="rId4"/>
    <p:sldId id="271" r:id="rId5"/>
    <p:sldId id="269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89" r:id="rId14"/>
    <p:sldId id="285" r:id="rId15"/>
    <p:sldId id="286" r:id="rId16"/>
    <p:sldId id="287" r:id="rId17"/>
    <p:sldId id="288" r:id="rId18"/>
    <p:sldId id="295" r:id="rId19"/>
    <p:sldId id="291" r:id="rId20"/>
    <p:sldId id="292" r:id="rId21"/>
    <p:sldId id="293" r:id="rId22"/>
    <p:sldId id="280" r:id="rId23"/>
    <p:sldId id="296" r:id="rId24"/>
    <p:sldId id="281" r:id="rId25"/>
    <p:sldId id="282" r:id="rId26"/>
    <p:sldId id="284" r:id="rId2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95D"/>
    <a:srgbClr val="F2F2F2"/>
    <a:srgbClr val="4472C4"/>
    <a:srgbClr val="969FA7"/>
    <a:srgbClr val="4F91CD"/>
    <a:srgbClr val="4C4C4C"/>
    <a:srgbClr val="E5E5E5"/>
    <a:srgbClr val="8C3E7C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hyperlink" Target="https://unstats.un.org/home/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ecd.org/sdd/" TargetMode="External"/><Relationship Id="rId1" Type="http://schemas.openxmlformats.org/officeDocument/2006/relationships/hyperlink" Target="https://ec.europa.eu/eurostat" TargetMode="Externa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hyperlink" Target="https://unstats.un.org/home/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ecd.org/sdd/" TargetMode="External"/><Relationship Id="rId1" Type="http://schemas.openxmlformats.org/officeDocument/2006/relationships/hyperlink" Target="https://ec.europa.eu/eurostat" TargetMode="External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05ED5-AEE0-43D4-95C4-6F5D8FD2D6AA}" type="doc">
      <dgm:prSet loTypeId="urn:microsoft.com/office/officeart/2018/2/layout/IconVerticalSolidList" loCatId="icon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F259B90B-DF82-4CED-AEE2-8FC2ADA9210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700" dirty="0"/>
            <a:t>Статистическая комиссия ООН осуществляет надзор за работой Статистического отдела ООН (СОООН)</a:t>
          </a:r>
          <a:endParaRPr lang="en-US" sz="1700" dirty="0">
            <a:latin typeface="Gill Sans MT" panose="020B0502020104020203" pitchFamily="34" charset="0"/>
          </a:endParaRPr>
        </a:p>
      </dgm:t>
    </dgm:pt>
    <dgm:pt modelId="{B35590E0-7563-4DDF-83DB-B25878BA0FA3}" type="parTrans" cxnId="{5B02C951-F13D-4A75-A5B3-791FF09B94B6}">
      <dgm:prSet/>
      <dgm:spPr/>
      <dgm:t>
        <a:bodyPr/>
        <a:lstStyle/>
        <a:p>
          <a:endParaRPr lang="en-US"/>
        </a:p>
      </dgm:t>
    </dgm:pt>
    <dgm:pt modelId="{49E18072-7416-4B71-AAA3-D64CB0B187C4}" type="sibTrans" cxnId="{5B02C951-F13D-4A75-A5B3-791FF09B94B6}">
      <dgm:prSet/>
      <dgm:spPr/>
      <dgm:t>
        <a:bodyPr/>
        <a:lstStyle/>
        <a:p>
          <a:endParaRPr lang="en-US"/>
        </a:p>
      </dgm:t>
    </dgm:pt>
    <dgm:pt modelId="{8C3BA22A-FEEA-4CD7-8F8E-D4F99EFAC7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700" dirty="0"/>
            <a:t>СОООН базируется в Нью-Йорке, США</a:t>
          </a:r>
          <a:endParaRPr lang="en-US" sz="1700" dirty="0">
            <a:latin typeface="Gill Sans MT" panose="020B0502020104020203" pitchFamily="34" charset="0"/>
          </a:endParaRPr>
        </a:p>
      </dgm:t>
    </dgm:pt>
    <dgm:pt modelId="{AAD42901-C708-4CB7-931A-F1D17B125BB9}" type="parTrans" cxnId="{5899AB44-723B-4DBF-BD17-2CF92318B459}">
      <dgm:prSet/>
      <dgm:spPr/>
      <dgm:t>
        <a:bodyPr/>
        <a:lstStyle/>
        <a:p>
          <a:endParaRPr lang="en-US"/>
        </a:p>
      </dgm:t>
    </dgm:pt>
    <dgm:pt modelId="{79D1954F-65FD-47AF-BFF1-DB48A88BADA5}" type="sibTrans" cxnId="{5899AB44-723B-4DBF-BD17-2CF92318B459}">
      <dgm:prSet/>
      <dgm:spPr/>
      <dgm:t>
        <a:bodyPr/>
        <a:lstStyle/>
        <a:p>
          <a:endParaRPr lang="en-US"/>
        </a:p>
      </dgm:t>
    </dgm:pt>
    <dgm:pt modelId="{3312B3B7-1ED1-45BA-847C-74D718D3A47F}">
      <dgm:prSet phldrT="[Text]" custT="1"/>
      <dgm:spPr/>
      <dgm:t>
        <a:bodyPr/>
        <a:lstStyle/>
        <a:p>
          <a:r>
            <a:rPr lang="ru-RU" sz="1700" dirty="0"/>
            <a:t>СОООН созывает межведомственные группы для подготовки важных методологических документов, таких как СНС 2008</a:t>
          </a:r>
        </a:p>
        <a:p>
          <a:r>
            <a:rPr lang="ru-RU" sz="1700" dirty="0"/>
            <a:t>Межведомственные группы состоят из ООН, Всемирного банка, МВФ, </a:t>
          </a:r>
          <a:r>
            <a:rPr lang="ru-RU" sz="1700" dirty="0" err="1"/>
            <a:t>Евростата</a:t>
          </a:r>
          <a:r>
            <a:rPr lang="ru-RU" sz="1700" dirty="0"/>
            <a:t> и ОЭСР</a:t>
          </a:r>
          <a:endParaRPr lang="en-US" sz="1700" dirty="0">
            <a:latin typeface="Gill Sans MT" panose="020B0502020104020203" pitchFamily="34" charset="0"/>
          </a:endParaRPr>
        </a:p>
      </dgm:t>
    </dgm:pt>
    <dgm:pt modelId="{7FF10516-8CF5-4290-A041-FF3C853D61C9}" type="parTrans" cxnId="{062B1472-D69B-4F6F-939B-2DD9397D7EBF}">
      <dgm:prSet/>
      <dgm:spPr/>
      <dgm:t>
        <a:bodyPr/>
        <a:lstStyle/>
        <a:p>
          <a:endParaRPr lang="en-US"/>
        </a:p>
      </dgm:t>
    </dgm:pt>
    <dgm:pt modelId="{87149435-DA4D-47C5-B3AA-6AF869DD8FEC}" type="sibTrans" cxnId="{062B1472-D69B-4F6F-939B-2DD9397D7EBF}">
      <dgm:prSet/>
      <dgm:spPr/>
      <dgm:t>
        <a:bodyPr/>
        <a:lstStyle/>
        <a:p>
          <a:endParaRPr lang="en-US"/>
        </a:p>
      </dgm:t>
    </dgm:pt>
    <dgm:pt modelId="{3102A5EE-2177-48BC-83F4-5F2F865DA0E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https://unstats.un.org/home/</a:t>
          </a:r>
          <a:endParaRPr lang="en-US" sz="1700" kern="1200" dirty="0">
            <a:solidFill>
              <a:schemeClr val="tx1"/>
            </a:solidFill>
            <a:latin typeface="Gill Sans MT" panose="020B0502020104020203" pitchFamily="34" charset="0"/>
            <a:ea typeface="+mn-ea"/>
            <a:cs typeface="+mn-cs"/>
          </a:endParaRPr>
        </a:p>
      </dgm:t>
    </dgm:pt>
    <dgm:pt modelId="{78CA7C00-89E6-4865-BCE6-906B7F5E825B}" type="sibTrans" cxnId="{0F831390-7812-4749-B85E-3E10E9A50E92}">
      <dgm:prSet/>
      <dgm:spPr/>
      <dgm:t>
        <a:bodyPr/>
        <a:lstStyle/>
        <a:p>
          <a:endParaRPr lang="en-US"/>
        </a:p>
      </dgm:t>
    </dgm:pt>
    <dgm:pt modelId="{33AE7758-E236-499D-9E86-E2A326E1799F}" type="parTrans" cxnId="{0F831390-7812-4749-B85E-3E10E9A50E92}">
      <dgm:prSet/>
      <dgm:spPr/>
      <dgm:t>
        <a:bodyPr/>
        <a:lstStyle/>
        <a:p>
          <a:endParaRPr lang="en-US"/>
        </a:p>
      </dgm:t>
    </dgm:pt>
    <dgm:pt modelId="{BCAFD3E3-7074-4A15-80C7-1AAC7B0D4191}" type="pres">
      <dgm:prSet presAssocID="{D2305ED5-AEE0-43D4-95C4-6F5D8FD2D6AA}" presName="root" presStyleCnt="0">
        <dgm:presLayoutVars>
          <dgm:dir/>
          <dgm:resizeHandles val="exact"/>
        </dgm:presLayoutVars>
      </dgm:prSet>
      <dgm:spPr/>
    </dgm:pt>
    <dgm:pt modelId="{8088CAE3-8D1B-4423-8954-234201CEC6C5}" type="pres">
      <dgm:prSet presAssocID="{F259B90B-DF82-4CED-AEE2-8FC2ADA92103}" presName="compNode" presStyleCnt="0"/>
      <dgm:spPr/>
    </dgm:pt>
    <dgm:pt modelId="{6FDA3402-908E-42F0-900B-8FA732A71A46}" type="pres">
      <dgm:prSet presAssocID="{F259B90B-DF82-4CED-AEE2-8FC2ADA92103}" presName="bgRect" presStyleLbl="bgShp" presStyleIdx="0" presStyleCnt="4" custScaleY="189074"/>
      <dgm:spPr>
        <a:solidFill>
          <a:srgbClr val="969FA7"/>
        </a:solidFill>
      </dgm:spPr>
    </dgm:pt>
    <dgm:pt modelId="{54BB096D-8918-46C2-B47B-8F78A32812DF}" type="pres">
      <dgm:prSet presAssocID="{F259B90B-DF82-4CED-AEE2-8FC2ADA92103}" presName="iconRect" presStyleLbl="node1" presStyleIdx="0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E236981A-985B-413B-87EF-924ED7141559}" type="pres">
      <dgm:prSet presAssocID="{F259B90B-DF82-4CED-AEE2-8FC2ADA92103}" presName="spaceRect" presStyleCnt="0"/>
      <dgm:spPr/>
    </dgm:pt>
    <dgm:pt modelId="{571679C7-48B3-45CE-ACFB-9416FB97370E}" type="pres">
      <dgm:prSet presAssocID="{F259B90B-DF82-4CED-AEE2-8FC2ADA92103}" presName="parTx" presStyleLbl="revTx" presStyleIdx="0" presStyleCnt="4" custLinFactNeighborX="-755" custLinFactNeighborY="-11784">
        <dgm:presLayoutVars>
          <dgm:chMax val="0"/>
          <dgm:chPref val="0"/>
        </dgm:presLayoutVars>
      </dgm:prSet>
      <dgm:spPr/>
    </dgm:pt>
    <dgm:pt modelId="{96EE7F2A-F1FC-410B-9003-25D16578CACD}" type="pres">
      <dgm:prSet presAssocID="{49E18072-7416-4B71-AAA3-D64CB0B187C4}" presName="sibTrans" presStyleCnt="0"/>
      <dgm:spPr/>
    </dgm:pt>
    <dgm:pt modelId="{8BFB505D-3035-408E-9C66-A31AE5D2C3BA}" type="pres">
      <dgm:prSet presAssocID="{3312B3B7-1ED1-45BA-847C-74D718D3A47F}" presName="compNode" presStyleCnt="0"/>
      <dgm:spPr/>
    </dgm:pt>
    <dgm:pt modelId="{04BE6C1F-3ECF-4BC7-ACD3-FFA808874048}" type="pres">
      <dgm:prSet presAssocID="{3312B3B7-1ED1-45BA-847C-74D718D3A47F}" presName="bgRect" presStyleLbl="bgShp" presStyleIdx="1" presStyleCnt="4" custScaleY="221515"/>
      <dgm:spPr>
        <a:xfrm>
          <a:off x="0" y="1952788"/>
          <a:ext cx="7011987" cy="1325243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gm:spPr>
    </dgm:pt>
    <dgm:pt modelId="{447F2CB7-11B3-408F-9988-8219413AE233}" type="pres">
      <dgm:prSet presAssocID="{3312B3B7-1ED1-45BA-847C-74D718D3A47F}" presName="iconRect" presStyleLbl="node1" presStyleIdx="1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BA1E9333-F447-49AE-AD64-26873CEC8799}" type="pres">
      <dgm:prSet presAssocID="{3312B3B7-1ED1-45BA-847C-74D718D3A47F}" presName="spaceRect" presStyleCnt="0"/>
      <dgm:spPr/>
    </dgm:pt>
    <dgm:pt modelId="{5F5BF09A-890A-4979-A001-115B98E1AF47}" type="pres">
      <dgm:prSet presAssocID="{3312B3B7-1ED1-45BA-847C-74D718D3A47F}" presName="parTx" presStyleLbl="revTx" presStyleIdx="1" presStyleCnt="4" custScaleY="117269" custLinFactNeighborX="-755" custLinFactNeighborY="-14503">
        <dgm:presLayoutVars>
          <dgm:chMax val="0"/>
          <dgm:chPref val="0"/>
        </dgm:presLayoutVars>
      </dgm:prSet>
      <dgm:spPr/>
    </dgm:pt>
    <dgm:pt modelId="{65BF7F8B-080B-4AC8-B952-8E22929C7ADE}" type="pres">
      <dgm:prSet presAssocID="{87149435-DA4D-47C5-B3AA-6AF869DD8FEC}" presName="sibTrans" presStyleCnt="0"/>
      <dgm:spPr/>
    </dgm:pt>
    <dgm:pt modelId="{DEFD24B6-8A18-4F63-B7C7-82A565C6834E}" type="pres">
      <dgm:prSet presAssocID="{8C3BA22A-FEEA-4CD7-8F8E-D4F99EFAC7BF}" presName="compNode" presStyleCnt="0"/>
      <dgm:spPr/>
    </dgm:pt>
    <dgm:pt modelId="{0D044312-04CF-4E29-83FF-F35E27CE5513}" type="pres">
      <dgm:prSet presAssocID="{8C3BA22A-FEEA-4CD7-8F8E-D4F99EFAC7BF}" presName="bgRect" presStyleLbl="bgShp" presStyleIdx="2" presStyleCnt="4"/>
      <dgm:spPr>
        <a:solidFill>
          <a:srgbClr val="969FA7"/>
        </a:solidFill>
      </dgm:spPr>
    </dgm:pt>
    <dgm:pt modelId="{0E2A44DA-4A56-4C5D-96DC-841E3F0F3648}" type="pres">
      <dgm:prSet presAssocID="{8C3BA22A-FEEA-4CD7-8F8E-D4F99EFAC7BF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B5708A3B-3D6F-4493-9148-E340470A9B42}" type="pres">
      <dgm:prSet presAssocID="{8C3BA22A-FEEA-4CD7-8F8E-D4F99EFAC7BF}" presName="spaceRect" presStyleCnt="0"/>
      <dgm:spPr/>
    </dgm:pt>
    <dgm:pt modelId="{C8A1568F-4C92-47F2-982D-A6C05D2D7D6F}" type="pres">
      <dgm:prSet presAssocID="{8C3BA22A-FEEA-4CD7-8F8E-D4F99EFAC7BF}" presName="parTx" presStyleLbl="revTx" presStyleIdx="2" presStyleCnt="4" custScaleY="72655">
        <dgm:presLayoutVars>
          <dgm:chMax val="0"/>
          <dgm:chPref val="0"/>
        </dgm:presLayoutVars>
      </dgm:prSet>
      <dgm:spPr/>
    </dgm:pt>
    <dgm:pt modelId="{C3C2ECAF-AF48-46E0-BF72-5BD91B8BE915}" type="pres">
      <dgm:prSet presAssocID="{79D1954F-65FD-47AF-BFF1-DB48A88BADA5}" presName="sibTrans" presStyleCnt="0"/>
      <dgm:spPr/>
    </dgm:pt>
    <dgm:pt modelId="{D1F8E2BA-04C3-4790-95C1-5D8B0A0031F8}" type="pres">
      <dgm:prSet presAssocID="{3102A5EE-2177-48BC-83F4-5F2F865DA0ED}" presName="compNode" presStyleCnt="0"/>
      <dgm:spPr/>
    </dgm:pt>
    <dgm:pt modelId="{CBD4E1DE-9C8C-4D70-868C-277CE3F564BB}" type="pres">
      <dgm:prSet presAssocID="{3102A5EE-2177-48BC-83F4-5F2F865DA0ED}" presName="bgRect" presStyleLbl="bgShp" presStyleIdx="3" presStyleCnt="4" custLinFactNeighborX="21772"/>
      <dgm:spPr>
        <a:xfrm>
          <a:off x="0" y="3714795"/>
          <a:ext cx="7011987" cy="736355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gm:spPr>
    </dgm:pt>
    <dgm:pt modelId="{4B9F8CF4-B67C-4438-8360-2A689FD18BFA}" type="pres">
      <dgm:prSet presAssocID="{3102A5EE-2177-48BC-83F4-5F2F865DA0ED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17910702-9E92-4EFA-9F6F-058C7B72A794}" type="pres">
      <dgm:prSet presAssocID="{3102A5EE-2177-48BC-83F4-5F2F865DA0ED}" presName="spaceRect" presStyleCnt="0"/>
      <dgm:spPr/>
    </dgm:pt>
    <dgm:pt modelId="{753A7A36-33E7-4313-8A4C-0D0B0472165D}" type="pres">
      <dgm:prSet presAssocID="{3102A5EE-2177-48BC-83F4-5F2F865DA0E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72F2C10-879D-4D9A-A760-8F9B5B67238D}" type="presOf" srcId="{8C3BA22A-FEEA-4CD7-8F8E-D4F99EFAC7BF}" destId="{C8A1568F-4C92-47F2-982D-A6C05D2D7D6F}" srcOrd="0" destOrd="0" presId="urn:microsoft.com/office/officeart/2018/2/layout/IconVerticalSolidList"/>
    <dgm:cxn modelId="{90674F13-3357-4F37-BE97-5E9976D5E804}" type="presOf" srcId="{D2305ED5-AEE0-43D4-95C4-6F5D8FD2D6AA}" destId="{BCAFD3E3-7074-4A15-80C7-1AAC7B0D4191}" srcOrd="0" destOrd="0" presId="urn:microsoft.com/office/officeart/2018/2/layout/IconVerticalSolidList"/>
    <dgm:cxn modelId="{C1DDAD35-2C5C-4454-AB4A-C37179B664C2}" type="presOf" srcId="{3312B3B7-1ED1-45BA-847C-74D718D3A47F}" destId="{5F5BF09A-890A-4979-A001-115B98E1AF47}" srcOrd="0" destOrd="0" presId="urn:microsoft.com/office/officeart/2018/2/layout/IconVerticalSolidList"/>
    <dgm:cxn modelId="{5899AB44-723B-4DBF-BD17-2CF92318B459}" srcId="{D2305ED5-AEE0-43D4-95C4-6F5D8FD2D6AA}" destId="{8C3BA22A-FEEA-4CD7-8F8E-D4F99EFAC7BF}" srcOrd="2" destOrd="0" parTransId="{AAD42901-C708-4CB7-931A-F1D17B125BB9}" sibTransId="{79D1954F-65FD-47AF-BFF1-DB48A88BADA5}"/>
    <dgm:cxn modelId="{5B02C951-F13D-4A75-A5B3-791FF09B94B6}" srcId="{D2305ED5-AEE0-43D4-95C4-6F5D8FD2D6AA}" destId="{F259B90B-DF82-4CED-AEE2-8FC2ADA92103}" srcOrd="0" destOrd="0" parTransId="{B35590E0-7563-4DDF-83DB-B25878BA0FA3}" sibTransId="{49E18072-7416-4B71-AAA3-D64CB0B187C4}"/>
    <dgm:cxn modelId="{062B1472-D69B-4F6F-939B-2DD9397D7EBF}" srcId="{D2305ED5-AEE0-43D4-95C4-6F5D8FD2D6AA}" destId="{3312B3B7-1ED1-45BA-847C-74D718D3A47F}" srcOrd="1" destOrd="0" parTransId="{7FF10516-8CF5-4290-A041-FF3C853D61C9}" sibTransId="{87149435-DA4D-47C5-B3AA-6AF869DD8FEC}"/>
    <dgm:cxn modelId="{520C8F57-A778-4134-9347-B513BCE738DB}" type="presOf" srcId="{F259B90B-DF82-4CED-AEE2-8FC2ADA92103}" destId="{571679C7-48B3-45CE-ACFB-9416FB97370E}" srcOrd="0" destOrd="0" presId="urn:microsoft.com/office/officeart/2018/2/layout/IconVerticalSolidList"/>
    <dgm:cxn modelId="{0F831390-7812-4749-B85E-3E10E9A50E92}" srcId="{D2305ED5-AEE0-43D4-95C4-6F5D8FD2D6AA}" destId="{3102A5EE-2177-48BC-83F4-5F2F865DA0ED}" srcOrd="3" destOrd="0" parTransId="{33AE7758-E236-499D-9E86-E2A326E1799F}" sibTransId="{78CA7C00-89E6-4865-BCE6-906B7F5E825B}"/>
    <dgm:cxn modelId="{870EEDF7-25E9-4F71-AB0B-C06A73FB5AF2}" type="presOf" srcId="{3102A5EE-2177-48BC-83F4-5F2F865DA0ED}" destId="{753A7A36-33E7-4313-8A4C-0D0B0472165D}" srcOrd="0" destOrd="0" presId="urn:microsoft.com/office/officeart/2018/2/layout/IconVerticalSolidList"/>
    <dgm:cxn modelId="{311E98D9-DD15-4235-BC5D-75CB69B1BBE9}" type="presParOf" srcId="{BCAFD3E3-7074-4A15-80C7-1AAC7B0D4191}" destId="{8088CAE3-8D1B-4423-8954-234201CEC6C5}" srcOrd="0" destOrd="0" presId="urn:microsoft.com/office/officeart/2018/2/layout/IconVerticalSolidList"/>
    <dgm:cxn modelId="{55496C3C-1460-4D25-8FFB-D084321DE1FC}" type="presParOf" srcId="{8088CAE3-8D1B-4423-8954-234201CEC6C5}" destId="{6FDA3402-908E-42F0-900B-8FA732A71A46}" srcOrd="0" destOrd="0" presId="urn:microsoft.com/office/officeart/2018/2/layout/IconVerticalSolidList"/>
    <dgm:cxn modelId="{A2304DB2-0592-429A-B8A5-2EB2746C05AD}" type="presParOf" srcId="{8088CAE3-8D1B-4423-8954-234201CEC6C5}" destId="{54BB096D-8918-46C2-B47B-8F78A32812DF}" srcOrd="1" destOrd="0" presId="urn:microsoft.com/office/officeart/2018/2/layout/IconVerticalSolidList"/>
    <dgm:cxn modelId="{8A7155E1-A7D0-410A-933F-DFD88DA9ED8E}" type="presParOf" srcId="{8088CAE3-8D1B-4423-8954-234201CEC6C5}" destId="{E236981A-985B-413B-87EF-924ED7141559}" srcOrd="2" destOrd="0" presId="urn:microsoft.com/office/officeart/2018/2/layout/IconVerticalSolidList"/>
    <dgm:cxn modelId="{241745A8-ADFE-4B72-9B87-6584F0977919}" type="presParOf" srcId="{8088CAE3-8D1B-4423-8954-234201CEC6C5}" destId="{571679C7-48B3-45CE-ACFB-9416FB97370E}" srcOrd="3" destOrd="0" presId="urn:microsoft.com/office/officeart/2018/2/layout/IconVerticalSolidList"/>
    <dgm:cxn modelId="{03EC1CFC-5A16-4186-B455-603A54A73D98}" type="presParOf" srcId="{BCAFD3E3-7074-4A15-80C7-1AAC7B0D4191}" destId="{96EE7F2A-F1FC-410B-9003-25D16578CACD}" srcOrd="1" destOrd="0" presId="urn:microsoft.com/office/officeart/2018/2/layout/IconVerticalSolidList"/>
    <dgm:cxn modelId="{3E46A117-74DF-4350-87D6-E05D468E195A}" type="presParOf" srcId="{BCAFD3E3-7074-4A15-80C7-1AAC7B0D4191}" destId="{8BFB505D-3035-408E-9C66-A31AE5D2C3BA}" srcOrd="2" destOrd="0" presId="urn:microsoft.com/office/officeart/2018/2/layout/IconVerticalSolidList"/>
    <dgm:cxn modelId="{17D43418-07CE-429C-AF89-4393F1EAFAC4}" type="presParOf" srcId="{8BFB505D-3035-408E-9C66-A31AE5D2C3BA}" destId="{04BE6C1F-3ECF-4BC7-ACD3-FFA808874048}" srcOrd="0" destOrd="0" presId="urn:microsoft.com/office/officeart/2018/2/layout/IconVerticalSolidList"/>
    <dgm:cxn modelId="{D38DA5B6-8E8F-4DB3-8449-7F6FD88DE896}" type="presParOf" srcId="{8BFB505D-3035-408E-9C66-A31AE5D2C3BA}" destId="{447F2CB7-11B3-408F-9988-8219413AE233}" srcOrd="1" destOrd="0" presId="urn:microsoft.com/office/officeart/2018/2/layout/IconVerticalSolidList"/>
    <dgm:cxn modelId="{A49EB550-5709-4D83-89D3-21D79E42A471}" type="presParOf" srcId="{8BFB505D-3035-408E-9C66-A31AE5D2C3BA}" destId="{BA1E9333-F447-49AE-AD64-26873CEC8799}" srcOrd="2" destOrd="0" presId="urn:microsoft.com/office/officeart/2018/2/layout/IconVerticalSolidList"/>
    <dgm:cxn modelId="{3B04CE91-C484-4D27-BE19-9E2E5B270539}" type="presParOf" srcId="{8BFB505D-3035-408E-9C66-A31AE5D2C3BA}" destId="{5F5BF09A-890A-4979-A001-115B98E1AF47}" srcOrd="3" destOrd="0" presId="urn:microsoft.com/office/officeart/2018/2/layout/IconVerticalSolidList"/>
    <dgm:cxn modelId="{3131A525-3253-4B31-A364-428ED90B5A27}" type="presParOf" srcId="{BCAFD3E3-7074-4A15-80C7-1AAC7B0D4191}" destId="{65BF7F8B-080B-4AC8-B952-8E22929C7ADE}" srcOrd="3" destOrd="0" presId="urn:microsoft.com/office/officeart/2018/2/layout/IconVerticalSolidList"/>
    <dgm:cxn modelId="{FA87D1FD-FF29-4F16-B174-F94CF1E7EF4A}" type="presParOf" srcId="{BCAFD3E3-7074-4A15-80C7-1AAC7B0D4191}" destId="{DEFD24B6-8A18-4F63-B7C7-82A565C6834E}" srcOrd="4" destOrd="0" presId="urn:microsoft.com/office/officeart/2018/2/layout/IconVerticalSolidList"/>
    <dgm:cxn modelId="{F5698DD1-5821-412B-92C6-B8CE73866CCE}" type="presParOf" srcId="{DEFD24B6-8A18-4F63-B7C7-82A565C6834E}" destId="{0D044312-04CF-4E29-83FF-F35E27CE5513}" srcOrd="0" destOrd="0" presId="urn:microsoft.com/office/officeart/2018/2/layout/IconVerticalSolidList"/>
    <dgm:cxn modelId="{84BB69BB-F60C-4AE3-82FB-C5E145FCDC7B}" type="presParOf" srcId="{DEFD24B6-8A18-4F63-B7C7-82A565C6834E}" destId="{0E2A44DA-4A56-4C5D-96DC-841E3F0F3648}" srcOrd="1" destOrd="0" presId="urn:microsoft.com/office/officeart/2018/2/layout/IconVerticalSolidList"/>
    <dgm:cxn modelId="{F432A05C-ED76-47D1-89BC-13278AD56D37}" type="presParOf" srcId="{DEFD24B6-8A18-4F63-B7C7-82A565C6834E}" destId="{B5708A3B-3D6F-4493-9148-E340470A9B42}" srcOrd="2" destOrd="0" presId="urn:microsoft.com/office/officeart/2018/2/layout/IconVerticalSolidList"/>
    <dgm:cxn modelId="{1041301D-D237-4284-8567-CDF371943376}" type="presParOf" srcId="{DEFD24B6-8A18-4F63-B7C7-82A565C6834E}" destId="{C8A1568F-4C92-47F2-982D-A6C05D2D7D6F}" srcOrd="3" destOrd="0" presId="urn:microsoft.com/office/officeart/2018/2/layout/IconVerticalSolidList"/>
    <dgm:cxn modelId="{1BBC303A-0ECE-4DF7-8D4F-F5F07F3B09CC}" type="presParOf" srcId="{BCAFD3E3-7074-4A15-80C7-1AAC7B0D4191}" destId="{C3C2ECAF-AF48-46E0-BF72-5BD91B8BE915}" srcOrd="5" destOrd="0" presId="urn:microsoft.com/office/officeart/2018/2/layout/IconVerticalSolidList"/>
    <dgm:cxn modelId="{681DDB9F-C2E1-43ED-B710-233E8AF1A198}" type="presParOf" srcId="{BCAFD3E3-7074-4A15-80C7-1AAC7B0D4191}" destId="{D1F8E2BA-04C3-4790-95C1-5D8B0A0031F8}" srcOrd="6" destOrd="0" presId="urn:microsoft.com/office/officeart/2018/2/layout/IconVerticalSolidList"/>
    <dgm:cxn modelId="{36066EAF-EDC5-4B20-B793-D1912F1F7D1C}" type="presParOf" srcId="{D1F8E2BA-04C3-4790-95C1-5D8B0A0031F8}" destId="{CBD4E1DE-9C8C-4D70-868C-277CE3F564BB}" srcOrd="0" destOrd="0" presId="urn:microsoft.com/office/officeart/2018/2/layout/IconVerticalSolidList"/>
    <dgm:cxn modelId="{E0E6ADD5-3A4C-49DA-A947-CA0A997E1166}" type="presParOf" srcId="{D1F8E2BA-04C3-4790-95C1-5D8B0A0031F8}" destId="{4B9F8CF4-B67C-4438-8360-2A689FD18BFA}" srcOrd="1" destOrd="0" presId="urn:microsoft.com/office/officeart/2018/2/layout/IconVerticalSolidList"/>
    <dgm:cxn modelId="{547746E4-9A3D-42AA-859D-DE8542B4C4A4}" type="presParOf" srcId="{D1F8E2BA-04C3-4790-95C1-5D8B0A0031F8}" destId="{17910702-9E92-4EFA-9F6F-058C7B72A794}" srcOrd="2" destOrd="0" presId="urn:microsoft.com/office/officeart/2018/2/layout/IconVerticalSolidList"/>
    <dgm:cxn modelId="{72CAE9B1-D035-4497-9040-AE9A7B1CB70E}" type="presParOf" srcId="{D1F8E2BA-04C3-4790-95C1-5D8B0A0031F8}" destId="{753A7A36-33E7-4313-8A4C-0D0B0472165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47AF29-84F2-4661-991F-B6BCB816857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8CB962C-F651-40C6-B5F8-529FC7044831}">
      <dgm:prSet/>
      <dgm:spPr/>
      <dgm:t>
        <a:bodyPr/>
        <a:lstStyle/>
        <a:p>
          <a:r>
            <a:rPr lang="ru-RU" b="1" dirty="0"/>
            <a:t>Экономическая комиссия ООН для Африки </a:t>
          </a:r>
          <a:r>
            <a:rPr lang="en-US" b="1" dirty="0">
              <a:latin typeface="Gill Sans MT" panose="020B0502020104020203" pitchFamily="34" charset="0"/>
            </a:rPr>
            <a:t>(UNECA) </a:t>
          </a:r>
          <a:r>
            <a:rPr lang="en-US" dirty="0">
              <a:latin typeface="Gill Sans MT" panose="020B0502020104020203" pitchFamily="34" charset="0"/>
            </a:rPr>
            <a:t>– Addis Ababa - http://www.uneca.org/</a:t>
          </a:r>
        </a:p>
      </dgm:t>
    </dgm:pt>
    <dgm:pt modelId="{82567843-0A52-4FC4-AD0C-B1937E1DC362}" type="parTrans" cxnId="{0F3AFB1D-0FD9-44BF-B145-EBC2EF4EE10A}">
      <dgm:prSet/>
      <dgm:spPr/>
      <dgm:t>
        <a:bodyPr/>
        <a:lstStyle/>
        <a:p>
          <a:endParaRPr lang="en-US"/>
        </a:p>
      </dgm:t>
    </dgm:pt>
    <dgm:pt modelId="{9CFEF454-4079-4598-98E4-A9B2EAB6ED60}" type="sibTrans" cxnId="{0F3AFB1D-0FD9-44BF-B145-EBC2EF4EE10A}">
      <dgm:prSet/>
      <dgm:spPr/>
      <dgm:t>
        <a:bodyPr/>
        <a:lstStyle/>
        <a:p>
          <a:endParaRPr lang="en-US"/>
        </a:p>
      </dgm:t>
    </dgm:pt>
    <dgm:pt modelId="{1C240715-392A-40D4-8BB0-0C99243A87E0}">
      <dgm:prSet/>
      <dgm:spPr/>
      <dgm:t>
        <a:bodyPr/>
        <a:lstStyle/>
        <a:p>
          <a:r>
            <a:rPr lang="ru-RU" b="1" dirty="0"/>
            <a:t>Европейская экономическая комиссия ООН</a:t>
          </a:r>
          <a:r>
            <a:rPr lang="en-US" b="1" dirty="0">
              <a:latin typeface="Gill Sans MT" panose="020B0502020104020203" pitchFamily="34" charset="0"/>
            </a:rPr>
            <a:t> (UNECE) </a:t>
          </a:r>
          <a:r>
            <a:rPr lang="en-US" dirty="0">
              <a:latin typeface="Gill Sans MT" panose="020B0502020104020203" pitchFamily="34" charset="0"/>
            </a:rPr>
            <a:t>– Geneva - http://www.unece.org/</a:t>
          </a:r>
        </a:p>
      </dgm:t>
    </dgm:pt>
    <dgm:pt modelId="{370309AF-6A7F-4F3F-89F0-8C105E9C2D3E}" type="parTrans" cxnId="{FAA945E4-B0F0-4F91-A9C3-3EECD5F79129}">
      <dgm:prSet/>
      <dgm:spPr/>
      <dgm:t>
        <a:bodyPr/>
        <a:lstStyle/>
        <a:p>
          <a:endParaRPr lang="en-US"/>
        </a:p>
      </dgm:t>
    </dgm:pt>
    <dgm:pt modelId="{2B5B3228-3372-481A-82F7-8D75E7C71EB7}" type="sibTrans" cxnId="{FAA945E4-B0F0-4F91-A9C3-3EECD5F79129}">
      <dgm:prSet/>
      <dgm:spPr/>
      <dgm:t>
        <a:bodyPr/>
        <a:lstStyle/>
        <a:p>
          <a:endParaRPr lang="en-US"/>
        </a:p>
      </dgm:t>
    </dgm:pt>
    <dgm:pt modelId="{4C56983F-11A6-4A97-80CE-6F257DF1496A}">
      <dgm:prSet/>
      <dgm:spPr/>
      <dgm:t>
        <a:bodyPr/>
        <a:lstStyle/>
        <a:p>
          <a:r>
            <a:rPr lang="ru-RU" b="1" dirty="0"/>
            <a:t>Экономическая комиссия ООН для Латинской Америки и Карибского бассейна (UNECLAC) </a:t>
          </a:r>
          <a:r>
            <a:rPr lang="en-US" dirty="0">
              <a:latin typeface="Gill Sans MT" panose="020B0502020104020203" pitchFamily="34" charset="0"/>
            </a:rPr>
            <a:t>– Santiago - https://www.cepal.org/en</a:t>
          </a:r>
        </a:p>
      </dgm:t>
    </dgm:pt>
    <dgm:pt modelId="{84CCA84D-73B3-4576-A351-24B69D3E7755}" type="parTrans" cxnId="{FBB71274-3365-415F-8F6B-2F1D72AFC12A}">
      <dgm:prSet/>
      <dgm:spPr/>
      <dgm:t>
        <a:bodyPr/>
        <a:lstStyle/>
        <a:p>
          <a:endParaRPr lang="en-US"/>
        </a:p>
      </dgm:t>
    </dgm:pt>
    <dgm:pt modelId="{0F6B0047-E8B2-4570-94F2-1F0720633A33}" type="sibTrans" cxnId="{FBB71274-3365-415F-8F6B-2F1D72AFC12A}">
      <dgm:prSet/>
      <dgm:spPr/>
      <dgm:t>
        <a:bodyPr/>
        <a:lstStyle/>
        <a:p>
          <a:endParaRPr lang="en-US"/>
        </a:p>
      </dgm:t>
    </dgm:pt>
    <dgm:pt modelId="{0E9C4877-F85A-4094-B1B1-A5EC6D41FC2A}">
      <dgm:prSet/>
      <dgm:spPr/>
      <dgm:t>
        <a:bodyPr/>
        <a:lstStyle/>
        <a:p>
          <a:r>
            <a:rPr lang="ru-RU" b="1" dirty="0"/>
            <a:t>Экономическая и социальная комиссия ООН для Азии и Тихого океана (ЭСКАТО ООН)</a:t>
          </a:r>
          <a:r>
            <a:rPr lang="en-US" b="1" dirty="0">
              <a:latin typeface="Gill Sans MT" panose="020B0502020104020203" pitchFamily="34" charset="0"/>
            </a:rPr>
            <a:t> </a:t>
          </a:r>
          <a:r>
            <a:rPr lang="en-US" dirty="0">
              <a:latin typeface="Gill Sans MT" panose="020B0502020104020203" pitchFamily="34" charset="0"/>
            </a:rPr>
            <a:t>– Bangkok - http://www.unescap.org/</a:t>
          </a:r>
        </a:p>
      </dgm:t>
    </dgm:pt>
    <dgm:pt modelId="{A8B0F016-4F8F-447B-B8CC-1B71800151DB}" type="parTrans" cxnId="{E8252B93-457E-4E4F-A922-EAAC6B6C9E29}">
      <dgm:prSet/>
      <dgm:spPr/>
      <dgm:t>
        <a:bodyPr/>
        <a:lstStyle/>
        <a:p>
          <a:endParaRPr lang="en-US"/>
        </a:p>
      </dgm:t>
    </dgm:pt>
    <dgm:pt modelId="{8DE9729A-41AC-4074-9601-097BFB513F18}" type="sibTrans" cxnId="{E8252B93-457E-4E4F-A922-EAAC6B6C9E29}">
      <dgm:prSet/>
      <dgm:spPr/>
      <dgm:t>
        <a:bodyPr/>
        <a:lstStyle/>
        <a:p>
          <a:endParaRPr lang="en-US"/>
        </a:p>
      </dgm:t>
    </dgm:pt>
    <dgm:pt modelId="{D6885312-3435-4CE2-A19A-7FA78456776B}">
      <dgm:prSet/>
      <dgm:spPr/>
      <dgm:t>
        <a:bodyPr/>
        <a:lstStyle/>
        <a:p>
          <a:r>
            <a:rPr lang="ru-RU" b="1" dirty="0"/>
            <a:t>Экономическая и социальная комиссия ООН для Западной Азии (UNESCWA) </a:t>
          </a:r>
          <a:r>
            <a:rPr lang="en-US" dirty="0">
              <a:latin typeface="Gill Sans MT" panose="020B0502020104020203" pitchFamily="34" charset="0"/>
            </a:rPr>
            <a:t>– Beirut - https://www.unescwa.org/</a:t>
          </a:r>
        </a:p>
      </dgm:t>
    </dgm:pt>
    <dgm:pt modelId="{E8B7CD49-F5D0-4BCB-97D7-C2ADED624A1F}" type="parTrans" cxnId="{57CE1DB6-81A6-41AD-8E18-99179966DE6A}">
      <dgm:prSet/>
      <dgm:spPr/>
      <dgm:t>
        <a:bodyPr/>
        <a:lstStyle/>
        <a:p>
          <a:endParaRPr lang="en-US"/>
        </a:p>
      </dgm:t>
    </dgm:pt>
    <dgm:pt modelId="{7F4B327A-0659-473F-A0E2-E852B40049A5}" type="sibTrans" cxnId="{57CE1DB6-81A6-41AD-8E18-99179966DE6A}">
      <dgm:prSet/>
      <dgm:spPr/>
      <dgm:t>
        <a:bodyPr/>
        <a:lstStyle/>
        <a:p>
          <a:endParaRPr lang="en-US"/>
        </a:p>
      </dgm:t>
    </dgm:pt>
    <dgm:pt modelId="{51D1A9BB-1D99-4205-A031-07F114E73E11}" type="pres">
      <dgm:prSet presAssocID="{9B47AF29-84F2-4661-991F-B6BCB8168576}" presName="root" presStyleCnt="0">
        <dgm:presLayoutVars>
          <dgm:dir/>
          <dgm:resizeHandles val="exact"/>
        </dgm:presLayoutVars>
      </dgm:prSet>
      <dgm:spPr/>
    </dgm:pt>
    <dgm:pt modelId="{DD7565B9-A55B-4E32-8547-F3EADC0DF1A8}" type="pres">
      <dgm:prSet presAssocID="{B8CB962C-F651-40C6-B5F8-529FC7044831}" presName="compNode" presStyleCnt="0"/>
      <dgm:spPr/>
    </dgm:pt>
    <dgm:pt modelId="{B3EEFBD1-F6BC-4597-A0CF-29014C232D77}" type="pres">
      <dgm:prSet presAssocID="{B8CB962C-F651-40C6-B5F8-529FC7044831}" presName="bgRect" presStyleLbl="bgShp" presStyleIdx="0" presStyleCnt="5"/>
      <dgm:spPr/>
    </dgm:pt>
    <dgm:pt modelId="{8A6BBDAB-DE2F-48F4-B2BD-0F5B75582CCE}" type="pres">
      <dgm:prSet presAssocID="{B8CB962C-F651-40C6-B5F8-529FC7044831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rica"/>
        </a:ext>
      </dgm:extLst>
    </dgm:pt>
    <dgm:pt modelId="{14E9A1FB-6F1C-4C9B-9596-A0E6A136E295}" type="pres">
      <dgm:prSet presAssocID="{B8CB962C-F651-40C6-B5F8-529FC7044831}" presName="spaceRect" presStyleCnt="0"/>
      <dgm:spPr/>
    </dgm:pt>
    <dgm:pt modelId="{60A28DB3-FF1F-4FD6-AA27-E194D0FF9E75}" type="pres">
      <dgm:prSet presAssocID="{B8CB962C-F651-40C6-B5F8-529FC7044831}" presName="parTx" presStyleLbl="revTx" presStyleIdx="0" presStyleCnt="5">
        <dgm:presLayoutVars>
          <dgm:chMax val="0"/>
          <dgm:chPref val="0"/>
        </dgm:presLayoutVars>
      </dgm:prSet>
      <dgm:spPr/>
    </dgm:pt>
    <dgm:pt modelId="{A2AFABF0-60DB-41DA-9E48-01A4E2775405}" type="pres">
      <dgm:prSet presAssocID="{9CFEF454-4079-4598-98E4-A9B2EAB6ED60}" presName="sibTrans" presStyleCnt="0"/>
      <dgm:spPr/>
    </dgm:pt>
    <dgm:pt modelId="{ADDD60C0-B182-4592-9242-EB9C07F7B43D}" type="pres">
      <dgm:prSet presAssocID="{1C240715-392A-40D4-8BB0-0C99243A87E0}" presName="compNode" presStyleCnt="0"/>
      <dgm:spPr/>
    </dgm:pt>
    <dgm:pt modelId="{27222CB0-A7A1-44F8-90D3-219122D2ACA3}" type="pres">
      <dgm:prSet presAssocID="{1C240715-392A-40D4-8BB0-0C99243A87E0}" presName="bgRect" presStyleLbl="bgShp" presStyleIdx="1" presStyleCnt="5"/>
      <dgm:spPr/>
    </dgm:pt>
    <dgm:pt modelId="{D9385D62-7A65-4B23-A3CB-BE0E7006F97C}" type="pres">
      <dgm:prSet presAssocID="{1C240715-392A-40D4-8BB0-0C99243A87E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pe"/>
        </a:ext>
      </dgm:extLst>
    </dgm:pt>
    <dgm:pt modelId="{439DD785-46BC-4746-A9C2-F5E228DFE795}" type="pres">
      <dgm:prSet presAssocID="{1C240715-392A-40D4-8BB0-0C99243A87E0}" presName="spaceRect" presStyleCnt="0"/>
      <dgm:spPr/>
    </dgm:pt>
    <dgm:pt modelId="{20EC978D-3CC4-4ECD-A855-AC8C83E20289}" type="pres">
      <dgm:prSet presAssocID="{1C240715-392A-40D4-8BB0-0C99243A87E0}" presName="parTx" presStyleLbl="revTx" presStyleIdx="1" presStyleCnt="5">
        <dgm:presLayoutVars>
          <dgm:chMax val="0"/>
          <dgm:chPref val="0"/>
        </dgm:presLayoutVars>
      </dgm:prSet>
      <dgm:spPr/>
    </dgm:pt>
    <dgm:pt modelId="{82050CE3-43A7-4DB6-936A-E738BE797DEC}" type="pres">
      <dgm:prSet presAssocID="{2B5B3228-3372-481A-82F7-8D75E7C71EB7}" presName="sibTrans" presStyleCnt="0"/>
      <dgm:spPr/>
    </dgm:pt>
    <dgm:pt modelId="{AA53E40B-AB3D-4955-BCD9-9718EC604FDA}" type="pres">
      <dgm:prSet presAssocID="{4C56983F-11A6-4A97-80CE-6F257DF1496A}" presName="compNode" presStyleCnt="0"/>
      <dgm:spPr/>
    </dgm:pt>
    <dgm:pt modelId="{E70EE1A4-7D72-4559-B5F7-31B5065250F1}" type="pres">
      <dgm:prSet presAssocID="{4C56983F-11A6-4A97-80CE-6F257DF1496A}" presName="bgRect" presStyleLbl="bgShp" presStyleIdx="2" presStyleCnt="5"/>
      <dgm:spPr/>
    </dgm:pt>
    <dgm:pt modelId="{3968F649-CA36-4117-8A3D-6F914E17E44B}" type="pres">
      <dgm:prSet presAssocID="{4C56983F-11A6-4A97-80CE-6F257DF1496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uth America"/>
        </a:ext>
      </dgm:extLst>
    </dgm:pt>
    <dgm:pt modelId="{5CC8FD5B-EDED-4E35-B26A-74F8276F16C1}" type="pres">
      <dgm:prSet presAssocID="{4C56983F-11A6-4A97-80CE-6F257DF1496A}" presName="spaceRect" presStyleCnt="0"/>
      <dgm:spPr/>
    </dgm:pt>
    <dgm:pt modelId="{2654BD9C-8BD3-45B2-9BE6-03E8061468D4}" type="pres">
      <dgm:prSet presAssocID="{4C56983F-11A6-4A97-80CE-6F257DF1496A}" presName="parTx" presStyleLbl="revTx" presStyleIdx="2" presStyleCnt="5">
        <dgm:presLayoutVars>
          <dgm:chMax val="0"/>
          <dgm:chPref val="0"/>
        </dgm:presLayoutVars>
      </dgm:prSet>
      <dgm:spPr/>
    </dgm:pt>
    <dgm:pt modelId="{312E922E-0EFA-4F79-98FD-81A1FD522974}" type="pres">
      <dgm:prSet presAssocID="{0F6B0047-E8B2-4570-94F2-1F0720633A33}" presName="sibTrans" presStyleCnt="0"/>
      <dgm:spPr/>
    </dgm:pt>
    <dgm:pt modelId="{71A8CECD-1549-4F9C-9E6A-BB6815EF4627}" type="pres">
      <dgm:prSet presAssocID="{0E9C4877-F85A-4094-B1B1-A5EC6D41FC2A}" presName="compNode" presStyleCnt="0"/>
      <dgm:spPr/>
    </dgm:pt>
    <dgm:pt modelId="{5EBFD548-F456-4AE5-8275-6755D9919563}" type="pres">
      <dgm:prSet presAssocID="{0E9C4877-F85A-4094-B1B1-A5EC6D41FC2A}" presName="bgRect" presStyleLbl="bgShp" presStyleIdx="3" presStyleCnt="5"/>
      <dgm:spPr/>
    </dgm:pt>
    <dgm:pt modelId="{A604988A-B385-4B07-886C-5BA3B2560FFD}" type="pres">
      <dgm:prSet presAssocID="{0E9C4877-F85A-4094-B1B1-A5EC6D41FC2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rth America"/>
        </a:ext>
      </dgm:extLst>
    </dgm:pt>
    <dgm:pt modelId="{1170B221-03BF-4FC6-9574-E2590AE0A9B3}" type="pres">
      <dgm:prSet presAssocID="{0E9C4877-F85A-4094-B1B1-A5EC6D41FC2A}" presName="spaceRect" presStyleCnt="0"/>
      <dgm:spPr/>
    </dgm:pt>
    <dgm:pt modelId="{44A5483C-1952-4811-AE3B-88BCA2B49C16}" type="pres">
      <dgm:prSet presAssocID="{0E9C4877-F85A-4094-B1B1-A5EC6D41FC2A}" presName="parTx" presStyleLbl="revTx" presStyleIdx="3" presStyleCnt="5">
        <dgm:presLayoutVars>
          <dgm:chMax val="0"/>
          <dgm:chPref val="0"/>
        </dgm:presLayoutVars>
      </dgm:prSet>
      <dgm:spPr/>
    </dgm:pt>
    <dgm:pt modelId="{832127D0-60D5-464A-9687-D98B080518B0}" type="pres">
      <dgm:prSet presAssocID="{8DE9729A-41AC-4074-9601-097BFB513F18}" presName="sibTrans" presStyleCnt="0"/>
      <dgm:spPr/>
    </dgm:pt>
    <dgm:pt modelId="{4F343575-00B8-4934-BD4A-89876BA6FA0D}" type="pres">
      <dgm:prSet presAssocID="{D6885312-3435-4CE2-A19A-7FA78456776B}" presName="compNode" presStyleCnt="0"/>
      <dgm:spPr/>
    </dgm:pt>
    <dgm:pt modelId="{8EF67925-8A87-437C-8712-2E5E502C7636}" type="pres">
      <dgm:prSet presAssocID="{D6885312-3435-4CE2-A19A-7FA78456776B}" presName="bgRect" presStyleLbl="bgShp" presStyleIdx="4" presStyleCnt="5"/>
      <dgm:spPr/>
    </dgm:pt>
    <dgm:pt modelId="{E3418C92-5B5A-4D6C-A8E5-6C78FC5AE16B}" type="pres">
      <dgm:prSet presAssocID="{D6885312-3435-4CE2-A19A-7FA78456776B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frica and Europe"/>
        </a:ext>
      </dgm:extLst>
    </dgm:pt>
    <dgm:pt modelId="{E4864BD5-5515-4FC4-A6D2-81E3DD606F25}" type="pres">
      <dgm:prSet presAssocID="{D6885312-3435-4CE2-A19A-7FA78456776B}" presName="spaceRect" presStyleCnt="0"/>
      <dgm:spPr/>
    </dgm:pt>
    <dgm:pt modelId="{53007B5D-DB3E-4EB3-83D0-18CF347A1F5A}" type="pres">
      <dgm:prSet presAssocID="{D6885312-3435-4CE2-A19A-7FA78456776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7839B11-5EFD-46E3-B403-FC8CE033FD79}" type="presOf" srcId="{1C240715-392A-40D4-8BB0-0C99243A87E0}" destId="{20EC978D-3CC4-4ECD-A855-AC8C83E20289}" srcOrd="0" destOrd="0" presId="urn:microsoft.com/office/officeart/2018/2/layout/IconVerticalSolidList"/>
    <dgm:cxn modelId="{0F3AFB1D-0FD9-44BF-B145-EBC2EF4EE10A}" srcId="{9B47AF29-84F2-4661-991F-B6BCB8168576}" destId="{B8CB962C-F651-40C6-B5F8-529FC7044831}" srcOrd="0" destOrd="0" parTransId="{82567843-0A52-4FC4-AD0C-B1937E1DC362}" sibTransId="{9CFEF454-4079-4598-98E4-A9B2EAB6ED60}"/>
    <dgm:cxn modelId="{BB5EC021-7414-423A-BA16-FDE6AAA7A9D4}" type="presOf" srcId="{4C56983F-11A6-4A97-80CE-6F257DF1496A}" destId="{2654BD9C-8BD3-45B2-9BE6-03E8061468D4}" srcOrd="0" destOrd="0" presId="urn:microsoft.com/office/officeart/2018/2/layout/IconVerticalSolidList"/>
    <dgm:cxn modelId="{74061943-2F4B-4BA4-8DFB-6E3C09FCA155}" type="presOf" srcId="{9B47AF29-84F2-4661-991F-B6BCB8168576}" destId="{51D1A9BB-1D99-4205-A031-07F114E73E11}" srcOrd="0" destOrd="0" presId="urn:microsoft.com/office/officeart/2018/2/layout/IconVerticalSolidList"/>
    <dgm:cxn modelId="{765FD84D-BBB2-4698-8A95-154D9D051366}" type="presOf" srcId="{D6885312-3435-4CE2-A19A-7FA78456776B}" destId="{53007B5D-DB3E-4EB3-83D0-18CF347A1F5A}" srcOrd="0" destOrd="0" presId="urn:microsoft.com/office/officeart/2018/2/layout/IconVerticalSolidList"/>
    <dgm:cxn modelId="{FBB71274-3365-415F-8F6B-2F1D72AFC12A}" srcId="{9B47AF29-84F2-4661-991F-B6BCB8168576}" destId="{4C56983F-11A6-4A97-80CE-6F257DF1496A}" srcOrd="2" destOrd="0" parTransId="{84CCA84D-73B3-4576-A351-24B69D3E7755}" sibTransId="{0F6B0047-E8B2-4570-94F2-1F0720633A33}"/>
    <dgm:cxn modelId="{F365CB82-E25B-4D73-82D1-7F177ADCB662}" type="presOf" srcId="{0E9C4877-F85A-4094-B1B1-A5EC6D41FC2A}" destId="{44A5483C-1952-4811-AE3B-88BCA2B49C16}" srcOrd="0" destOrd="0" presId="urn:microsoft.com/office/officeart/2018/2/layout/IconVerticalSolidList"/>
    <dgm:cxn modelId="{E8252B93-457E-4E4F-A922-EAAC6B6C9E29}" srcId="{9B47AF29-84F2-4661-991F-B6BCB8168576}" destId="{0E9C4877-F85A-4094-B1B1-A5EC6D41FC2A}" srcOrd="3" destOrd="0" parTransId="{A8B0F016-4F8F-447B-B8CC-1B71800151DB}" sibTransId="{8DE9729A-41AC-4074-9601-097BFB513F18}"/>
    <dgm:cxn modelId="{57CE1DB6-81A6-41AD-8E18-99179966DE6A}" srcId="{9B47AF29-84F2-4661-991F-B6BCB8168576}" destId="{D6885312-3435-4CE2-A19A-7FA78456776B}" srcOrd="4" destOrd="0" parTransId="{E8B7CD49-F5D0-4BCB-97D7-C2ADED624A1F}" sibTransId="{7F4B327A-0659-473F-A0E2-E852B40049A5}"/>
    <dgm:cxn modelId="{62B8BBB9-20D4-49AC-A7A3-60B6E5916703}" type="presOf" srcId="{B8CB962C-F651-40C6-B5F8-529FC7044831}" destId="{60A28DB3-FF1F-4FD6-AA27-E194D0FF9E75}" srcOrd="0" destOrd="0" presId="urn:microsoft.com/office/officeart/2018/2/layout/IconVerticalSolidList"/>
    <dgm:cxn modelId="{FAA945E4-B0F0-4F91-A9C3-3EECD5F79129}" srcId="{9B47AF29-84F2-4661-991F-B6BCB8168576}" destId="{1C240715-392A-40D4-8BB0-0C99243A87E0}" srcOrd="1" destOrd="0" parTransId="{370309AF-6A7F-4F3F-89F0-8C105E9C2D3E}" sibTransId="{2B5B3228-3372-481A-82F7-8D75E7C71EB7}"/>
    <dgm:cxn modelId="{0F64E828-541F-4E16-B092-12A447AA079E}" type="presParOf" srcId="{51D1A9BB-1D99-4205-A031-07F114E73E11}" destId="{DD7565B9-A55B-4E32-8547-F3EADC0DF1A8}" srcOrd="0" destOrd="0" presId="urn:microsoft.com/office/officeart/2018/2/layout/IconVerticalSolidList"/>
    <dgm:cxn modelId="{6BE9A957-DBE3-4B43-8EC5-0AB3116EAFE4}" type="presParOf" srcId="{DD7565B9-A55B-4E32-8547-F3EADC0DF1A8}" destId="{B3EEFBD1-F6BC-4597-A0CF-29014C232D77}" srcOrd="0" destOrd="0" presId="urn:microsoft.com/office/officeart/2018/2/layout/IconVerticalSolidList"/>
    <dgm:cxn modelId="{25B96F04-42BA-4E51-B930-DCBD39A95D45}" type="presParOf" srcId="{DD7565B9-A55B-4E32-8547-F3EADC0DF1A8}" destId="{8A6BBDAB-DE2F-48F4-B2BD-0F5B75582CCE}" srcOrd="1" destOrd="0" presId="urn:microsoft.com/office/officeart/2018/2/layout/IconVerticalSolidList"/>
    <dgm:cxn modelId="{3A04ECA6-9134-4832-9355-50429B97F239}" type="presParOf" srcId="{DD7565B9-A55B-4E32-8547-F3EADC0DF1A8}" destId="{14E9A1FB-6F1C-4C9B-9596-A0E6A136E295}" srcOrd="2" destOrd="0" presId="urn:microsoft.com/office/officeart/2018/2/layout/IconVerticalSolidList"/>
    <dgm:cxn modelId="{51ED652E-232B-4FF0-8960-1E2144DA1D77}" type="presParOf" srcId="{DD7565B9-A55B-4E32-8547-F3EADC0DF1A8}" destId="{60A28DB3-FF1F-4FD6-AA27-E194D0FF9E75}" srcOrd="3" destOrd="0" presId="urn:microsoft.com/office/officeart/2018/2/layout/IconVerticalSolidList"/>
    <dgm:cxn modelId="{E5994FC3-77BF-4CC4-877A-CFF6D0803EF3}" type="presParOf" srcId="{51D1A9BB-1D99-4205-A031-07F114E73E11}" destId="{A2AFABF0-60DB-41DA-9E48-01A4E2775405}" srcOrd="1" destOrd="0" presId="urn:microsoft.com/office/officeart/2018/2/layout/IconVerticalSolidList"/>
    <dgm:cxn modelId="{4061DA67-2F8E-4E69-A54C-4D1349347358}" type="presParOf" srcId="{51D1A9BB-1D99-4205-A031-07F114E73E11}" destId="{ADDD60C0-B182-4592-9242-EB9C07F7B43D}" srcOrd="2" destOrd="0" presId="urn:microsoft.com/office/officeart/2018/2/layout/IconVerticalSolidList"/>
    <dgm:cxn modelId="{322CBBDE-DAE5-428A-BCCD-9AB14BB83502}" type="presParOf" srcId="{ADDD60C0-B182-4592-9242-EB9C07F7B43D}" destId="{27222CB0-A7A1-44F8-90D3-219122D2ACA3}" srcOrd="0" destOrd="0" presId="urn:microsoft.com/office/officeart/2018/2/layout/IconVerticalSolidList"/>
    <dgm:cxn modelId="{5EDC3984-67D7-48A3-B6A5-D90C7E9B6F71}" type="presParOf" srcId="{ADDD60C0-B182-4592-9242-EB9C07F7B43D}" destId="{D9385D62-7A65-4B23-A3CB-BE0E7006F97C}" srcOrd="1" destOrd="0" presId="urn:microsoft.com/office/officeart/2018/2/layout/IconVerticalSolidList"/>
    <dgm:cxn modelId="{9DAA0BAF-6FE0-4D7D-BAB4-CD368D4A610A}" type="presParOf" srcId="{ADDD60C0-B182-4592-9242-EB9C07F7B43D}" destId="{439DD785-46BC-4746-A9C2-F5E228DFE795}" srcOrd="2" destOrd="0" presId="urn:microsoft.com/office/officeart/2018/2/layout/IconVerticalSolidList"/>
    <dgm:cxn modelId="{5B6988A9-6BDF-4CED-9776-9405CC90D3C1}" type="presParOf" srcId="{ADDD60C0-B182-4592-9242-EB9C07F7B43D}" destId="{20EC978D-3CC4-4ECD-A855-AC8C83E20289}" srcOrd="3" destOrd="0" presId="urn:microsoft.com/office/officeart/2018/2/layout/IconVerticalSolidList"/>
    <dgm:cxn modelId="{7BA7DD7D-7578-4A6E-B58C-E17B3775D162}" type="presParOf" srcId="{51D1A9BB-1D99-4205-A031-07F114E73E11}" destId="{82050CE3-43A7-4DB6-936A-E738BE797DEC}" srcOrd="3" destOrd="0" presId="urn:microsoft.com/office/officeart/2018/2/layout/IconVerticalSolidList"/>
    <dgm:cxn modelId="{5B59F1B4-015A-441A-BAC7-130E77D0A618}" type="presParOf" srcId="{51D1A9BB-1D99-4205-A031-07F114E73E11}" destId="{AA53E40B-AB3D-4955-BCD9-9718EC604FDA}" srcOrd="4" destOrd="0" presId="urn:microsoft.com/office/officeart/2018/2/layout/IconVerticalSolidList"/>
    <dgm:cxn modelId="{9FDFD229-E8EB-4E15-9A5C-84A465135EDC}" type="presParOf" srcId="{AA53E40B-AB3D-4955-BCD9-9718EC604FDA}" destId="{E70EE1A4-7D72-4559-B5F7-31B5065250F1}" srcOrd="0" destOrd="0" presId="urn:microsoft.com/office/officeart/2018/2/layout/IconVerticalSolidList"/>
    <dgm:cxn modelId="{BE11319F-704B-4B1D-B2F6-184645E57C20}" type="presParOf" srcId="{AA53E40B-AB3D-4955-BCD9-9718EC604FDA}" destId="{3968F649-CA36-4117-8A3D-6F914E17E44B}" srcOrd="1" destOrd="0" presId="urn:microsoft.com/office/officeart/2018/2/layout/IconVerticalSolidList"/>
    <dgm:cxn modelId="{4BD04290-EE1D-4A58-8CA2-619509443B4D}" type="presParOf" srcId="{AA53E40B-AB3D-4955-BCD9-9718EC604FDA}" destId="{5CC8FD5B-EDED-4E35-B26A-74F8276F16C1}" srcOrd="2" destOrd="0" presId="urn:microsoft.com/office/officeart/2018/2/layout/IconVerticalSolidList"/>
    <dgm:cxn modelId="{C3BF08DB-D5F5-4FC9-B196-AA363BB9019A}" type="presParOf" srcId="{AA53E40B-AB3D-4955-BCD9-9718EC604FDA}" destId="{2654BD9C-8BD3-45B2-9BE6-03E8061468D4}" srcOrd="3" destOrd="0" presId="urn:microsoft.com/office/officeart/2018/2/layout/IconVerticalSolidList"/>
    <dgm:cxn modelId="{518ABD3E-441F-41C3-BA2E-E4AE949FF942}" type="presParOf" srcId="{51D1A9BB-1D99-4205-A031-07F114E73E11}" destId="{312E922E-0EFA-4F79-98FD-81A1FD522974}" srcOrd="5" destOrd="0" presId="urn:microsoft.com/office/officeart/2018/2/layout/IconVerticalSolidList"/>
    <dgm:cxn modelId="{A621D4FB-18A7-414B-A17C-36FB0EF694B9}" type="presParOf" srcId="{51D1A9BB-1D99-4205-A031-07F114E73E11}" destId="{71A8CECD-1549-4F9C-9E6A-BB6815EF4627}" srcOrd="6" destOrd="0" presId="urn:microsoft.com/office/officeart/2018/2/layout/IconVerticalSolidList"/>
    <dgm:cxn modelId="{DEC7417E-4FB4-4A59-85BB-A4E4B361208C}" type="presParOf" srcId="{71A8CECD-1549-4F9C-9E6A-BB6815EF4627}" destId="{5EBFD548-F456-4AE5-8275-6755D9919563}" srcOrd="0" destOrd="0" presId="urn:microsoft.com/office/officeart/2018/2/layout/IconVerticalSolidList"/>
    <dgm:cxn modelId="{3F598C7B-4D10-4573-9E35-C21B13A5D1DF}" type="presParOf" srcId="{71A8CECD-1549-4F9C-9E6A-BB6815EF4627}" destId="{A604988A-B385-4B07-886C-5BA3B2560FFD}" srcOrd="1" destOrd="0" presId="urn:microsoft.com/office/officeart/2018/2/layout/IconVerticalSolidList"/>
    <dgm:cxn modelId="{B95A8DE8-F04C-4E32-AC79-91CFB79AB818}" type="presParOf" srcId="{71A8CECD-1549-4F9C-9E6A-BB6815EF4627}" destId="{1170B221-03BF-4FC6-9574-E2590AE0A9B3}" srcOrd="2" destOrd="0" presId="urn:microsoft.com/office/officeart/2018/2/layout/IconVerticalSolidList"/>
    <dgm:cxn modelId="{C46968B5-761C-475D-9A02-0EB8F609A37D}" type="presParOf" srcId="{71A8CECD-1549-4F9C-9E6A-BB6815EF4627}" destId="{44A5483C-1952-4811-AE3B-88BCA2B49C16}" srcOrd="3" destOrd="0" presId="urn:microsoft.com/office/officeart/2018/2/layout/IconVerticalSolidList"/>
    <dgm:cxn modelId="{FEE37156-3B92-420F-A8CC-60D6B3ACD645}" type="presParOf" srcId="{51D1A9BB-1D99-4205-A031-07F114E73E11}" destId="{832127D0-60D5-464A-9687-D98B080518B0}" srcOrd="7" destOrd="0" presId="urn:microsoft.com/office/officeart/2018/2/layout/IconVerticalSolidList"/>
    <dgm:cxn modelId="{3EEA5496-53DF-4542-9C09-5BEAB9689E1E}" type="presParOf" srcId="{51D1A9BB-1D99-4205-A031-07F114E73E11}" destId="{4F343575-00B8-4934-BD4A-89876BA6FA0D}" srcOrd="8" destOrd="0" presId="urn:microsoft.com/office/officeart/2018/2/layout/IconVerticalSolidList"/>
    <dgm:cxn modelId="{078A85F3-3B9D-4FB7-B7DF-6C4B7D6D1178}" type="presParOf" srcId="{4F343575-00B8-4934-BD4A-89876BA6FA0D}" destId="{8EF67925-8A87-437C-8712-2E5E502C7636}" srcOrd="0" destOrd="0" presId="urn:microsoft.com/office/officeart/2018/2/layout/IconVerticalSolidList"/>
    <dgm:cxn modelId="{5583D174-3B8F-4D1E-955D-0EF7F95C5DD9}" type="presParOf" srcId="{4F343575-00B8-4934-BD4A-89876BA6FA0D}" destId="{E3418C92-5B5A-4D6C-A8E5-6C78FC5AE16B}" srcOrd="1" destOrd="0" presId="urn:microsoft.com/office/officeart/2018/2/layout/IconVerticalSolidList"/>
    <dgm:cxn modelId="{4ADFAE61-BF66-4F79-99D5-57D4659C7684}" type="presParOf" srcId="{4F343575-00B8-4934-BD4A-89876BA6FA0D}" destId="{E4864BD5-5515-4FC4-A6D2-81E3DD606F25}" srcOrd="2" destOrd="0" presId="urn:microsoft.com/office/officeart/2018/2/layout/IconVerticalSolidList"/>
    <dgm:cxn modelId="{50CB5B03-0A18-49FF-9133-F396F856D4FA}" type="presParOf" srcId="{4F343575-00B8-4934-BD4A-89876BA6FA0D}" destId="{53007B5D-DB3E-4EB3-83D0-18CF347A1F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0CD575-DF10-4162-80E7-F8728BDB1E7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8889D071-D400-4EF1-A0E5-58153955900F}">
      <dgm:prSet custT="1"/>
      <dgm:spPr/>
      <dgm:t>
        <a:bodyPr/>
        <a:lstStyle/>
        <a:p>
          <a:r>
            <a:rPr lang="ru-RU" sz="1900" b="1" dirty="0"/>
            <a:t>Статистический отдел МОТ -</a:t>
          </a:r>
          <a:r>
            <a:rPr lang="ru-RU" sz="1900" dirty="0"/>
            <a:t>методология и правила статистики труда.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</a:t>
          </a:r>
          <a:r>
            <a:rPr lang="ru-RU" sz="1900" dirty="0">
              <a:latin typeface="Gill Sans MT" panose="020B0502020104020203" pitchFamily="34" charset="0"/>
            </a:rPr>
            <a:t>  </a:t>
          </a:r>
          <a:r>
            <a:rPr lang="en-US" sz="1900" dirty="0">
              <a:latin typeface="Gill Sans MT" panose="020B0502020104020203" pitchFamily="34" charset="0"/>
            </a:rPr>
            <a:t>          </a:t>
          </a:r>
          <a:r>
            <a:rPr lang="ru-RU" sz="1900" dirty="0">
              <a:latin typeface="Gill Sans MT" panose="020B0502020104020203" pitchFamily="34" charset="0"/>
            </a:rPr>
            <a:t>Женева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DADB2D4C-EE20-4A0A-92DA-5EC9EF40D622}" type="parTrans" cxnId="{17768AD3-4653-40AC-B1AA-6310EEACEF92}">
      <dgm:prSet/>
      <dgm:spPr/>
      <dgm:t>
        <a:bodyPr/>
        <a:lstStyle/>
        <a:p>
          <a:endParaRPr lang="en-US"/>
        </a:p>
      </dgm:t>
    </dgm:pt>
    <dgm:pt modelId="{C2F76150-2C26-4318-9A52-63AD315D67AC}" type="sibTrans" cxnId="{17768AD3-4653-40AC-B1AA-6310EEACEF92}">
      <dgm:prSet/>
      <dgm:spPr/>
      <dgm:t>
        <a:bodyPr/>
        <a:lstStyle/>
        <a:p>
          <a:endParaRPr lang="en-US"/>
        </a:p>
      </dgm:t>
    </dgm:pt>
    <dgm:pt modelId="{EF5342D5-E5E8-4284-B596-B0B235204C2E}">
      <dgm:prSet custT="1"/>
      <dgm:spPr/>
      <dgm:t>
        <a:bodyPr/>
        <a:lstStyle/>
        <a:p>
          <a:r>
            <a:rPr lang="ru-RU" sz="1900" b="1" dirty="0"/>
            <a:t>Статистический отдел ФАО</a:t>
          </a:r>
          <a:r>
            <a:rPr lang="en-US" sz="1900" b="1" dirty="0">
              <a:latin typeface="Gill Sans MT" panose="020B0502020104020203" pitchFamily="34" charset="0"/>
            </a:rPr>
            <a:t> </a:t>
          </a:r>
          <a:r>
            <a:rPr lang="en-US" sz="1900" dirty="0">
              <a:latin typeface="Gill Sans MT" panose="020B0502020104020203" pitchFamily="34" charset="0"/>
            </a:rPr>
            <a:t>–</a:t>
          </a:r>
          <a:r>
            <a:rPr lang="ru-RU" sz="1900" dirty="0"/>
            <a:t>методология сельскохозяйственной статистики; реализация Глобальной программы сельскохозяйственной статистики.</a:t>
          </a:r>
          <a:r>
            <a:rPr lang="en-US" sz="1900" dirty="0">
              <a:latin typeface="Gill Sans MT" panose="020B0502020104020203" pitchFamily="34" charset="0"/>
            </a:rPr>
            <a:t>                  </a:t>
          </a:r>
        </a:p>
        <a:p>
          <a:r>
            <a:rPr lang="en-US" sz="1900" dirty="0">
              <a:latin typeface="Gill Sans MT" panose="020B0502020104020203" pitchFamily="34" charset="0"/>
            </a:rPr>
            <a:t>                  </a:t>
          </a:r>
          <a:r>
            <a:rPr lang="ru-RU" sz="1900" dirty="0">
              <a:latin typeface="Gill Sans MT" panose="020B0502020104020203" pitchFamily="34" charset="0"/>
            </a:rPr>
            <a:t>Рим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0CDC3E60-C34C-41B7-B2BE-F3C2F3FA62C6}" type="parTrans" cxnId="{83C447FC-AF3D-4235-9FBB-EC7F3361269C}">
      <dgm:prSet/>
      <dgm:spPr/>
      <dgm:t>
        <a:bodyPr/>
        <a:lstStyle/>
        <a:p>
          <a:endParaRPr lang="en-US"/>
        </a:p>
      </dgm:t>
    </dgm:pt>
    <dgm:pt modelId="{685D0C1C-4650-4643-BEFC-14E85CCC7EE7}" type="sibTrans" cxnId="{83C447FC-AF3D-4235-9FBB-EC7F3361269C}">
      <dgm:prSet/>
      <dgm:spPr/>
      <dgm:t>
        <a:bodyPr/>
        <a:lstStyle/>
        <a:p>
          <a:endParaRPr lang="en-US"/>
        </a:p>
      </dgm:t>
    </dgm:pt>
    <dgm:pt modelId="{A741E639-D7E4-420E-B2A2-02197B6E42C3}">
      <dgm:prSet custT="1"/>
      <dgm:spPr/>
      <dgm:t>
        <a:bodyPr/>
        <a:lstStyle/>
        <a:p>
          <a:r>
            <a:rPr lang="ru-RU" sz="1900" b="1" dirty="0"/>
            <a:t>Управление статистики ВОЗ</a:t>
          </a:r>
          <a:r>
            <a:rPr lang="en-US" sz="1900" b="1" dirty="0">
              <a:latin typeface="Gill Sans MT" panose="020B0502020104020203" pitchFamily="34" charset="0"/>
            </a:rPr>
            <a:t> </a:t>
          </a:r>
          <a:r>
            <a:rPr lang="ru-RU" sz="1900" b="1" dirty="0">
              <a:latin typeface="Gill Sans MT" panose="020B0502020104020203" pitchFamily="34" charset="0"/>
            </a:rPr>
            <a:t>-</a:t>
          </a:r>
          <a:r>
            <a:rPr lang="en-US" sz="1900" dirty="0">
              <a:latin typeface="Gill Sans MT" panose="020B0502020104020203" pitchFamily="34" charset="0"/>
            </a:rPr>
            <a:t> </a:t>
          </a:r>
          <a:r>
            <a:rPr lang="ru-RU" sz="1900" dirty="0"/>
            <a:t>методология статистики здравоохранения. </a:t>
          </a:r>
          <a:r>
            <a:rPr lang="en-US" sz="1900" dirty="0">
              <a:latin typeface="Gill Sans MT" panose="020B0502020104020203" pitchFamily="34" charset="0"/>
            </a:rPr>
            <a:t>           </a:t>
          </a:r>
          <a:r>
            <a:rPr lang="ru-RU" sz="1900" dirty="0">
              <a:latin typeface="Gill Sans MT" panose="020B0502020104020203" pitchFamily="34" charset="0"/>
            </a:rPr>
            <a:t>	Женева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81D89B98-6DFE-4D14-ABF2-E7667A75BC6D}" type="parTrans" cxnId="{BC86DAF0-F964-4D25-8CE0-D1FAB3782E89}">
      <dgm:prSet/>
      <dgm:spPr/>
      <dgm:t>
        <a:bodyPr/>
        <a:lstStyle/>
        <a:p>
          <a:endParaRPr lang="en-US"/>
        </a:p>
      </dgm:t>
    </dgm:pt>
    <dgm:pt modelId="{01B17D25-F965-42B8-A496-347726FFD7EA}" type="sibTrans" cxnId="{BC86DAF0-F964-4D25-8CE0-D1FAB3782E89}">
      <dgm:prSet/>
      <dgm:spPr/>
      <dgm:t>
        <a:bodyPr/>
        <a:lstStyle/>
        <a:p>
          <a:endParaRPr lang="en-US"/>
        </a:p>
      </dgm:t>
    </dgm:pt>
    <dgm:pt modelId="{607901CC-26DE-46AD-9C0C-C61538CE16AD}">
      <dgm:prSet custT="1"/>
      <dgm:spPr/>
      <dgm:t>
        <a:bodyPr/>
        <a:lstStyle/>
        <a:p>
          <a:r>
            <a:rPr lang="ru-RU" sz="1900" b="1" dirty="0"/>
            <a:t>Институт статистики ЮНЕСКО </a:t>
          </a:r>
          <a:r>
            <a:rPr lang="en-US" sz="1900" dirty="0">
              <a:latin typeface="Gill Sans MT" panose="020B0502020104020203" pitchFamily="34" charset="0"/>
            </a:rPr>
            <a:t>– </a:t>
          </a:r>
          <a:r>
            <a:rPr lang="ru-RU" sz="1900" dirty="0"/>
            <a:t>статистика образования</a:t>
          </a:r>
          <a:r>
            <a:rPr lang="en-US" sz="1900" dirty="0">
              <a:latin typeface="Gill Sans MT" panose="020B0502020104020203" pitchFamily="34" charset="0"/>
            </a:rPr>
            <a:t>. </a:t>
          </a:r>
        </a:p>
        <a:p>
          <a:r>
            <a:rPr lang="en-US" sz="1900" dirty="0">
              <a:latin typeface="Gill Sans MT" panose="020B0502020104020203" pitchFamily="34" charset="0"/>
            </a:rPr>
            <a:t>        </a:t>
          </a:r>
          <a:r>
            <a:rPr lang="ru-RU" sz="1900" dirty="0">
              <a:latin typeface="Gill Sans MT" panose="020B0502020104020203" pitchFamily="34" charset="0"/>
            </a:rPr>
            <a:t>Монреаль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9C82D0B0-0C64-462B-87FE-00ACCB1591F1}" type="parTrans" cxnId="{9B710C4F-F885-40C2-9A78-6D57DC8A90F7}">
      <dgm:prSet/>
      <dgm:spPr/>
      <dgm:t>
        <a:bodyPr/>
        <a:lstStyle/>
        <a:p>
          <a:endParaRPr lang="en-US"/>
        </a:p>
      </dgm:t>
    </dgm:pt>
    <dgm:pt modelId="{614651B7-E131-4C69-B010-AA31685B0A1C}" type="sibTrans" cxnId="{9B710C4F-F885-40C2-9A78-6D57DC8A90F7}">
      <dgm:prSet/>
      <dgm:spPr/>
      <dgm:t>
        <a:bodyPr/>
        <a:lstStyle/>
        <a:p>
          <a:endParaRPr lang="en-US"/>
        </a:p>
      </dgm:t>
    </dgm:pt>
    <dgm:pt modelId="{697BB3C0-84DE-43AC-A850-A8192793CD7B}">
      <dgm:prSet custT="1"/>
      <dgm:spPr/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Другие</a:t>
          </a:r>
          <a:r>
            <a:rPr lang="en-US" sz="1900" dirty="0">
              <a:latin typeface="Gill Sans MT" panose="020B0502020104020203" pitchFamily="34" charset="0"/>
            </a:rPr>
            <a:t> – </a:t>
          </a:r>
          <a:r>
            <a:rPr lang="ru-RU" sz="1900" dirty="0"/>
            <a:t>Всемирная туристская организация, ПРООН, ЮНФПА, ООН Женщины и др.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3756EB41-84A6-4B0C-88CE-304C01312A97}" type="parTrans" cxnId="{FE04A48C-F884-44D8-9585-6D52FF5728D2}">
      <dgm:prSet/>
      <dgm:spPr/>
      <dgm:t>
        <a:bodyPr/>
        <a:lstStyle/>
        <a:p>
          <a:endParaRPr lang="en-US"/>
        </a:p>
      </dgm:t>
    </dgm:pt>
    <dgm:pt modelId="{D98563A4-A3F2-40EA-90D0-CA0D5F8BCCC9}" type="sibTrans" cxnId="{FE04A48C-F884-44D8-9585-6D52FF5728D2}">
      <dgm:prSet/>
      <dgm:spPr/>
      <dgm:t>
        <a:bodyPr/>
        <a:lstStyle/>
        <a:p>
          <a:endParaRPr lang="en-US"/>
        </a:p>
      </dgm:t>
    </dgm:pt>
    <dgm:pt modelId="{2C0A9E58-E68D-43E1-B90D-544B0C323ABC}" type="pres">
      <dgm:prSet presAssocID="{E30CD575-DF10-4162-80E7-F8728BDB1E70}" presName="root" presStyleCnt="0">
        <dgm:presLayoutVars>
          <dgm:dir/>
          <dgm:resizeHandles val="exact"/>
        </dgm:presLayoutVars>
      </dgm:prSet>
      <dgm:spPr/>
    </dgm:pt>
    <dgm:pt modelId="{77654B34-DC8F-44B7-A1DD-131F7574C102}" type="pres">
      <dgm:prSet presAssocID="{E30CD575-DF10-4162-80E7-F8728BDB1E70}" presName="container" presStyleCnt="0">
        <dgm:presLayoutVars>
          <dgm:dir/>
          <dgm:resizeHandles val="exact"/>
        </dgm:presLayoutVars>
      </dgm:prSet>
      <dgm:spPr/>
    </dgm:pt>
    <dgm:pt modelId="{3D078FE9-DEFB-4887-86D2-E85A3E1A4B86}" type="pres">
      <dgm:prSet presAssocID="{8889D071-D400-4EF1-A0E5-58153955900F}" presName="compNode" presStyleCnt="0"/>
      <dgm:spPr/>
    </dgm:pt>
    <dgm:pt modelId="{FF1EF8DE-544A-412C-BDBB-CAB3907A3087}" type="pres">
      <dgm:prSet presAssocID="{8889D071-D400-4EF1-A0E5-58153955900F}" presName="iconBgRect" presStyleLbl="bgShp" presStyleIdx="0" presStyleCnt="5" custLinFactNeighborX="38357" custLinFactNeighborY="-26756"/>
      <dgm:spPr/>
    </dgm:pt>
    <dgm:pt modelId="{BB16BD95-2ACF-4053-B5B0-3F362036FA1B}" type="pres">
      <dgm:prSet presAssocID="{8889D071-D400-4EF1-A0E5-58153955900F}" presName="iconRect" presStyleLbl="node1" presStyleIdx="0" presStyleCnt="5" custLinFactNeighborX="66133" custLinFactNeighborY="-4613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A19BC7B8-A1DB-41EC-9172-4870C3EBCAA9}" type="pres">
      <dgm:prSet presAssocID="{8889D071-D400-4EF1-A0E5-58153955900F}" presName="spaceRect" presStyleCnt="0"/>
      <dgm:spPr/>
    </dgm:pt>
    <dgm:pt modelId="{1ED4E707-E9AA-4ABC-A7D8-2014FEE1A7C6}" type="pres">
      <dgm:prSet presAssocID="{8889D071-D400-4EF1-A0E5-58153955900F}" presName="textRect" presStyleLbl="revTx" presStyleIdx="0" presStyleCnt="5" custScaleX="143583" custScaleY="288502" custLinFactNeighborX="22923" custLinFactNeighborY="-28105">
        <dgm:presLayoutVars>
          <dgm:chMax val="1"/>
          <dgm:chPref val="1"/>
        </dgm:presLayoutVars>
      </dgm:prSet>
      <dgm:spPr/>
    </dgm:pt>
    <dgm:pt modelId="{05767FCD-ED4B-44FC-95D9-4BD66A08990F}" type="pres">
      <dgm:prSet presAssocID="{C2F76150-2C26-4318-9A52-63AD315D67AC}" presName="sibTrans" presStyleLbl="sibTrans2D1" presStyleIdx="0" presStyleCnt="0"/>
      <dgm:spPr/>
    </dgm:pt>
    <dgm:pt modelId="{A90CB4AB-1E01-4D56-9DB4-6BAAB1813D6D}" type="pres">
      <dgm:prSet presAssocID="{EF5342D5-E5E8-4284-B596-B0B235204C2E}" presName="compNode" presStyleCnt="0"/>
      <dgm:spPr/>
    </dgm:pt>
    <dgm:pt modelId="{D920EAFE-3754-4757-B9BB-C237539E7711}" type="pres">
      <dgm:prSet presAssocID="{EF5342D5-E5E8-4284-B596-B0B235204C2E}" presName="iconBgRect" presStyleLbl="bgShp" presStyleIdx="1" presStyleCnt="5" custLinFactX="12657" custLinFactNeighborX="100000" custLinFactNeighborY="-29572"/>
      <dgm:spPr/>
    </dgm:pt>
    <dgm:pt modelId="{4C7151E6-1930-4F27-891F-F2E4320C8895}" type="pres">
      <dgm:prSet presAssocID="{EF5342D5-E5E8-4284-B596-B0B235204C2E}" presName="iconRect" presStyleLbl="node1" presStyleIdx="1" presStyleCnt="5" custLinFactX="94237" custLinFactNeighborX="100000" custLinFactNeighborY="-5098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2FE6FA0A-EF98-4DEE-A533-C42B734D2C68}" type="pres">
      <dgm:prSet presAssocID="{EF5342D5-E5E8-4284-B596-B0B235204C2E}" presName="spaceRect" presStyleCnt="0"/>
      <dgm:spPr/>
    </dgm:pt>
    <dgm:pt modelId="{257C275F-C404-4059-A7BE-F719063A3FAA}" type="pres">
      <dgm:prSet presAssocID="{EF5342D5-E5E8-4284-B596-B0B235204C2E}" presName="textRect" presStyleLbl="revTx" presStyleIdx="1" presStyleCnt="5" custScaleX="190697" custScaleY="403993" custLinFactNeighborX="98621" custLinFactNeighborY="-16812">
        <dgm:presLayoutVars>
          <dgm:chMax val="1"/>
          <dgm:chPref val="1"/>
        </dgm:presLayoutVars>
      </dgm:prSet>
      <dgm:spPr/>
    </dgm:pt>
    <dgm:pt modelId="{4EF219FD-938F-488D-BA51-66E09FEA001A}" type="pres">
      <dgm:prSet presAssocID="{685D0C1C-4650-4643-BEFC-14E85CCC7EE7}" presName="sibTrans" presStyleLbl="sibTrans2D1" presStyleIdx="0" presStyleCnt="0"/>
      <dgm:spPr/>
    </dgm:pt>
    <dgm:pt modelId="{B0D6B5B1-39E7-4124-B11E-B80C4B335E89}" type="pres">
      <dgm:prSet presAssocID="{A741E639-D7E4-420E-B2A2-02197B6E42C3}" presName="compNode" presStyleCnt="0"/>
      <dgm:spPr/>
    </dgm:pt>
    <dgm:pt modelId="{C3869FA1-D848-407A-8F7B-C439B46BAE08}" type="pres">
      <dgm:prSet presAssocID="{A741E639-D7E4-420E-B2A2-02197B6E42C3}" presName="iconBgRect" presStyleLbl="bgShp" presStyleIdx="2" presStyleCnt="5" custLinFactY="-52087" custLinFactNeighborX="17357" custLinFactNeighborY="-100000"/>
      <dgm:spPr/>
    </dgm:pt>
    <dgm:pt modelId="{4F48F403-1935-481A-BA23-976E84847AC4}" type="pres">
      <dgm:prSet presAssocID="{A741E639-D7E4-420E-B2A2-02197B6E42C3}" presName="iconRect" presStyleLbl="node1" presStyleIdx="2" presStyleCnt="5" custLinFactY="-100000" custLinFactNeighborX="29926" custLinFactNeighborY="-162219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B5C2D33F-4F2E-488E-B306-1C112BFCBD3E}" type="pres">
      <dgm:prSet presAssocID="{A741E639-D7E4-420E-B2A2-02197B6E42C3}" presName="spaceRect" presStyleCnt="0"/>
      <dgm:spPr/>
    </dgm:pt>
    <dgm:pt modelId="{54D8FA11-3098-4688-B852-4B39A0C909A9}" type="pres">
      <dgm:prSet presAssocID="{A741E639-D7E4-420E-B2A2-02197B6E42C3}" presName="textRect" presStyleLbl="revTx" presStyleIdx="2" presStyleCnt="5" custScaleX="160377" custScaleY="356727" custLinFactNeighborX="30042" custLinFactNeighborY="-92970">
        <dgm:presLayoutVars>
          <dgm:chMax val="1"/>
          <dgm:chPref val="1"/>
        </dgm:presLayoutVars>
      </dgm:prSet>
      <dgm:spPr/>
    </dgm:pt>
    <dgm:pt modelId="{26AE0FB3-0BAA-4948-9F16-18250057BD77}" type="pres">
      <dgm:prSet presAssocID="{01B17D25-F965-42B8-A496-347726FFD7EA}" presName="sibTrans" presStyleLbl="sibTrans2D1" presStyleIdx="0" presStyleCnt="0"/>
      <dgm:spPr/>
    </dgm:pt>
    <dgm:pt modelId="{ABBA8512-A669-45FC-B3DD-6980725AC217}" type="pres">
      <dgm:prSet presAssocID="{607901CC-26DE-46AD-9C0C-C61538CE16AD}" presName="compNode" presStyleCnt="0"/>
      <dgm:spPr/>
    </dgm:pt>
    <dgm:pt modelId="{F9F47689-1B29-49C2-AED2-9D85761818A1}" type="pres">
      <dgm:prSet presAssocID="{607901CC-26DE-46AD-9C0C-C61538CE16AD}" presName="iconBgRect" presStyleLbl="bgShp" presStyleIdx="3" presStyleCnt="5" custLinFactY="-100000" custLinFactNeighborX="12904" custLinFactNeighborY="-107243"/>
      <dgm:spPr/>
    </dgm:pt>
    <dgm:pt modelId="{FEEECAB9-679B-497F-9F89-5625B7BC7AD2}" type="pres">
      <dgm:prSet presAssocID="{607901CC-26DE-46AD-9C0C-C61538CE16AD}" presName="iconRect" presStyleLbl="node1" presStyleIdx="3" presStyleCnt="5" custLinFactY="-157316" custLinFactNeighborX="22247" custLinFactNeighborY="-20000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C5FA3D7-5F96-4DE7-830C-80528D1B69FC}" type="pres">
      <dgm:prSet presAssocID="{607901CC-26DE-46AD-9C0C-C61538CE16AD}" presName="spaceRect" presStyleCnt="0"/>
      <dgm:spPr/>
    </dgm:pt>
    <dgm:pt modelId="{B4A31108-E51B-4F83-BC45-C04AFE03BA53}" type="pres">
      <dgm:prSet presAssocID="{607901CC-26DE-46AD-9C0C-C61538CE16AD}" presName="textRect" presStyleLbl="revTx" presStyleIdx="3" presStyleCnt="5" custScaleX="149375" custScaleY="342700" custLinFactY="-60595" custLinFactNeighborX="23030" custLinFactNeighborY="-100000">
        <dgm:presLayoutVars>
          <dgm:chMax val="1"/>
          <dgm:chPref val="1"/>
        </dgm:presLayoutVars>
      </dgm:prSet>
      <dgm:spPr/>
    </dgm:pt>
    <dgm:pt modelId="{838155A1-2E93-4F16-9E05-09AC6171A80A}" type="pres">
      <dgm:prSet presAssocID="{614651B7-E131-4C69-B010-AA31685B0A1C}" presName="sibTrans" presStyleLbl="sibTrans2D1" presStyleIdx="0" presStyleCnt="0"/>
      <dgm:spPr/>
    </dgm:pt>
    <dgm:pt modelId="{D8FB6A44-F5B2-4A94-9E2E-8E842DB9D9B1}" type="pres">
      <dgm:prSet presAssocID="{697BB3C0-84DE-43AC-A850-A8192793CD7B}" presName="compNode" presStyleCnt="0"/>
      <dgm:spPr/>
    </dgm:pt>
    <dgm:pt modelId="{6D53BF78-488C-4DC4-9969-8FCE947ABB4D}" type="pres">
      <dgm:prSet presAssocID="{697BB3C0-84DE-43AC-A850-A8192793CD7B}" presName="iconBgRect" presStyleLbl="bgShp" presStyleIdx="4" presStyleCnt="5" custLinFactNeighborX="-27623" custLinFactNeighborY="-5282"/>
      <dgm:spPr/>
    </dgm:pt>
    <dgm:pt modelId="{246F8C0F-E774-4AE4-9BC2-13810722EA32}" type="pres">
      <dgm:prSet presAssocID="{697BB3C0-84DE-43AC-A850-A8192793CD7B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stralia"/>
        </a:ext>
      </dgm:extLst>
    </dgm:pt>
    <dgm:pt modelId="{17E02EDB-C638-40C2-A1AB-4A79F9EADE29}" type="pres">
      <dgm:prSet presAssocID="{697BB3C0-84DE-43AC-A850-A8192793CD7B}" presName="spaceRect" presStyleCnt="0"/>
      <dgm:spPr/>
    </dgm:pt>
    <dgm:pt modelId="{D0C38A03-4D45-41FB-B093-E5DE8126C75E}" type="pres">
      <dgm:prSet presAssocID="{697BB3C0-84DE-43AC-A850-A8192793CD7B}" presName="textRect" presStyleLbl="revTx" presStyleIdx="4" presStyleCnt="5" custScaleX="117251">
        <dgm:presLayoutVars>
          <dgm:chMax val="1"/>
          <dgm:chPref val="1"/>
        </dgm:presLayoutVars>
      </dgm:prSet>
      <dgm:spPr/>
    </dgm:pt>
  </dgm:ptLst>
  <dgm:cxnLst>
    <dgm:cxn modelId="{22E23106-399F-4F97-AE54-DFE6380BC40D}" type="presOf" srcId="{E30CD575-DF10-4162-80E7-F8728BDB1E70}" destId="{2C0A9E58-E68D-43E1-B90D-544B0C323ABC}" srcOrd="0" destOrd="0" presId="urn:microsoft.com/office/officeart/2018/2/layout/IconCircleList"/>
    <dgm:cxn modelId="{8110B411-A811-457C-94BE-8A5E84F7896E}" type="presOf" srcId="{EF5342D5-E5E8-4284-B596-B0B235204C2E}" destId="{257C275F-C404-4059-A7BE-F719063A3FAA}" srcOrd="0" destOrd="0" presId="urn:microsoft.com/office/officeart/2018/2/layout/IconCircleList"/>
    <dgm:cxn modelId="{DFF41A6D-B2E1-4779-9F9F-C83526942491}" type="presOf" srcId="{697BB3C0-84DE-43AC-A850-A8192793CD7B}" destId="{D0C38A03-4D45-41FB-B093-E5DE8126C75E}" srcOrd="0" destOrd="0" presId="urn:microsoft.com/office/officeart/2018/2/layout/IconCircleList"/>
    <dgm:cxn modelId="{9B710C4F-F885-40C2-9A78-6D57DC8A90F7}" srcId="{E30CD575-DF10-4162-80E7-F8728BDB1E70}" destId="{607901CC-26DE-46AD-9C0C-C61538CE16AD}" srcOrd="3" destOrd="0" parTransId="{9C82D0B0-0C64-462B-87FE-00ACCB1591F1}" sibTransId="{614651B7-E131-4C69-B010-AA31685B0A1C}"/>
    <dgm:cxn modelId="{F253EB87-0006-4AE8-820F-27D2F12E486E}" type="presOf" srcId="{A741E639-D7E4-420E-B2A2-02197B6E42C3}" destId="{54D8FA11-3098-4688-B852-4B39A0C909A9}" srcOrd="0" destOrd="0" presId="urn:microsoft.com/office/officeart/2018/2/layout/IconCircleList"/>
    <dgm:cxn modelId="{1BAD6D8A-A88C-49E9-BDC6-C1D0938A4A5E}" type="presOf" srcId="{607901CC-26DE-46AD-9C0C-C61538CE16AD}" destId="{B4A31108-E51B-4F83-BC45-C04AFE03BA53}" srcOrd="0" destOrd="0" presId="urn:microsoft.com/office/officeart/2018/2/layout/IconCircleList"/>
    <dgm:cxn modelId="{FE04A48C-F884-44D8-9585-6D52FF5728D2}" srcId="{E30CD575-DF10-4162-80E7-F8728BDB1E70}" destId="{697BB3C0-84DE-43AC-A850-A8192793CD7B}" srcOrd="4" destOrd="0" parTransId="{3756EB41-84A6-4B0C-88CE-304C01312A97}" sibTransId="{D98563A4-A3F2-40EA-90D0-CA0D5F8BCCC9}"/>
    <dgm:cxn modelId="{04AD70BA-5691-4216-B438-EB5ACE327E40}" type="presOf" srcId="{01B17D25-F965-42B8-A496-347726FFD7EA}" destId="{26AE0FB3-0BAA-4948-9F16-18250057BD77}" srcOrd="0" destOrd="0" presId="urn:microsoft.com/office/officeart/2018/2/layout/IconCircleList"/>
    <dgm:cxn modelId="{3A3949C4-B332-44AB-87B6-7E68F1498D53}" type="presOf" srcId="{C2F76150-2C26-4318-9A52-63AD315D67AC}" destId="{05767FCD-ED4B-44FC-95D9-4BD66A08990F}" srcOrd="0" destOrd="0" presId="urn:microsoft.com/office/officeart/2018/2/layout/IconCircleList"/>
    <dgm:cxn modelId="{17768AD3-4653-40AC-B1AA-6310EEACEF92}" srcId="{E30CD575-DF10-4162-80E7-F8728BDB1E70}" destId="{8889D071-D400-4EF1-A0E5-58153955900F}" srcOrd="0" destOrd="0" parTransId="{DADB2D4C-EE20-4A0A-92DA-5EC9EF40D622}" sibTransId="{C2F76150-2C26-4318-9A52-63AD315D67AC}"/>
    <dgm:cxn modelId="{313449DB-9FF6-49A4-B15E-E9F0AAFAE806}" type="presOf" srcId="{614651B7-E131-4C69-B010-AA31685B0A1C}" destId="{838155A1-2E93-4F16-9E05-09AC6171A80A}" srcOrd="0" destOrd="0" presId="urn:microsoft.com/office/officeart/2018/2/layout/IconCircleList"/>
    <dgm:cxn modelId="{BBE717E4-8287-49CA-8C82-370892A3A3CD}" type="presOf" srcId="{685D0C1C-4650-4643-BEFC-14E85CCC7EE7}" destId="{4EF219FD-938F-488D-BA51-66E09FEA001A}" srcOrd="0" destOrd="0" presId="urn:microsoft.com/office/officeart/2018/2/layout/IconCircleList"/>
    <dgm:cxn modelId="{812475E4-7A8F-4D83-9919-216195F1E8C6}" type="presOf" srcId="{8889D071-D400-4EF1-A0E5-58153955900F}" destId="{1ED4E707-E9AA-4ABC-A7D8-2014FEE1A7C6}" srcOrd="0" destOrd="0" presId="urn:microsoft.com/office/officeart/2018/2/layout/IconCircleList"/>
    <dgm:cxn modelId="{BC86DAF0-F964-4D25-8CE0-D1FAB3782E89}" srcId="{E30CD575-DF10-4162-80E7-F8728BDB1E70}" destId="{A741E639-D7E4-420E-B2A2-02197B6E42C3}" srcOrd="2" destOrd="0" parTransId="{81D89B98-6DFE-4D14-ABF2-E7667A75BC6D}" sibTransId="{01B17D25-F965-42B8-A496-347726FFD7EA}"/>
    <dgm:cxn modelId="{83C447FC-AF3D-4235-9FBB-EC7F3361269C}" srcId="{E30CD575-DF10-4162-80E7-F8728BDB1E70}" destId="{EF5342D5-E5E8-4284-B596-B0B235204C2E}" srcOrd="1" destOrd="0" parTransId="{0CDC3E60-C34C-41B7-B2BE-F3C2F3FA62C6}" sibTransId="{685D0C1C-4650-4643-BEFC-14E85CCC7EE7}"/>
    <dgm:cxn modelId="{881A7884-8FD3-4AD2-AB8D-860CCB8A213B}" type="presParOf" srcId="{2C0A9E58-E68D-43E1-B90D-544B0C323ABC}" destId="{77654B34-DC8F-44B7-A1DD-131F7574C102}" srcOrd="0" destOrd="0" presId="urn:microsoft.com/office/officeart/2018/2/layout/IconCircleList"/>
    <dgm:cxn modelId="{37E639BD-4CBC-4B95-AD3B-99ACE8801512}" type="presParOf" srcId="{77654B34-DC8F-44B7-A1DD-131F7574C102}" destId="{3D078FE9-DEFB-4887-86D2-E85A3E1A4B86}" srcOrd="0" destOrd="0" presId="urn:microsoft.com/office/officeart/2018/2/layout/IconCircleList"/>
    <dgm:cxn modelId="{758F1894-1CDC-4BC4-8A09-028CF98EA4BD}" type="presParOf" srcId="{3D078FE9-DEFB-4887-86D2-E85A3E1A4B86}" destId="{FF1EF8DE-544A-412C-BDBB-CAB3907A3087}" srcOrd="0" destOrd="0" presId="urn:microsoft.com/office/officeart/2018/2/layout/IconCircleList"/>
    <dgm:cxn modelId="{3E495B4E-D071-4A1B-AC79-A4ED28C9EE2E}" type="presParOf" srcId="{3D078FE9-DEFB-4887-86D2-E85A3E1A4B86}" destId="{BB16BD95-2ACF-4053-B5B0-3F362036FA1B}" srcOrd="1" destOrd="0" presId="urn:microsoft.com/office/officeart/2018/2/layout/IconCircleList"/>
    <dgm:cxn modelId="{44F0541A-C44B-4D71-A9BE-E04A0A29DE23}" type="presParOf" srcId="{3D078FE9-DEFB-4887-86D2-E85A3E1A4B86}" destId="{A19BC7B8-A1DB-41EC-9172-4870C3EBCAA9}" srcOrd="2" destOrd="0" presId="urn:microsoft.com/office/officeart/2018/2/layout/IconCircleList"/>
    <dgm:cxn modelId="{0EA1768A-1DF2-41C0-B3EC-45D3ECDBC493}" type="presParOf" srcId="{3D078FE9-DEFB-4887-86D2-E85A3E1A4B86}" destId="{1ED4E707-E9AA-4ABC-A7D8-2014FEE1A7C6}" srcOrd="3" destOrd="0" presId="urn:microsoft.com/office/officeart/2018/2/layout/IconCircleList"/>
    <dgm:cxn modelId="{519955D2-7284-42B6-A051-B0B6F5DC47DD}" type="presParOf" srcId="{77654B34-DC8F-44B7-A1DD-131F7574C102}" destId="{05767FCD-ED4B-44FC-95D9-4BD66A08990F}" srcOrd="1" destOrd="0" presId="urn:microsoft.com/office/officeart/2018/2/layout/IconCircleList"/>
    <dgm:cxn modelId="{70ED81BD-C948-49CF-95E7-9B6F142FD81C}" type="presParOf" srcId="{77654B34-DC8F-44B7-A1DD-131F7574C102}" destId="{A90CB4AB-1E01-4D56-9DB4-6BAAB1813D6D}" srcOrd="2" destOrd="0" presId="urn:microsoft.com/office/officeart/2018/2/layout/IconCircleList"/>
    <dgm:cxn modelId="{5E773620-B310-4FD4-8C7B-2B1007F8E87B}" type="presParOf" srcId="{A90CB4AB-1E01-4D56-9DB4-6BAAB1813D6D}" destId="{D920EAFE-3754-4757-B9BB-C237539E7711}" srcOrd="0" destOrd="0" presId="urn:microsoft.com/office/officeart/2018/2/layout/IconCircleList"/>
    <dgm:cxn modelId="{9FD1376D-6C03-4621-BB78-00F1D7E9DB43}" type="presParOf" srcId="{A90CB4AB-1E01-4D56-9DB4-6BAAB1813D6D}" destId="{4C7151E6-1930-4F27-891F-F2E4320C8895}" srcOrd="1" destOrd="0" presId="urn:microsoft.com/office/officeart/2018/2/layout/IconCircleList"/>
    <dgm:cxn modelId="{C96E5EEF-9927-4D2E-BD43-ED6E6A22DFB0}" type="presParOf" srcId="{A90CB4AB-1E01-4D56-9DB4-6BAAB1813D6D}" destId="{2FE6FA0A-EF98-4DEE-A533-C42B734D2C68}" srcOrd="2" destOrd="0" presId="urn:microsoft.com/office/officeart/2018/2/layout/IconCircleList"/>
    <dgm:cxn modelId="{4398D068-D14D-4FC8-AED9-61013C991E4A}" type="presParOf" srcId="{A90CB4AB-1E01-4D56-9DB4-6BAAB1813D6D}" destId="{257C275F-C404-4059-A7BE-F719063A3FAA}" srcOrd="3" destOrd="0" presId="urn:microsoft.com/office/officeart/2018/2/layout/IconCircleList"/>
    <dgm:cxn modelId="{645F49D9-4C08-40A3-BEA1-F7654F035C04}" type="presParOf" srcId="{77654B34-DC8F-44B7-A1DD-131F7574C102}" destId="{4EF219FD-938F-488D-BA51-66E09FEA001A}" srcOrd="3" destOrd="0" presId="urn:microsoft.com/office/officeart/2018/2/layout/IconCircleList"/>
    <dgm:cxn modelId="{2EC83228-72B7-4A27-80E5-DAA389A50134}" type="presParOf" srcId="{77654B34-DC8F-44B7-A1DD-131F7574C102}" destId="{B0D6B5B1-39E7-4124-B11E-B80C4B335E89}" srcOrd="4" destOrd="0" presId="urn:microsoft.com/office/officeart/2018/2/layout/IconCircleList"/>
    <dgm:cxn modelId="{AAA6926C-95E0-41D1-BEE9-576ADF42D3D9}" type="presParOf" srcId="{B0D6B5B1-39E7-4124-B11E-B80C4B335E89}" destId="{C3869FA1-D848-407A-8F7B-C439B46BAE08}" srcOrd="0" destOrd="0" presId="urn:microsoft.com/office/officeart/2018/2/layout/IconCircleList"/>
    <dgm:cxn modelId="{985405C6-1CBF-4DA5-8833-7320C8F4DA4B}" type="presParOf" srcId="{B0D6B5B1-39E7-4124-B11E-B80C4B335E89}" destId="{4F48F403-1935-481A-BA23-976E84847AC4}" srcOrd="1" destOrd="0" presId="urn:microsoft.com/office/officeart/2018/2/layout/IconCircleList"/>
    <dgm:cxn modelId="{C51895A5-E52F-4A6B-A8EB-54354FA67570}" type="presParOf" srcId="{B0D6B5B1-39E7-4124-B11E-B80C4B335E89}" destId="{B5C2D33F-4F2E-488E-B306-1C112BFCBD3E}" srcOrd="2" destOrd="0" presId="urn:microsoft.com/office/officeart/2018/2/layout/IconCircleList"/>
    <dgm:cxn modelId="{5189C223-07F4-4513-8CD4-E1B576B702BA}" type="presParOf" srcId="{B0D6B5B1-39E7-4124-B11E-B80C4B335E89}" destId="{54D8FA11-3098-4688-B852-4B39A0C909A9}" srcOrd="3" destOrd="0" presId="urn:microsoft.com/office/officeart/2018/2/layout/IconCircleList"/>
    <dgm:cxn modelId="{22AA3C5F-65DB-43E8-9D20-4E25C242CEB7}" type="presParOf" srcId="{77654B34-DC8F-44B7-A1DD-131F7574C102}" destId="{26AE0FB3-0BAA-4948-9F16-18250057BD77}" srcOrd="5" destOrd="0" presId="urn:microsoft.com/office/officeart/2018/2/layout/IconCircleList"/>
    <dgm:cxn modelId="{FAAFB890-0233-4873-AB59-E52478EE9790}" type="presParOf" srcId="{77654B34-DC8F-44B7-A1DD-131F7574C102}" destId="{ABBA8512-A669-45FC-B3DD-6980725AC217}" srcOrd="6" destOrd="0" presId="urn:microsoft.com/office/officeart/2018/2/layout/IconCircleList"/>
    <dgm:cxn modelId="{101F4477-F7CC-4D1E-8A77-587DE8067E0A}" type="presParOf" srcId="{ABBA8512-A669-45FC-B3DD-6980725AC217}" destId="{F9F47689-1B29-49C2-AED2-9D85761818A1}" srcOrd="0" destOrd="0" presId="urn:microsoft.com/office/officeart/2018/2/layout/IconCircleList"/>
    <dgm:cxn modelId="{40022419-2746-47F1-A9C2-F5C50BA277C7}" type="presParOf" srcId="{ABBA8512-A669-45FC-B3DD-6980725AC217}" destId="{FEEECAB9-679B-497F-9F89-5625B7BC7AD2}" srcOrd="1" destOrd="0" presId="urn:microsoft.com/office/officeart/2018/2/layout/IconCircleList"/>
    <dgm:cxn modelId="{D79F3E47-7747-46EA-BBFF-716B0BCA168B}" type="presParOf" srcId="{ABBA8512-A669-45FC-B3DD-6980725AC217}" destId="{9C5FA3D7-5F96-4DE7-830C-80528D1B69FC}" srcOrd="2" destOrd="0" presId="urn:microsoft.com/office/officeart/2018/2/layout/IconCircleList"/>
    <dgm:cxn modelId="{15AB3FD9-75D3-4073-84FA-07AD78BA2C21}" type="presParOf" srcId="{ABBA8512-A669-45FC-B3DD-6980725AC217}" destId="{B4A31108-E51B-4F83-BC45-C04AFE03BA53}" srcOrd="3" destOrd="0" presId="urn:microsoft.com/office/officeart/2018/2/layout/IconCircleList"/>
    <dgm:cxn modelId="{A695E071-1C4B-40BE-B50D-0DC340F1E391}" type="presParOf" srcId="{77654B34-DC8F-44B7-A1DD-131F7574C102}" destId="{838155A1-2E93-4F16-9E05-09AC6171A80A}" srcOrd="7" destOrd="0" presId="urn:microsoft.com/office/officeart/2018/2/layout/IconCircleList"/>
    <dgm:cxn modelId="{516C8A67-931A-4DA0-BE98-D81D1F045283}" type="presParOf" srcId="{77654B34-DC8F-44B7-A1DD-131F7574C102}" destId="{D8FB6A44-F5B2-4A94-9E2E-8E842DB9D9B1}" srcOrd="8" destOrd="0" presId="urn:microsoft.com/office/officeart/2018/2/layout/IconCircleList"/>
    <dgm:cxn modelId="{946D5D26-B440-4473-9A26-DC38D6C0B7D5}" type="presParOf" srcId="{D8FB6A44-F5B2-4A94-9E2E-8E842DB9D9B1}" destId="{6D53BF78-488C-4DC4-9969-8FCE947ABB4D}" srcOrd="0" destOrd="0" presId="urn:microsoft.com/office/officeart/2018/2/layout/IconCircleList"/>
    <dgm:cxn modelId="{163477E6-85DE-4069-AA00-2CF2982A824F}" type="presParOf" srcId="{D8FB6A44-F5B2-4A94-9E2E-8E842DB9D9B1}" destId="{246F8C0F-E774-4AE4-9BC2-13810722EA32}" srcOrd="1" destOrd="0" presId="urn:microsoft.com/office/officeart/2018/2/layout/IconCircleList"/>
    <dgm:cxn modelId="{BF95376D-D70F-46FE-8E4B-58636FC34B8E}" type="presParOf" srcId="{D8FB6A44-F5B2-4A94-9E2E-8E842DB9D9B1}" destId="{17E02EDB-C638-40C2-A1AB-4A79F9EADE29}" srcOrd="2" destOrd="0" presId="urn:microsoft.com/office/officeart/2018/2/layout/IconCircleList"/>
    <dgm:cxn modelId="{379E4903-3F6E-4E67-9A47-3D648D010FE8}" type="presParOf" srcId="{D8FB6A44-F5B2-4A94-9E2E-8E842DB9D9B1}" destId="{D0C38A03-4D45-41FB-B093-E5DE8126C75E}" srcOrd="3" destOrd="0" presId="urn:microsoft.com/office/officeart/2018/2/layout/IconCircleList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A74E03-DF5C-4F8F-B303-58F7A4279F8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F516A78-00D2-4C70-A021-40D52A5CA53D}">
      <dgm:prSet custT="1"/>
      <dgm:spPr/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Всемирный банк </a:t>
          </a:r>
          <a:r>
            <a:rPr lang="ru-RU" sz="1900" dirty="0"/>
            <a:t>- статистика задолженности, обследования домашних хозяйств, статистика бедности. Наращивание потенциала за счёт кредитов и грантов. Здесь находится Глобальный офис Программы международных сопоставлений.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               </a:t>
          </a:r>
          <a:r>
            <a:rPr lang="ru-RU" sz="1900" dirty="0">
              <a:latin typeface="Gill Sans MT" panose="020B0502020104020203" pitchFamily="34" charset="0"/>
            </a:rPr>
            <a:t> </a:t>
          </a:r>
          <a:r>
            <a:rPr lang="ru-RU" sz="1900" dirty="0"/>
            <a:t>Вашингтон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28063506-E2B6-4F91-AEC0-1143FB2E880C}" type="parTrans" cxnId="{25065C76-7900-4E86-B82E-4B2CED7DF4D1}">
      <dgm:prSet/>
      <dgm:spPr/>
      <dgm:t>
        <a:bodyPr/>
        <a:lstStyle/>
        <a:p>
          <a:endParaRPr lang="en-US"/>
        </a:p>
      </dgm:t>
    </dgm:pt>
    <dgm:pt modelId="{5EFB611F-B4DB-45F9-B5FB-D2A0201BBF9F}" type="sibTrans" cxnId="{25065C76-7900-4E86-B82E-4B2CED7DF4D1}">
      <dgm:prSet/>
      <dgm:spPr/>
      <dgm:t>
        <a:bodyPr/>
        <a:lstStyle/>
        <a:p>
          <a:endParaRPr lang="en-US"/>
        </a:p>
      </dgm:t>
    </dgm:pt>
    <dgm:pt modelId="{19BC2877-9DE5-49B6-9394-57FAADCFF622}">
      <dgm:prSet custT="1"/>
      <dgm:spPr/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МВФ </a:t>
          </a:r>
          <a:r>
            <a:rPr lang="ru-RU" sz="1900" dirty="0"/>
            <a:t>- национальные счета, платёжный баланс, статистика цен, статистика государственных финансов.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                </a:t>
          </a:r>
          <a:r>
            <a:rPr lang="ru-RU" sz="1900" dirty="0"/>
            <a:t>Вашингтон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F4EE38FC-8E32-4C23-B73E-FB1789561E85}" type="parTrans" cxnId="{FF2F537E-7B54-4B6C-A914-4463359027A8}">
      <dgm:prSet/>
      <dgm:spPr/>
      <dgm:t>
        <a:bodyPr/>
        <a:lstStyle/>
        <a:p>
          <a:endParaRPr lang="en-US"/>
        </a:p>
      </dgm:t>
    </dgm:pt>
    <dgm:pt modelId="{F1C88937-2FFF-4B7C-B747-43C54B0CEC06}" type="sibTrans" cxnId="{FF2F537E-7B54-4B6C-A914-4463359027A8}">
      <dgm:prSet/>
      <dgm:spPr/>
      <dgm:t>
        <a:bodyPr/>
        <a:lstStyle/>
        <a:p>
          <a:endParaRPr lang="en-US"/>
        </a:p>
      </dgm:t>
    </dgm:pt>
    <dgm:pt modelId="{4A7E23FC-2E19-4074-AE49-4DF10C907AEC}" type="pres">
      <dgm:prSet presAssocID="{2BA74E03-DF5C-4F8F-B303-58F7A4279F8D}" presName="linear" presStyleCnt="0">
        <dgm:presLayoutVars>
          <dgm:animLvl val="lvl"/>
          <dgm:resizeHandles val="exact"/>
        </dgm:presLayoutVars>
      </dgm:prSet>
      <dgm:spPr/>
    </dgm:pt>
    <dgm:pt modelId="{9682BEDB-516C-40B2-BA71-72366080963A}" type="pres">
      <dgm:prSet presAssocID="{0F516A78-00D2-4C70-A021-40D52A5CA5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B3590B0-7E41-4EFC-8DE0-C6128D118B8C}" type="pres">
      <dgm:prSet presAssocID="{5EFB611F-B4DB-45F9-B5FB-D2A0201BBF9F}" presName="spacer" presStyleCnt="0"/>
      <dgm:spPr/>
    </dgm:pt>
    <dgm:pt modelId="{49A90C94-D3DF-4069-B690-E83B7A23BA2A}" type="pres">
      <dgm:prSet presAssocID="{19BC2877-9DE5-49B6-9394-57FAADCFF62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F3A355C-82F3-4BFD-BCD2-7A404F3AB82B}" type="presOf" srcId="{19BC2877-9DE5-49B6-9394-57FAADCFF622}" destId="{49A90C94-D3DF-4069-B690-E83B7A23BA2A}" srcOrd="0" destOrd="0" presId="urn:microsoft.com/office/officeart/2005/8/layout/vList2"/>
    <dgm:cxn modelId="{775F0966-6D82-4C14-B2F1-67AC662909DD}" type="presOf" srcId="{2BA74E03-DF5C-4F8F-B303-58F7A4279F8D}" destId="{4A7E23FC-2E19-4074-AE49-4DF10C907AEC}" srcOrd="0" destOrd="0" presId="urn:microsoft.com/office/officeart/2005/8/layout/vList2"/>
    <dgm:cxn modelId="{25065C76-7900-4E86-B82E-4B2CED7DF4D1}" srcId="{2BA74E03-DF5C-4F8F-B303-58F7A4279F8D}" destId="{0F516A78-00D2-4C70-A021-40D52A5CA53D}" srcOrd="0" destOrd="0" parTransId="{28063506-E2B6-4F91-AEC0-1143FB2E880C}" sibTransId="{5EFB611F-B4DB-45F9-B5FB-D2A0201BBF9F}"/>
    <dgm:cxn modelId="{FF2F537E-7B54-4B6C-A914-4463359027A8}" srcId="{2BA74E03-DF5C-4F8F-B303-58F7A4279F8D}" destId="{19BC2877-9DE5-49B6-9394-57FAADCFF622}" srcOrd="1" destOrd="0" parTransId="{F4EE38FC-8E32-4C23-B73E-FB1789561E85}" sibTransId="{F1C88937-2FFF-4B7C-B747-43C54B0CEC06}"/>
    <dgm:cxn modelId="{93280CA6-6C9B-4634-B8C5-865356807F02}" type="presOf" srcId="{0F516A78-00D2-4C70-A021-40D52A5CA53D}" destId="{9682BEDB-516C-40B2-BA71-72366080963A}" srcOrd="0" destOrd="0" presId="urn:microsoft.com/office/officeart/2005/8/layout/vList2"/>
    <dgm:cxn modelId="{4F802629-D992-4A74-8395-ECA1ADD64147}" type="presParOf" srcId="{4A7E23FC-2E19-4074-AE49-4DF10C907AEC}" destId="{9682BEDB-516C-40B2-BA71-72366080963A}" srcOrd="0" destOrd="0" presId="urn:microsoft.com/office/officeart/2005/8/layout/vList2"/>
    <dgm:cxn modelId="{6F85676F-F6AE-4F48-BEBE-A7F202DB245A}" type="presParOf" srcId="{4A7E23FC-2E19-4074-AE49-4DF10C907AEC}" destId="{0B3590B0-7E41-4EFC-8DE0-C6128D118B8C}" srcOrd="1" destOrd="0" presId="urn:microsoft.com/office/officeart/2005/8/layout/vList2"/>
    <dgm:cxn modelId="{11BF6A6E-193A-481F-BC5A-FB86530A7031}" type="presParOf" srcId="{4A7E23FC-2E19-4074-AE49-4DF10C907AEC}" destId="{49A90C94-D3DF-4069-B690-E83B7A23BA2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C3D528-6CF0-45FA-AEE4-BAACB41C32FA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CDED29C-F644-4BB3-908F-EA4D62C609B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Африканский банк развития </a:t>
          </a:r>
          <a:r>
            <a:rPr lang="ru-RU" sz="1900" dirty="0"/>
            <a:t>- данные о странах Африки, веб-платформа данных, информационная магистраль, наращивание статистического потенциала.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                </a:t>
          </a:r>
          <a:r>
            <a:rPr lang="ru-RU" sz="1900" dirty="0"/>
            <a:t>Абиджан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4038B73E-37EE-4527-BD38-AE17018A0F84}" type="parTrans" cxnId="{CAA9EA8E-3685-4CED-BE20-487CA7B0069B}">
      <dgm:prSet/>
      <dgm:spPr/>
      <dgm:t>
        <a:bodyPr/>
        <a:lstStyle/>
        <a:p>
          <a:endParaRPr lang="en-US"/>
        </a:p>
      </dgm:t>
    </dgm:pt>
    <dgm:pt modelId="{93A5BDF6-891F-451E-A295-A4459418C78C}" type="sibTrans" cxnId="{CAA9EA8E-3685-4CED-BE20-487CA7B0069B}">
      <dgm:prSet/>
      <dgm:spPr/>
      <dgm:t>
        <a:bodyPr/>
        <a:lstStyle/>
        <a:p>
          <a:endParaRPr lang="en-US"/>
        </a:p>
      </dgm:t>
    </dgm:pt>
    <dgm:pt modelId="{5141D998-6A92-40DA-B28D-AF204C90EFF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Азиатский банк развития </a:t>
          </a:r>
          <a:r>
            <a:rPr lang="ru-RU" sz="1900" dirty="0"/>
            <a:t>- возглавляет региональную программу ПМС, оказывает поддержку странам посредством кредитов и грантов.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                 </a:t>
          </a:r>
          <a:r>
            <a:rPr lang="ru-RU" sz="1900" dirty="0">
              <a:latin typeface="Gill Sans MT" panose="020B0502020104020203" pitchFamily="34" charset="0"/>
            </a:rPr>
            <a:t>Манила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CB9BBAA3-1123-409B-990B-03430D283E7D}" type="parTrans" cxnId="{801D2ADE-EA9A-45FF-885F-CB1A8B84B740}">
      <dgm:prSet/>
      <dgm:spPr/>
      <dgm:t>
        <a:bodyPr/>
        <a:lstStyle/>
        <a:p>
          <a:endParaRPr lang="en-US"/>
        </a:p>
      </dgm:t>
    </dgm:pt>
    <dgm:pt modelId="{234927A0-4867-4C86-90BE-5F4DD14D4EE1}" type="sibTrans" cxnId="{801D2ADE-EA9A-45FF-885F-CB1A8B84B740}">
      <dgm:prSet/>
      <dgm:spPr/>
      <dgm:t>
        <a:bodyPr/>
        <a:lstStyle/>
        <a:p>
          <a:endParaRPr lang="en-US"/>
        </a:p>
      </dgm:t>
    </dgm:pt>
    <dgm:pt modelId="{9786A781-E61D-4D3A-B205-ED43B954BA42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Исламский банк развития </a:t>
          </a:r>
          <a:r>
            <a:rPr lang="ru-RU" sz="1900" dirty="0"/>
            <a:t>- поддерживает и финансирует 57 исламских стран.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en-US" sz="1900" dirty="0">
              <a:latin typeface="Gill Sans MT" panose="020B0502020104020203" pitchFamily="34" charset="0"/>
            </a:rPr>
            <a:t>                  </a:t>
          </a:r>
          <a:r>
            <a:rPr lang="ru-RU" sz="1900" dirty="0"/>
            <a:t>Джедда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9F8E578B-FEB3-4737-BE6E-851E6725323F}" type="parTrans" cxnId="{3B7A9982-F1DA-4968-966A-730E0523AEAB}">
      <dgm:prSet/>
      <dgm:spPr/>
      <dgm:t>
        <a:bodyPr/>
        <a:lstStyle/>
        <a:p>
          <a:endParaRPr lang="en-US"/>
        </a:p>
      </dgm:t>
    </dgm:pt>
    <dgm:pt modelId="{8BC0652F-6BC5-4555-8752-097F3B9DEFFF}" type="sibTrans" cxnId="{3B7A9982-F1DA-4968-966A-730E0523AEAB}">
      <dgm:prSet/>
      <dgm:spPr/>
      <dgm:t>
        <a:bodyPr/>
        <a:lstStyle/>
        <a:p>
          <a:endParaRPr lang="en-US"/>
        </a:p>
      </dgm:t>
    </dgm:pt>
    <dgm:pt modelId="{B6E1C395-B299-46CB-880F-656184C90292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900" b="1" dirty="0">
              <a:latin typeface="Gill Sans MT" panose="020B0502020104020203" pitchFamily="34" charset="0"/>
            </a:rPr>
            <a:t>Межамериканский банк развития </a:t>
          </a:r>
          <a:r>
            <a:rPr lang="ru-RU" sz="1900" dirty="0"/>
            <a:t>- поддерживает страны за счёт кредитов и грантов. </a:t>
          </a:r>
          <a:endParaRPr lang="en-US" sz="1900" dirty="0">
            <a:latin typeface="Gill Sans MT" panose="020B0502020104020203" pitchFamily="34" charset="0"/>
          </a:endParaRPr>
        </a:p>
        <a:p>
          <a:r>
            <a:rPr lang="ru-RU" sz="1900" dirty="0"/>
            <a:t> 	      Вашингтон</a:t>
          </a:r>
          <a:endParaRPr lang="en-US" sz="1900" dirty="0">
            <a:latin typeface="Gill Sans MT" panose="020B0502020104020203" pitchFamily="34" charset="0"/>
          </a:endParaRPr>
        </a:p>
      </dgm:t>
    </dgm:pt>
    <dgm:pt modelId="{E0FE219D-276B-441A-97FF-0AF3938748F7}" type="parTrans" cxnId="{F807F547-3C79-4142-A0A3-B7496145F31D}">
      <dgm:prSet/>
      <dgm:spPr/>
      <dgm:t>
        <a:bodyPr/>
        <a:lstStyle/>
        <a:p>
          <a:endParaRPr lang="en-US"/>
        </a:p>
      </dgm:t>
    </dgm:pt>
    <dgm:pt modelId="{BA187D39-3148-46D4-B575-FD792C5E0F63}" type="sibTrans" cxnId="{F807F547-3C79-4142-A0A3-B7496145F31D}">
      <dgm:prSet/>
      <dgm:spPr/>
      <dgm:t>
        <a:bodyPr/>
        <a:lstStyle/>
        <a:p>
          <a:endParaRPr lang="en-US"/>
        </a:p>
      </dgm:t>
    </dgm:pt>
    <dgm:pt modelId="{017B87B8-5CF5-4EE6-8C24-109281C3F72D}" type="pres">
      <dgm:prSet presAssocID="{3BC3D528-6CF0-45FA-AEE4-BAACB41C32FA}" presName="linear" presStyleCnt="0">
        <dgm:presLayoutVars>
          <dgm:animLvl val="lvl"/>
          <dgm:resizeHandles val="exact"/>
        </dgm:presLayoutVars>
      </dgm:prSet>
      <dgm:spPr/>
    </dgm:pt>
    <dgm:pt modelId="{EBCA5EBE-2713-4D71-BCCB-157165E40043}" type="pres">
      <dgm:prSet presAssocID="{BCDED29C-F644-4BB3-908F-EA4D62C609B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E92AEF8-1EBC-42AC-ADFD-B9F34A5469B7}" type="pres">
      <dgm:prSet presAssocID="{93A5BDF6-891F-451E-A295-A4459418C78C}" presName="spacer" presStyleCnt="0"/>
      <dgm:spPr/>
    </dgm:pt>
    <dgm:pt modelId="{88867655-F948-4134-A997-8E8F126AEA1B}" type="pres">
      <dgm:prSet presAssocID="{5141D998-6A92-40DA-B28D-AF204C90EFF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D5BDDEC-C6EC-4736-A9DE-2146406BDC67}" type="pres">
      <dgm:prSet presAssocID="{234927A0-4867-4C86-90BE-5F4DD14D4EE1}" presName="spacer" presStyleCnt="0"/>
      <dgm:spPr/>
    </dgm:pt>
    <dgm:pt modelId="{9FBAB196-BA9B-47D3-B9FF-31C17B5838B4}" type="pres">
      <dgm:prSet presAssocID="{9786A781-E61D-4D3A-B205-ED43B954BA4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F1FA3CE-FA2C-4320-BCD1-B630E46494D0}" type="pres">
      <dgm:prSet presAssocID="{8BC0652F-6BC5-4555-8752-097F3B9DEFFF}" presName="spacer" presStyleCnt="0"/>
      <dgm:spPr/>
    </dgm:pt>
    <dgm:pt modelId="{1B5690D9-ECE3-4D4B-A822-D9569D840795}" type="pres">
      <dgm:prSet presAssocID="{B6E1C395-B299-46CB-880F-656184C9029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AF71439-28F1-4B60-8731-53F8ACC250C7}" type="presOf" srcId="{BCDED29C-F644-4BB3-908F-EA4D62C609B3}" destId="{EBCA5EBE-2713-4D71-BCCB-157165E40043}" srcOrd="0" destOrd="0" presId="urn:microsoft.com/office/officeart/2005/8/layout/vList2"/>
    <dgm:cxn modelId="{F807F547-3C79-4142-A0A3-B7496145F31D}" srcId="{3BC3D528-6CF0-45FA-AEE4-BAACB41C32FA}" destId="{B6E1C395-B299-46CB-880F-656184C90292}" srcOrd="3" destOrd="0" parTransId="{E0FE219D-276B-441A-97FF-0AF3938748F7}" sibTransId="{BA187D39-3148-46D4-B575-FD792C5E0F63}"/>
    <dgm:cxn modelId="{3B7A9982-F1DA-4968-966A-730E0523AEAB}" srcId="{3BC3D528-6CF0-45FA-AEE4-BAACB41C32FA}" destId="{9786A781-E61D-4D3A-B205-ED43B954BA42}" srcOrd="2" destOrd="0" parTransId="{9F8E578B-FEB3-4737-BE6E-851E6725323F}" sibTransId="{8BC0652F-6BC5-4555-8752-097F3B9DEFFF}"/>
    <dgm:cxn modelId="{CAA9EA8E-3685-4CED-BE20-487CA7B0069B}" srcId="{3BC3D528-6CF0-45FA-AEE4-BAACB41C32FA}" destId="{BCDED29C-F644-4BB3-908F-EA4D62C609B3}" srcOrd="0" destOrd="0" parTransId="{4038B73E-37EE-4527-BD38-AE17018A0F84}" sibTransId="{93A5BDF6-891F-451E-A295-A4459418C78C}"/>
    <dgm:cxn modelId="{EA1AAAAA-961A-4BC4-9573-1AC580A7C04A}" type="presOf" srcId="{3BC3D528-6CF0-45FA-AEE4-BAACB41C32FA}" destId="{017B87B8-5CF5-4EE6-8C24-109281C3F72D}" srcOrd="0" destOrd="0" presId="urn:microsoft.com/office/officeart/2005/8/layout/vList2"/>
    <dgm:cxn modelId="{47DAF5B6-32D6-49D3-BFC2-9D7DA16BDAA6}" type="presOf" srcId="{5141D998-6A92-40DA-B28D-AF204C90EFF7}" destId="{88867655-F948-4134-A997-8E8F126AEA1B}" srcOrd="0" destOrd="0" presId="urn:microsoft.com/office/officeart/2005/8/layout/vList2"/>
    <dgm:cxn modelId="{C89971BB-143E-4E2D-9C15-D247BE609D88}" type="presOf" srcId="{B6E1C395-B299-46CB-880F-656184C90292}" destId="{1B5690D9-ECE3-4D4B-A822-D9569D840795}" srcOrd="0" destOrd="0" presId="urn:microsoft.com/office/officeart/2005/8/layout/vList2"/>
    <dgm:cxn modelId="{670925C1-AFAA-46FD-B5D0-E4C3DC5AAB67}" type="presOf" srcId="{9786A781-E61D-4D3A-B205-ED43B954BA42}" destId="{9FBAB196-BA9B-47D3-B9FF-31C17B5838B4}" srcOrd="0" destOrd="0" presId="urn:microsoft.com/office/officeart/2005/8/layout/vList2"/>
    <dgm:cxn modelId="{801D2ADE-EA9A-45FF-885F-CB1A8B84B740}" srcId="{3BC3D528-6CF0-45FA-AEE4-BAACB41C32FA}" destId="{5141D998-6A92-40DA-B28D-AF204C90EFF7}" srcOrd="1" destOrd="0" parTransId="{CB9BBAA3-1123-409B-990B-03430D283E7D}" sibTransId="{234927A0-4867-4C86-90BE-5F4DD14D4EE1}"/>
    <dgm:cxn modelId="{1406A32E-4B8A-49AC-A7F4-7EC19EDED711}" type="presParOf" srcId="{017B87B8-5CF5-4EE6-8C24-109281C3F72D}" destId="{EBCA5EBE-2713-4D71-BCCB-157165E40043}" srcOrd="0" destOrd="0" presId="urn:microsoft.com/office/officeart/2005/8/layout/vList2"/>
    <dgm:cxn modelId="{F586FFEF-F479-47C6-BC57-176FA48D75EF}" type="presParOf" srcId="{017B87B8-5CF5-4EE6-8C24-109281C3F72D}" destId="{2E92AEF8-1EBC-42AC-ADFD-B9F34A5469B7}" srcOrd="1" destOrd="0" presId="urn:microsoft.com/office/officeart/2005/8/layout/vList2"/>
    <dgm:cxn modelId="{EB3898B9-51F9-40B9-919A-F30F2A34AD83}" type="presParOf" srcId="{017B87B8-5CF5-4EE6-8C24-109281C3F72D}" destId="{88867655-F948-4134-A997-8E8F126AEA1B}" srcOrd="2" destOrd="0" presId="urn:microsoft.com/office/officeart/2005/8/layout/vList2"/>
    <dgm:cxn modelId="{C3265BCF-8AF4-45E3-8A21-AD452100F82C}" type="presParOf" srcId="{017B87B8-5CF5-4EE6-8C24-109281C3F72D}" destId="{AD5BDDEC-C6EC-4736-A9DE-2146406BDC67}" srcOrd="3" destOrd="0" presId="urn:microsoft.com/office/officeart/2005/8/layout/vList2"/>
    <dgm:cxn modelId="{FC713727-D89F-4414-8AA0-8C7B9E52DE0D}" type="presParOf" srcId="{017B87B8-5CF5-4EE6-8C24-109281C3F72D}" destId="{9FBAB196-BA9B-47D3-B9FF-31C17B5838B4}" srcOrd="4" destOrd="0" presId="urn:microsoft.com/office/officeart/2005/8/layout/vList2"/>
    <dgm:cxn modelId="{F06FEEB5-318A-44BF-84EC-71039486EC8A}" type="presParOf" srcId="{017B87B8-5CF5-4EE6-8C24-109281C3F72D}" destId="{2F1FA3CE-FA2C-4320-BCD1-B630E46494D0}" srcOrd="5" destOrd="0" presId="urn:microsoft.com/office/officeart/2005/8/layout/vList2"/>
    <dgm:cxn modelId="{9D9EFD65-C67D-4EAA-ACE6-360B934D2186}" type="presParOf" srcId="{017B87B8-5CF5-4EE6-8C24-109281C3F72D}" destId="{1B5690D9-ECE3-4D4B-A822-D9569D84079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58A353-CC8F-4C59-8507-6AFF303505EC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D3443E-C581-48F8-A717-3C57157361AB}">
      <dgm:prSet/>
      <dgm:spPr/>
      <dgm:t>
        <a:bodyPr/>
        <a:lstStyle/>
        <a:p>
          <a:r>
            <a:rPr lang="ru-RU" b="1" kern="1200" dirty="0" err="1">
              <a:latin typeface="Gill Sans MT" panose="020B0502020104020203" pitchFamily="34" charset="0"/>
            </a:rPr>
            <a:t>Евростат</a:t>
          </a:r>
          <a:r>
            <a:rPr lang="ru-RU" b="1" kern="1200" dirty="0">
              <a:latin typeface="Gill Sans MT" panose="020B0502020104020203" pitchFamily="34" charset="0"/>
            </a:rPr>
            <a:t> </a:t>
          </a:r>
          <a:r>
            <a:rPr lang="ru-RU" kern="1200" dirty="0"/>
            <a:t>- предоставляет методологические материалы для стран ЕС на основе международных рекомендаций. Предоставляет техническую помощь странам за пределами ЕС.</a:t>
          </a:r>
        </a:p>
        <a:p>
          <a:r>
            <a:rPr lang="ru-RU" kern="1200" dirty="0"/>
            <a:t>Базируется в Люксембурге.</a:t>
          </a:r>
        </a:p>
        <a:p>
          <a:r>
            <a:rPr lang="ru-RU" kern="1200" dirty="0"/>
            <a:t>Веб-адрес: </a:t>
          </a:r>
          <a:r>
            <a:rPr lang="en-US" kern="1200" dirty="0"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https://ec.europa.eu/eurostat</a:t>
          </a:r>
          <a:r>
            <a:rPr lang="en-US" kern="1200" dirty="0">
              <a:latin typeface="Gill Sans MT" panose="020B0502020104020203" pitchFamily="34" charset="0"/>
              <a:ea typeface="+mn-ea"/>
              <a:cs typeface="+mn-cs"/>
            </a:rPr>
            <a:t> </a:t>
          </a:r>
        </a:p>
      </dgm:t>
    </dgm:pt>
    <dgm:pt modelId="{BB8011F7-D2DB-4689-A4C9-196DF56DEEED}" type="parTrans" cxnId="{E06B67C2-84E8-4E5A-82C5-E69EAFBF8E1F}">
      <dgm:prSet/>
      <dgm:spPr/>
      <dgm:t>
        <a:bodyPr/>
        <a:lstStyle/>
        <a:p>
          <a:endParaRPr lang="en-US"/>
        </a:p>
      </dgm:t>
    </dgm:pt>
    <dgm:pt modelId="{97465C95-8CF6-479A-8111-7ADD1F4325F9}" type="sibTrans" cxnId="{E06B67C2-84E8-4E5A-82C5-E69EAFBF8E1F}">
      <dgm:prSet/>
      <dgm:spPr/>
      <dgm:t>
        <a:bodyPr/>
        <a:lstStyle/>
        <a:p>
          <a:endParaRPr lang="en-US"/>
        </a:p>
      </dgm:t>
    </dgm:pt>
    <dgm:pt modelId="{DCF51E44-2B5A-486A-ACA0-95AEDFDAD2CB}">
      <dgm:prSet/>
      <dgm:spPr/>
      <dgm:t>
        <a:bodyPr/>
        <a:lstStyle/>
        <a:p>
          <a:r>
            <a:rPr lang="ru-RU" b="1" kern="1200" dirty="0">
              <a:latin typeface="Gill Sans MT" panose="020B0502020104020203" pitchFamily="34" charset="0"/>
            </a:rPr>
            <a:t>Управление статистики и данных ОЭСР - </a:t>
          </a:r>
          <a:r>
            <a:rPr lang="ru-RU" kern="1200" dirty="0"/>
            <a:t>выполняет функции статистического комитета для стран ОЭСР, предоставляет методологические рекомендации. Ведёт статистическую базу данных по официальной помощи развитию.</a:t>
          </a:r>
        </a:p>
        <a:p>
          <a:r>
            <a:rPr lang="ru-RU" kern="1200" dirty="0"/>
            <a:t>Базируется в Париже.</a:t>
          </a:r>
          <a:endParaRPr lang="en-US" kern="1200" dirty="0">
            <a:latin typeface="Gill Sans MT" panose="020B0502020104020203" pitchFamily="34" charset="0"/>
          </a:endParaRPr>
        </a:p>
        <a:p>
          <a:r>
            <a:rPr lang="ru-RU" kern="1200" dirty="0"/>
            <a:t>Веб-адрес</a:t>
          </a:r>
          <a:r>
            <a:rPr lang="en-US" kern="1200" dirty="0">
              <a:latin typeface="Gill Sans MT" panose="020B0502020104020203" pitchFamily="34" charset="0"/>
            </a:rPr>
            <a:t>: </a:t>
          </a:r>
          <a:r>
            <a:rPr lang="en-US" kern="1200" dirty="0"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https://www.oecd.org/sdd/</a:t>
          </a:r>
          <a:endParaRPr lang="en-US" kern="1200" dirty="0">
            <a:latin typeface="Gill Sans MT" panose="020B0502020104020203" pitchFamily="34" charset="0"/>
            <a:ea typeface="+mn-ea"/>
            <a:cs typeface="+mn-cs"/>
          </a:endParaRPr>
        </a:p>
      </dgm:t>
    </dgm:pt>
    <dgm:pt modelId="{CC32C9CA-40E5-40DF-B41B-59769B9DB0FB}" type="parTrans" cxnId="{CC98FAAF-D610-49A4-A10D-967FCD44099A}">
      <dgm:prSet/>
      <dgm:spPr/>
      <dgm:t>
        <a:bodyPr/>
        <a:lstStyle/>
        <a:p>
          <a:endParaRPr lang="en-US"/>
        </a:p>
      </dgm:t>
    </dgm:pt>
    <dgm:pt modelId="{9DAC054A-7744-419E-AC06-DC2FBC5F0A2B}" type="sibTrans" cxnId="{CC98FAAF-D610-49A4-A10D-967FCD44099A}">
      <dgm:prSet/>
      <dgm:spPr/>
      <dgm:t>
        <a:bodyPr/>
        <a:lstStyle/>
        <a:p>
          <a:endParaRPr lang="en-US"/>
        </a:p>
      </dgm:t>
    </dgm:pt>
    <dgm:pt modelId="{0D27EEEB-1672-41C1-83DF-E087B8C7CE83}" type="pres">
      <dgm:prSet presAssocID="{2658A353-CC8F-4C59-8507-6AFF303505EC}" presName="vert0" presStyleCnt="0">
        <dgm:presLayoutVars>
          <dgm:dir/>
          <dgm:animOne val="branch"/>
          <dgm:animLvl val="lvl"/>
        </dgm:presLayoutVars>
      </dgm:prSet>
      <dgm:spPr/>
    </dgm:pt>
    <dgm:pt modelId="{365B2E0B-7298-4D91-9CE9-754FC6099E56}" type="pres">
      <dgm:prSet presAssocID="{C8D3443E-C581-48F8-A717-3C57157361AB}" presName="thickLine" presStyleLbl="alignNode1" presStyleIdx="0" presStyleCnt="2"/>
      <dgm:spPr/>
    </dgm:pt>
    <dgm:pt modelId="{0EEA4F10-E543-49BF-ADAA-C69D5C9CDB9C}" type="pres">
      <dgm:prSet presAssocID="{C8D3443E-C581-48F8-A717-3C57157361AB}" presName="horz1" presStyleCnt="0"/>
      <dgm:spPr/>
    </dgm:pt>
    <dgm:pt modelId="{054AE212-5908-440E-AC48-33BA7A474ACD}" type="pres">
      <dgm:prSet presAssocID="{C8D3443E-C581-48F8-A717-3C57157361AB}" presName="tx1" presStyleLbl="revTx" presStyleIdx="0" presStyleCnt="2"/>
      <dgm:spPr/>
    </dgm:pt>
    <dgm:pt modelId="{46E4EC8B-7EA1-4D11-930B-D59868E61A3F}" type="pres">
      <dgm:prSet presAssocID="{C8D3443E-C581-48F8-A717-3C57157361AB}" presName="vert1" presStyleCnt="0"/>
      <dgm:spPr/>
    </dgm:pt>
    <dgm:pt modelId="{0A1DDB7D-93EA-470D-B53A-C32B0FCA6672}" type="pres">
      <dgm:prSet presAssocID="{DCF51E44-2B5A-486A-ACA0-95AEDFDAD2CB}" presName="thickLine" presStyleLbl="alignNode1" presStyleIdx="1" presStyleCnt="2"/>
      <dgm:spPr/>
    </dgm:pt>
    <dgm:pt modelId="{7AE59D72-F136-4A0C-AE09-38CCE0D4011B}" type="pres">
      <dgm:prSet presAssocID="{DCF51E44-2B5A-486A-ACA0-95AEDFDAD2CB}" presName="horz1" presStyleCnt="0"/>
      <dgm:spPr/>
    </dgm:pt>
    <dgm:pt modelId="{6595BF76-D318-4F02-8AE9-4249BFC68DAF}" type="pres">
      <dgm:prSet presAssocID="{DCF51E44-2B5A-486A-ACA0-95AEDFDAD2CB}" presName="tx1" presStyleLbl="revTx" presStyleIdx="1" presStyleCnt="2"/>
      <dgm:spPr/>
    </dgm:pt>
    <dgm:pt modelId="{1A64077D-52A1-49DD-BB25-7E78CFF506BF}" type="pres">
      <dgm:prSet presAssocID="{DCF51E44-2B5A-486A-ACA0-95AEDFDAD2CB}" presName="vert1" presStyleCnt="0"/>
      <dgm:spPr/>
    </dgm:pt>
  </dgm:ptLst>
  <dgm:cxnLst>
    <dgm:cxn modelId="{21D9E82A-C090-4CF5-82BD-F199E68A819E}" type="presOf" srcId="{C8D3443E-C581-48F8-A717-3C57157361AB}" destId="{054AE212-5908-440E-AC48-33BA7A474ACD}" srcOrd="0" destOrd="0" presId="urn:microsoft.com/office/officeart/2008/layout/LinedList"/>
    <dgm:cxn modelId="{7A8B8B2D-57F5-4FD4-B6C7-7837C70DCE3E}" type="presOf" srcId="{2658A353-CC8F-4C59-8507-6AFF303505EC}" destId="{0D27EEEB-1672-41C1-83DF-E087B8C7CE83}" srcOrd="0" destOrd="0" presId="urn:microsoft.com/office/officeart/2008/layout/LinedList"/>
    <dgm:cxn modelId="{CC98FAAF-D610-49A4-A10D-967FCD44099A}" srcId="{2658A353-CC8F-4C59-8507-6AFF303505EC}" destId="{DCF51E44-2B5A-486A-ACA0-95AEDFDAD2CB}" srcOrd="1" destOrd="0" parTransId="{CC32C9CA-40E5-40DF-B41B-59769B9DB0FB}" sibTransId="{9DAC054A-7744-419E-AC06-DC2FBC5F0A2B}"/>
    <dgm:cxn modelId="{E06B67C2-84E8-4E5A-82C5-E69EAFBF8E1F}" srcId="{2658A353-CC8F-4C59-8507-6AFF303505EC}" destId="{C8D3443E-C581-48F8-A717-3C57157361AB}" srcOrd="0" destOrd="0" parTransId="{BB8011F7-D2DB-4689-A4C9-196DF56DEEED}" sibTransId="{97465C95-8CF6-479A-8111-7ADD1F4325F9}"/>
    <dgm:cxn modelId="{B1383EE3-8A00-4029-98FC-1A7EFFBA270C}" type="presOf" srcId="{DCF51E44-2B5A-486A-ACA0-95AEDFDAD2CB}" destId="{6595BF76-D318-4F02-8AE9-4249BFC68DAF}" srcOrd="0" destOrd="0" presId="urn:microsoft.com/office/officeart/2008/layout/LinedList"/>
    <dgm:cxn modelId="{D7842104-53F2-430B-9660-E49A331428FE}" type="presParOf" srcId="{0D27EEEB-1672-41C1-83DF-E087B8C7CE83}" destId="{365B2E0B-7298-4D91-9CE9-754FC6099E56}" srcOrd="0" destOrd="0" presId="urn:microsoft.com/office/officeart/2008/layout/LinedList"/>
    <dgm:cxn modelId="{BE761CA4-71FF-4596-BF57-DF0FD12C0BB0}" type="presParOf" srcId="{0D27EEEB-1672-41C1-83DF-E087B8C7CE83}" destId="{0EEA4F10-E543-49BF-ADAA-C69D5C9CDB9C}" srcOrd="1" destOrd="0" presId="urn:microsoft.com/office/officeart/2008/layout/LinedList"/>
    <dgm:cxn modelId="{41D15849-9DA9-4DA3-8E9D-E9632AFDD1D9}" type="presParOf" srcId="{0EEA4F10-E543-49BF-ADAA-C69D5C9CDB9C}" destId="{054AE212-5908-440E-AC48-33BA7A474ACD}" srcOrd="0" destOrd="0" presId="urn:microsoft.com/office/officeart/2008/layout/LinedList"/>
    <dgm:cxn modelId="{D75BCC11-649B-43D4-A362-DDC6166E9277}" type="presParOf" srcId="{0EEA4F10-E543-49BF-ADAA-C69D5C9CDB9C}" destId="{46E4EC8B-7EA1-4D11-930B-D59868E61A3F}" srcOrd="1" destOrd="0" presId="urn:microsoft.com/office/officeart/2008/layout/LinedList"/>
    <dgm:cxn modelId="{520B8301-0326-4E65-B36F-DEEB0B7FECEC}" type="presParOf" srcId="{0D27EEEB-1672-41C1-83DF-E087B8C7CE83}" destId="{0A1DDB7D-93EA-470D-B53A-C32B0FCA6672}" srcOrd="2" destOrd="0" presId="urn:microsoft.com/office/officeart/2008/layout/LinedList"/>
    <dgm:cxn modelId="{C7849662-54E4-4F63-BD80-576227AB8E1B}" type="presParOf" srcId="{0D27EEEB-1672-41C1-83DF-E087B8C7CE83}" destId="{7AE59D72-F136-4A0C-AE09-38CCE0D4011B}" srcOrd="3" destOrd="0" presId="urn:microsoft.com/office/officeart/2008/layout/LinedList"/>
    <dgm:cxn modelId="{51FDCBF2-B2D6-45AC-8428-EF821856F6C3}" type="presParOf" srcId="{7AE59D72-F136-4A0C-AE09-38CCE0D4011B}" destId="{6595BF76-D318-4F02-8AE9-4249BFC68DAF}" srcOrd="0" destOrd="0" presId="urn:microsoft.com/office/officeart/2008/layout/LinedList"/>
    <dgm:cxn modelId="{0B6E9696-9D4D-4CD7-9345-D9F854085C9F}" type="presParOf" srcId="{7AE59D72-F136-4A0C-AE09-38CCE0D4011B}" destId="{1A64077D-52A1-49DD-BB25-7E78CFF506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865CC89-908C-499F-86CC-75084A2E8D1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ADC29C7E-9979-43BE-A759-F6683BEF8075}">
      <dgm:prSet custT="1"/>
      <dgm:spPr/>
      <dgm:t>
        <a:bodyPr/>
        <a:lstStyle/>
        <a:p>
          <a:r>
            <a:rPr lang="ru-RU" sz="2400" dirty="0">
              <a:solidFill>
                <a:schemeClr val="tx1"/>
              </a:solidFill>
            </a:rPr>
            <a:t>Сбор и компиляция данных в соответствии с международными стандартами</a:t>
          </a:r>
          <a:endParaRPr lang="en-US" sz="2400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1C374004-7CF7-44E9-BD20-28A5A21A0B6C}" type="parTrans" cxnId="{9F10316C-DB21-4F9A-8EBC-C5FB753CC98E}">
      <dgm:prSet/>
      <dgm:spPr/>
      <dgm:t>
        <a:bodyPr/>
        <a:lstStyle/>
        <a:p>
          <a:endParaRPr lang="en-US"/>
        </a:p>
      </dgm:t>
    </dgm:pt>
    <dgm:pt modelId="{94F1D13B-B4E7-4A88-96ED-2594092A0E18}" type="sibTrans" cxnId="{9F10316C-DB21-4F9A-8EBC-C5FB753CC98E}">
      <dgm:prSet/>
      <dgm:spPr/>
      <dgm:t>
        <a:bodyPr/>
        <a:lstStyle/>
        <a:p>
          <a:endParaRPr lang="en-US"/>
        </a:p>
      </dgm:t>
    </dgm:pt>
    <dgm:pt modelId="{2DA12680-D196-48BC-B9FF-A88CD97CFD24}">
      <dgm:prSet custT="1"/>
      <dgm:spPr/>
      <dgm:t>
        <a:bodyPr/>
        <a:lstStyle/>
        <a:p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Сделать данные доступными для политиков, гражданского общества и частного сектора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gm:t>
    </dgm:pt>
    <dgm:pt modelId="{0E2D0506-D8D6-493D-A81D-D3739E8A9AC5}" type="parTrans" cxnId="{27B8DBB5-E4C2-48A4-B7C2-60381F71ACDF}">
      <dgm:prSet/>
      <dgm:spPr/>
      <dgm:t>
        <a:bodyPr/>
        <a:lstStyle/>
        <a:p>
          <a:endParaRPr lang="en-US"/>
        </a:p>
      </dgm:t>
    </dgm:pt>
    <dgm:pt modelId="{36AEDBF7-480F-4546-ACD3-7CB7ADF5872C}" type="sibTrans" cxnId="{27B8DBB5-E4C2-48A4-B7C2-60381F71ACDF}">
      <dgm:prSet/>
      <dgm:spPr/>
      <dgm:t>
        <a:bodyPr/>
        <a:lstStyle/>
        <a:p>
          <a:endParaRPr lang="en-US"/>
        </a:p>
      </dgm:t>
    </dgm:pt>
    <dgm:pt modelId="{070FBD5C-2065-40F5-99B1-48E62EDE28A6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Предоставлять данные международным и региональным организациям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gm:t>
    </dgm:pt>
    <dgm:pt modelId="{3EB7668D-4438-462F-BD14-E5A1DBE8732F}" type="parTrans" cxnId="{3A8164CD-42C2-431C-AED8-836A0335D6F8}">
      <dgm:prSet/>
      <dgm:spPr/>
      <dgm:t>
        <a:bodyPr/>
        <a:lstStyle/>
        <a:p>
          <a:endParaRPr lang="en-US"/>
        </a:p>
      </dgm:t>
    </dgm:pt>
    <dgm:pt modelId="{AE242C4D-BB3A-4C05-9776-62FC22B51D0B}" type="sibTrans" cxnId="{3A8164CD-42C2-431C-AED8-836A0335D6F8}">
      <dgm:prSet/>
      <dgm:spPr/>
      <dgm:t>
        <a:bodyPr/>
        <a:lstStyle/>
        <a:p>
          <a:endParaRPr lang="en-US"/>
        </a:p>
      </dgm:t>
    </dgm:pt>
    <dgm:pt modelId="{675F30B0-5933-44E0-BE0D-A255A9300D5C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Предоставлять данные в международные базы данных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gm:t>
    </dgm:pt>
    <dgm:pt modelId="{2A229F14-6B3C-403A-B20B-9FB0B2F9B194}" type="parTrans" cxnId="{D8B852C8-0944-458F-9D1A-A7171A83DE57}">
      <dgm:prSet/>
      <dgm:spPr/>
      <dgm:t>
        <a:bodyPr/>
        <a:lstStyle/>
        <a:p>
          <a:endParaRPr lang="en-US"/>
        </a:p>
      </dgm:t>
    </dgm:pt>
    <dgm:pt modelId="{4E914747-5286-4612-A363-23A9232BB1F8}" type="sibTrans" cxnId="{D8B852C8-0944-458F-9D1A-A7171A83DE57}">
      <dgm:prSet/>
      <dgm:spPr/>
      <dgm:t>
        <a:bodyPr/>
        <a:lstStyle/>
        <a:p>
          <a:endParaRPr lang="en-US"/>
        </a:p>
      </dgm:t>
    </dgm:pt>
    <dgm:pt modelId="{D721B48B-0D12-4DF7-B987-A702B89A0E91}">
      <dgm:prSet custT="1"/>
      <dgm:spPr/>
      <dgm:t>
        <a:bodyPr/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Участвовать в международных статистических программах и проектах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gm:t>
    </dgm:pt>
    <dgm:pt modelId="{13A3B24B-021E-4477-8ED3-903A67A294C9}" type="parTrans" cxnId="{89A3349C-94C6-4556-947C-AC1C7A4F77BB}">
      <dgm:prSet/>
      <dgm:spPr/>
      <dgm:t>
        <a:bodyPr/>
        <a:lstStyle/>
        <a:p>
          <a:endParaRPr lang="en-US"/>
        </a:p>
      </dgm:t>
    </dgm:pt>
    <dgm:pt modelId="{E953A765-93A3-4867-A26C-5A487D9B72F3}" type="sibTrans" cxnId="{89A3349C-94C6-4556-947C-AC1C7A4F77BB}">
      <dgm:prSet/>
      <dgm:spPr/>
      <dgm:t>
        <a:bodyPr/>
        <a:lstStyle/>
        <a:p>
          <a:endParaRPr lang="en-US"/>
        </a:p>
      </dgm:t>
    </dgm:pt>
    <dgm:pt modelId="{07559D68-4724-4E18-BD34-E92A76ED2EC4}" type="pres">
      <dgm:prSet presAssocID="{8865CC89-908C-499F-86CC-75084A2E8D19}" presName="root" presStyleCnt="0">
        <dgm:presLayoutVars>
          <dgm:dir/>
          <dgm:resizeHandles val="exact"/>
        </dgm:presLayoutVars>
      </dgm:prSet>
      <dgm:spPr/>
    </dgm:pt>
    <dgm:pt modelId="{592EC287-EB43-4A7D-B449-533ED4023F81}" type="pres">
      <dgm:prSet presAssocID="{ADC29C7E-9979-43BE-A759-F6683BEF8075}" presName="compNode" presStyleCnt="0"/>
      <dgm:spPr/>
    </dgm:pt>
    <dgm:pt modelId="{2DD7F0EC-831B-41E5-A283-FFE54E3BEFD6}" type="pres">
      <dgm:prSet presAssocID="{ADC29C7E-9979-43BE-A759-F6683BEF8075}" presName="bgRect" presStyleLbl="bgShp" presStyleIdx="0" presStyleCnt="5"/>
      <dgm:spPr>
        <a:solidFill>
          <a:schemeClr val="bg1">
            <a:lumMod val="65000"/>
          </a:schemeClr>
        </a:solidFill>
      </dgm:spPr>
    </dgm:pt>
    <dgm:pt modelId="{33753604-838E-4C1F-AA77-8AE3086DC626}" type="pres">
      <dgm:prSet presAssocID="{ADC29C7E-9979-43BE-A759-F6683BEF8075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BC1A1082-E430-4A0C-8BF4-9949D394922B}" type="pres">
      <dgm:prSet presAssocID="{ADC29C7E-9979-43BE-A759-F6683BEF8075}" presName="spaceRect" presStyleCnt="0"/>
      <dgm:spPr/>
    </dgm:pt>
    <dgm:pt modelId="{4B6FE39D-6487-4392-AE93-E21139431E69}" type="pres">
      <dgm:prSet presAssocID="{ADC29C7E-9979-43BE-A759-F6683BEF8075}" presName="parTx" presStyleLbl="revTx" presStyleIdx="0" presStyleCnt="5">
        <dgm:presLayoutVars>
          <dgm:chMax val="0"/>
          <dgm:chPref val="0"/>
        </dgm:presLayoutVars>
      </dgm:prSet>
      <dgm:spPr/>
    </dgm:pt>
    <dgm:pt modelId="{4ACC98CD-8D8F-48EB-ACB8-B39FE1341D54}" type="pres">
      <dgm:prSet presAssocID="{94F1D13B-B4E7-4A88-96ED-2594092A0E18}" presName="sibTrans" presStyleCnt="0"/>
      <dgm:spPr/>
    </dgm:pt>
    <dgm:pt modelId="{4269CF33-E764-40D7-A9E6-CBC8A217C9D1}" type="pres">
      <dgm:prSet presAssocID="{2DA12680-D196-48BC-B9FF-A88CD97CFD24}" presName="compNode" presStyleCnt="0"/>
      <dgm:spPr/>
    </dgm:pt>
    <dgm:pt modelId="{5FD0F1D3-27E2-4AA4-99A8-98A3A7649ECD}" type="pres">
      <dgm:prSet presAssocID="{2DA12680-D196-48BC-B9FF-A88CD97CFD24}" presName="bgRect" presStyleLbl="bgShp" presStyleIdx="1" presStyleCnt="5"/>
      <dgm:spPr>
        <a:solidFill>
          <a:schemeClr val="bg1">
            <a:lumMod val="65000"/>
          </a:schemeClr>
        </a:solidFill>
      </dgm:spPr>
    </dgm:pt>
    <dgm:pt modelId="{D64F1DCE-0E0E-4F21-98A3-25BD075AD91D}" type="pres">
      <dgm:prSet presAssocID="{2DA12680-D196-48BC-B9FF-A88CD97CFD24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C003FB55-71AB-486B-9854-FC4618CCD72B}" type="pres">
      <dgm:prSet presAssocID="{2DA12680-D196-48BC-B9FF-A88CD97CFD24}" presName="spaceRect" presStyleCnt="0"/>
      <dgm:spPr/>
    </dgm:pt>
    <dgm:pt modelId="{0FC9CF17-4FD1-4B07-AFCE-10F4F272EF7A}" type="pres">
      <dgm:prSet presAssocID="{2DA12680-D196-48BC-B9FF-A88CD97CFD24}" presName="parTx" presStyleLbl="revTx" presStyleIdx="1" presStyleCnt="5">
        <dgm:presLayoutVars>
          <dgm:chMax val="0"/>
          <dgm:chPref val="0"/>
        </dgm:presLayoutVars>
      </dgm:prSet>
      <dgm:spPr/>
    </dgm:pt>
    <dgm:pt modelId="{ED282E42-9434-46FB-99AB-A1FDA29603D0}" type="pres">
      <dgm:prSet presAssocID="{36AEDBF7-480F-4546-ACD3-7CB7ADF5872C}" presName="sibTrans" presStyleCnt="0"/>
      <dgm:spPr/>
    </dgm:pt>
    <dgm:pt modelId="{A109A4F9-0050-4039-8122-571088184696}" type="pres">
      <dgm:prSet presAssocID="{070FBD5C-2065-40F5-99B1-48E62EDE28A6}" presName="compNode" presStyleCnt="0"/>
      <dgm:spPr/>
    </dgm:pt>
    <dgm:pt modelId="{19C19784-2075-43C1-B306-E1BC877CE525}" type="pres">
      <dgm:prSet presAssocID="{070FBD5C-2065-40F5-99B1-48E62EDE28A6}" presName="bgRect" presStyleLbl="bgShp" presStyleIdx="2" presStyleCnt="5"/>
      <dgm:spPr>
        <a:solidFill>
          <a:schemeClr val="bg1">
            <a:lumMod val="65000"/>
          </a:schemeClr>
        </a:solidFill>
      </dgm:spPr>
    </dgm:pt>
    <dgm:pt modelId="{58217B40-887F-494E-8F59-74ADCD94CB09}" type="pres">
      <dgm:prSet presAssocID="{070FBD5C-2065-40F5-99B1-48E62EDE28A6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stralia"/>
        </a:ext>
      </dgm:extLst>
    </dgm:pt>
    <dgm:pt modelId="{FA6CC3CB-D5EE-4FD2-91BE-36CEB4AC05F9}" type="pres">
      <dgm:prSet presAssocID="{070FBD5C-2065-40F5-99B1-48E62EDE28A6}" presName="spaceRect" presStyleCnt="0"/>
      <dgm:spPr/>
    </dgm:pt>
    <dgm:pt modelId="{D4D6FD90-E342-44BE-A164-780355A2DEB4}" type="pres">
      <dgm:prSet presAssocID="{070FBD5C-2065-40F5-99B1-48E62EDE28A6}" presName="parTx" presStyleLbl="revTx" presStyleIdx="2" presStyleCnt="5">
        <dgm:presLayoutVars>
          <dgm:chMax val="0"/>
          <dgm:chPref val="0"/>
        </dgm:presLayoutVars>
      </dgm:prSet>
      <dgm:spPr/>
    </dgm:pt>
    <dgm:pt modelId="{F1DD8979-3259-404C-B10D-D5EBFFC1A37E}" type="pres">
      <dgm:prSet presAssocID="{AE242C4D-BB3A-4C05-9776-62FC22B51D0B}" presName="sibTrans" presStyleCnt="0"/>
      <dgm:spPr/>
    </dgm:pt>
    <dgm:pt modelId="{1A871560-BFCB-4B25-89CD-24B95A76BB3A}" type="pres">
      <dgm:prSet presAssocID="{675F30B0-5933-44E0-BE0D-A255A9300D5C}" presName="compNode" presStyleCnt="0"/>
      <dgm:spPr/>
    </dgm:pt>
    <dgm:pt modelId="{8F48C5A5-CE03-4647-9B91-556DFF0F09E8}" type="pres">
      <dgm:prSet presAssocID="{675F30B0-5933-44E0-BE0D-A255A9300D5C}" presName="bgRect" presStyleLbl="bgShp" presStyleIdx="3" presStyleCnt="5"/>
      <dgm:spPr>
        <a:solidFill>
          <a:schemeClr val="bg1">
            <a:lumMod val="65000"/>
          </a:schemeClr>
        </a:solidFill>
      </dgm:spPr>
    </dgm:pt>
    <dgm:pt modelId="{1A906F08-6E88-4EDD-8E9B-7DBC9EBFD8C9}" type="pres">
      <dgm:prSet presAssocID="{675F30B0-5933-44E0-BE0D-A255A9300D5C}" presName="iconRect" presStyleLbl="node1" presStyleIdx="3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D50CAFE8-CF66-4CD8-AD7D-C09859EF8D80}" type="pres">
      <dgm:prSet presAssocID="{675F30B0-5933-44E0-BE0D-A255A9300D5C}" presName="spaceRect" presStyleCnt="0"/>
      <dgm:spPr/>
    </dgm:pt>
    <dgm:pt modelId="{497C12EE-A7C1-4FA9-9C80-65586EA0E29E}" type="pres">
      <dgm:prSet presAssocID="{675F30B0-5933-44E0-BE0D-A255A9300D5C}" presName="parTx" presStyleLbl="revTx" presStyleIdx="3" presStyleCnt="5">
        <dgm:presLayoutVars>
          <dgm:chMax val="0"/>
          <dgm:chPref val="0"/>
        </dgm:presLayoutVars>
      </dgm:prSet>
      <dgm:spPr/>
    </dgm:pt>
    <dgm:pt modelId="{D4447B65-C322-4889-AC60-E099A6128DC4}" type="pres">
      <dgm:prSet presAssocID="{4E914747-5286-4612-A363-23A9232BB1F8}" presName="sibTrans" presStyleCnt="0"/>
      <dgm:spPr/>
    </dgm:pt>
    <dgm:pt modelId="{E2DFC9A8-6985-41EE-B13B-AAB43D5A93DB}" type="pres">
      <dgm:prSet presAssocID="{D721B48B-0D12-4DF7-B987-A702B89A0E91}" presName="compNode" presStyleCnt="0"/>
      <dgm:spPr/>
    </dgm:pt>
    <dgm:pt modelId="{86CEA798-8424-4E1A-8B8D-F33F4B9DD528}" type="pres">
      <dgm:prSet presAssocID="{D721B48B-0D12-4DF7-B987-A702B89A0E91}" presName="bgRect" presStyleLbl="bgShp" presStyleIdx="4" presStyleCnt="5"/>
      <dgm:spPr>
        <a:solidFill>
          <a:schemeClr val="bg1">
            <a:lumMod val="65000"/>
          </a:schemeClr>
        </a:solidFill>
      </dgm:spPr>
    </dgm:pt>
    <dgm:pt modelId="{580ECA39-3DB7-49FD-9129-34D43E83E05F}" type="pres">
      <dgm:prSet presAssocID="{D721B48B-0D12-4DF7-B987-A702B89A0E91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90ECC9A1-732D-40EF-9743-B82E92287C5A}" type="pres">
      <dgm:prSet presAssocID="{D721B48B-0D12-4DF7-B987-A702B89A0E91}" presName="spaceRect" presStyleCnt="0"/>
      <dgm:spPr/>
    </dgm:pt>
    <dgm:pt modelId="{C4A1E7AA-B20B-41BD-B279-40A550463A56}" type="pres">
      <dgm:prSet presAssocID="{D721B48B-0D12-4DF7-B987-A702B89A0E9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84A8410-0FB9-49B4-A910-2D57CCA352AF}" type="presOf" srcId="{070FBD5C-2065-40F5-99B1-48E62EDE28A6}" destId="{D4D6FD90-E342-44BE-A164-780355A2DEB4}" srcOrd="0" destOrd="0" presId="urn:microsoft.com/office/officeart/2018/2/layout/IconVerticalSolidList"/>
    <dgm:cxn modelId="{650A5419-FE96-4E6B-84B4-7C8770DACB39}" type="presOf" srcId="{2DA12680-D196-48BC-B9FF-A88CD97CFD24}" destId="{0FC9CF17-4FD1-4B07-AFCE-10F4F272EF7A}" srcOrd="0" destOrd="0" presId="urn:microsoft.com/office/officeart/2018/2/layout/IconVerticalSolidList"/>
    <dgm:cxn modelId="{BAD8EC1D-B088-4629-BD69-2638BE8DD651}" type="presOf" srcId="{ADC29C7E-9979-43BE-A759-F6683BEF8075}" destId="{4B6FE39D-6487-4392-AE93-E21139431E69}" srcOrd="0" destOrd="0" presId="urn:microsoft.com/office/officeart/2018/2/layout/IconVerticalSolidList"/>
    <dgm:cxn modelId="{DD192A65-516A-403B-A846-E41D94905B5C}" type="presOf" srcId="{675F30B0-5933-44E0-BE0D-A255A9300D5C}" destId="{497C12EE-A7C1-4FA9-9C80-65586EA0E29E}" srcOrd="0" destOrd="0" presId="urn:microsoft.com/office/officeart/2018/2/layout/IconVerticalSolidList"/>
    <dgm:cxn modelId="{E6751467-C84C-499A-8242-A9FA4B2B7CCC}" type="presOf" srcId="{D721B48B-0D12-4DF7-B987-A702B89A0E91}" destId="{C4A1E7AA-B20B-41BD-B279-40A550463A56}" srcOrd="0" destOrd="0" presId="urn:microsoft.com/office/officeart/2018/2/layout/IconVerticalSolidList"/>
    <dgm:cxn modelId="{9F10316C-DB21-4F9A-8EBC-C5FB753CC98E}" srcId="{8865CC89-908C-499F-86CC-75084A2E8D19}" destId="{ADC29C7E-9979-43BE-A759-F6683BEF8075}" srcOrd="0" destOrd="0" parTransId="{1C374004-7CF7-44E9-BD20-28A5A21A0B6C}" sibTransId="{94F1D13B-B4E7-4A88-96ED-2594092A0E18}"/>
    <dgm:cxn modelId="{66897473-E4D0-459E-87CC-E588DB9C3117}" type="presOf" srcId="{8865CC89-908C-499F-86CC-75084A2E8D19}" destId="{07559D68-4724-4E18-BD34-E92A76ED2EC4}" srcOrd="0" destOrd="0" presId="urn:microsoft.com/office/officeart/2018/2/layout/IconVerticalSolidList"/>
    <dgm:cxn modelId="{89A3349C-94C6-4556-947C-AC1C7A4F77BB}" srcId="{8865CC89-908C-499F-86CC-75084A2E8D19}" destId="{D721B48B-0D12-4DF7-B987-A702B89A0E91}" srcOrd="4" destOrd="0" parTransId="{13A3B24B-021E-4477-8ED3-903A67A294C9}" sibTransId="{E953A765-93A3-4867-A26C-5A487D9B72F3}"/>
    <dgm:cxn modelId="{27B8DBB5-E4C2-48A4-B7C2-60381F71ACDF}" srcId="{8865CC89-908C-499F-86CC-75084A2E8D19}" destId="{2DA12680-D196-48BC-B9FF-A88CD97CFD24}" srcOrd="1" destOrd="0" parTransId="{0E2D0506-D8D6-493D-A81D-D3739E8A9AC5}" sibTransId="{36AEDBF7-480F-4546-ACD3-7CB7ADF5872C}"/>
    <dgm:cxn modelId="{D8B852C8-0944-458F-9D1A-A7171A83DE57}" srcId="{8865CC89-908C-499F-86CC-75084A2E8D19}" destId="{675F30B0-5933-44E0-BE0D-A255A9300D5C}" srcOrd="3" destOrd="0" parTransId="{2A229F14-6B3C-403A-B20B-9FB0B2F9B194}" sibTransId="{4E914747-5286-4612-A363-23A9232BB1F8}"/>
    <dgm:cxn modelId="{3A8164CD-42C2-431C-AED8-836A0335D6F8}" srcId="{8865CC89-908C-499F-86CC-75084A2E8D19}" destId="{070FBD5C-2065-40F5-99B1-48E62EDE28A6}" srcOrd="2" destOrd="0" parTransId="{3EB7668D-4438-462F-BD14-E5A1DBE8732F}" sibTransId="{AE242C4D-BB3A-4C05-9776-62FC22B51D0B}"/>
    <dgm:cxn modelId="{F8854C53-872E-424C-9762-0058294DEAAB}" type="presParOf" srcId="{07559D68-4724-4E18-BD34-E92A76ED2EC4}" destId="{592EC287-EB43-4A7D-B449-533ED4023F81}" srcOrd="0" destOrd="0" presId="urn:microsoft.com/office/officeart/2018/2/layout/IconVerticalSolidList"/>
    <dgm:cxn modelId="{37D9C59F-0B28-402F-AB4C-29C327691369}" type="presParOf" srcId="{592EC287-EB43-4A7D-B449-533ED4023F81}" destId="{2DD7F0EC-831B-41E5-A283-FFE54E3BEFD6}" srcOrd="0" destOrd="0" presId="urn:microsoft.com/office/officeart/2018/2/layout/IconVerticalSolidList"/>
    <dgm:cxn modelId="{C07811FC-1848-4F68-B0D3-5C39443616A5}" type="presParOf" srcId="{592EC287-EB43-4A7D-B449-533ED4023F81}" destId="{33753604-838E-4C1F-AA77-8AE3086DC626}" srcOrd="1" destOrd="0" presId="urn:microsoft.com/office/officeart/2018/2/layout/IconVerticalSolidList"/>
    <dgm:cxn modelId="{F50B7352-732D-4492-928E-3EFF8B16C104}" type="presParOf" srcId="{592EC287-EB43-4A7D-B449-533ED4023F81}" destId="{BC1A1082-E430-4A0C-8BF4-9949D394922B}" srcOrd="2" destOrd="0" presId="urn:microsoft.com/office/officeart/2018/2/layout/IconVerticalSolidList"/>
    <dgm:cxn modelId="{99AF5554-CBB9-43EC-840D-7548542B1DC1}" type="presParOf" srcId="{592EC287-EB43-4A7D-B449-533ED4023F81}" destId="{4B6FE39D-6487-4392-AE93-E21139431E69}" srcOrd="3" destOrd="0" presId="urn:microsoft.com/office/officeart/2018/2/layout/IconVerticalSolidList"/>
    <dgm:cxn modelId="{E249861B-D762-4EC5-9091-B878DAA32FE5}" type="presParOf" srcId="{07559D68-4724-4E18-BD34-E92A76ED2EC4}" destId="{4ACC98CD-8D8F-48EB-ACB8-B39FE1341D54}" srcOrd="1" destOrd="0" presId="urn:microsoft.com/office/officeart/2018/2/layout/IconVerticalSolidList"/>
    <dgm:cxn modelId="{02C763FB-BB66-44DE-8E05-5DDCB690C655}" type="presParOf" srcId="{07559D68-4724-4E18-BD34-E92A76ED2EC4}" destId="{4269CF33-E764-40D7-A9E6-CBC8A217C9D1}" srcOrd="2" destOrd="0" presId="urn:microsoft.com/office/officeart/2018/2/layout/IconVerticalSolidList"/>
    <dgm:cxn modelId="{B3734791-60AD-4ED1-B43F-C284C628BB26}" type="presParOf" srcId="{4269CF33-E764-40D7-A9E6-CBC8A217C9D1}" destId="{5FD0F1D3-27E2-4AA4-99A8-98A3A7649ECD}" srcOrd="0" destOrd="0" presId="urn:microsoft.com/office/officeart/2018/2/layout/IconVerticalSolidList"/>
    <dgm:cxn modelId="{215C8FB2-EA0B-4D8D-A8AB-35AF14A22BD9}" type="presParOf" srcId="{4269CF33-E764-40D7-A9E6-CBC8A217C9D1}" destId="{D64F1DCE-0E0E-4F21-98A3-25BD075AD91D}" srcOrd="1" destOrd="0" presId="urn:microsoft.com/office/officeart/2018/2/layout/IconVerticalSolidList"/>
    <dgm:cxn modelId="{5678181D-70CB-4FE8-AA91-7A8081782DA5}" type="presParOf" srcId="{4269CF33-E764-40D7-A9E6-CBC8A217C9D1}" destId="{C003FB55-71AB-486B-9854-FC4618CCD72B}" srcOrd="2" destOrd="0" presId="urn:microsoft.com/office/officeart/2018/2/layout/IconVerticalSolidList"/>
    <dgm:cxn modelId="{67CD1761-9306-42F6-8BD7-F4AD8F86A621}" type="presParOf" srcId="{4269CF33-E764-40D7-A9E6-CBC8A217C9D1}" destId="{0FC9CF17-4FD1-4B07-AFCE-10F4F272EF7A}" srcOrd="3" destOrd="0" presId="urn:microsoft.com/office/officeart/2018/2/layout/IconVerticalSolidList"/>
    <dgm:cxn modelId="{58610567-916B-4CFF-9C7E-0D8CD89C3B86}" type="presParOf" srcId="{07559D68-4724-4E18-BD34-E92A76ED2EC4}" destId="{ED282E42-9434-46FB-99AB-A1FDA29603D0}" srcOrd="3" destOrd="0" presId="urn:microsoft.com/office/officeart/2018/2/layout/IconVerticalSolidList"/>
    <dgm:cxn modelId="{6E58732B-37BC-4691-936C-105CB0BDFDA0}" type="presParOf" srcId="{07559D68-4724-4E18-BD34-E92A76ED2EC4}" destId="{A109A4F9-0050-4039-8122-571088184696}" srcOrd="4" destOrd="0" presId="urn:microsoft.com/office/officeart/2018/2/layout/IconVerticalSolidList"/>
    <dgm:cxn modelId="{52F490FB-5744-44A2-AFB8-2F91FEB93356}" type="presParOf" srcId="{A109A4F9-0050-4039-8122-571088184696}" destId="{19C19784-2075-43C1-B306-E1BC877CE525}" srcOrd="0" destOrd="0" presId="urn:microsoft.com/office/officeart/2018/2/layout/IconVerticalSolidList"/>
    <dgm:cxn modelId="{22EFC0F6-5A6F-4DB1-9F78-1EC4B99917B7}" type="presParOf" srcId="{A109A4F9-0050-4039-8122-571088184696}" destId="{58217B40-887F-494E-8F59-74ADCD94CB09}" srcOrd="1" destOrd="0" presId="urn:microsoft.com/office/officeart/2018/2/layout/IconVerticalSolidList"/>
    <dgm:cxn modelId="{5140A860-B1D3-4ABF-A9D4-44529DC22CD9}" type="presParOf" srcId="{A109A4F9-0050-4039-8122-571088184696}" destId="{FA6CC3CB-D5EE-4FD2-91BE-36CEB4AC05F9}" srcOrd="2" destOrd="0" presId="urn:microsoft.com/office/officeart/2018/2/layout/IconVerticalSolidList"/>
    <dgm:cxn modelId="{B43DB5E7-C44F-4EDE-9D04-7D02820D908F}" type="presParOf" srcId="{A109A4F9-0050-4039-8122-571088184696}" destId="{D4D6FD90-E342-44BE-A164-780355A2DEB4}" srcOrd="3" destOrd="0" presId="urn:microsoft.com/office/officeart/2018/2/layout/IconVerticalSolidList"/>
    <dgm:cxn modelId="{D5D07D81-9FE6-4B26-B47F-E3D196CF1506}" type="presParOf" srcId="{07559D68-4724-4E18-BD34-E92A76ED2EC4}" destId="{F1DD8979-3259-404C-B10D-D5EBFFC1A37E}" srcOrd="5" destOrd="0" presId="urn:microsoft.com/office/officeart/2018/2/layout/IconVerticalSolidList"/>
    <dgm:cxn modelId="{8D198EEA-9492-4FF9-8440-EF22EB6E8760}" type="presParOf" srcId="{07559D68-4724-4E18-BD34-E92A76ED2EC4}" destId="{1A871560-BFCB-4B25-89CD-24B95A76BB3A}" srcOrd="6" destOrd="0" presId="urn:microsoft.com/office/officeart/2018/2/layout/IconVerticalSolidList"/>
    <dgm:cxn modelId="{FD7E7E34-66E6-481D-8371-0B9381A91E53}" type="presParOf" srcId="{1A871560-BFCB-4B25-89CD-24B95A76BB3A}" destId="{8F48C5A5-CE03-4647-9B91-556DFF0F09E8}" srcOrd="0" destOrd="0" presId="urn:microsoft.com/office/officeart/2018/2/layout/IconVerticalSolidList"/>
    <dgm:cxn modelId="{B031B03D-8365-4660-9C6A-CA31435CCA0F}" type="presParOf" srcId="{1A871560-BFCB-4B25-89CD-24B95A76BB3A}" destId="{1A906F08-6E88-4EDD-8E9B-7DBC9EBFD8C9}" srcOrd="1" destOrd="0" presId="urn:microsoft.com/office/officeart/2018/2/layout/IconVerticalSolidList"/>
    <dgm:cxn modelId="{2D238635-0F2B-4F24-B30B-1A22B10D34D7}" type="presParOf" srcId="{1A871560-BFCB-4B25-89CD-24B95A76BB3A}" destId="{D50CAFE8-CF66-4CD8-AD7D-C09859EF8D80}" srcOrd="2" destOrd="0" presId="urn:microsoft.com/office/officeart/2018/2/layout/IconVerticalSolidList"/>
    <dgm:cxn modelId="{28B8C21B-4E2C-49B5-BE08-D296BA975FB1}" type="presParOf" srcId="{1A871560-BFCB-4B25-89CD-24B95A76BB3A}" destId="{497C12EE-A7C1-4FA9-9C80-65586EA0E29E}" srcOrd="3" destOrd="0" presId="urn:microsoft.com/office/officeart/2018/2/layout/IconVerticalSolidList"/>
    <dgm:cxn modelId="{5B1DBB5D-18FF-45EE-8635-CE61E815F3A5}" type="presParOf" srcId="{07559D68-4724-4E18-BD34-E92A76ED2EC4}" destId="{D4447B65-C322-4889-AC60-E099A6128DC4}" srcOrd="7" destOrd="0" presId="urn:microsoft.com/office/officeart/2018/2/layout/IconVerticalSolidList"/>
    <dgm:cxn modelId="{49736F71-F520-4DB9-B95F-B2C2C67226C7}" type="presParOf" srcId="{07559D68-4724-4E18-BD34-E92A76ED2EC4}" destId="{E2DFC9A8-6985-41EE-B13B-AAB43D5A93DB}" srcOrd="8" destOrd="0" presId="urn:microsoft.com/office/officeart/2018/2/layout/IconVerticalSolidList"/>
    <dgm:cxn modelId="{D04E1C63-E066-4F71-A240-1EB7797D35E4}" type="presParOf" srcId="{E2DFC9A8-6985-41EE-B13B-AAB43D5A93DB}" destId="{86CEA798-8424-4E1A-8B8D-F33F4B9DD528}" srcOrd="0" destOrd="0" presId="urn:microsoft.com/office/officeart/2018/2/layout/IconVerticalSolidList"/>
    <dgm:cxn modelId="{1A8B65CD-EC50-4256-9EB0-D3FE6C6FBFB1}" type="presParOf" srcId="{E2DFC9A8-6985-41EE-B13B-AAB43D5A93DB}" destId="{580ECA39-3DB7-49FD-9129-34D43E83E05F}" srcOrd="1" destOrd="0" presId="urn:microsoft.com/office/officeart/2018/2/layout/IconVerticalSolidList"/>
    <dgm:cxn modelId="{23B56707-4B26-4367-BC31-AEEDF7F61AA8}" type="presParOf" srcId="{E2DFC9A8-6985-41EE-B13B-AAB43D5A93DB}" destId="{90ECC9A1-732D-40EF-9743-B82E92287C5A}" srcOrd="2" destOrd="0" presId="urn:microsoft.com/office/officeart/2018/2/layout/IconVerticalSolidList"/>
    <dgm:cxn modelId="{3E9C07A0-C9F3-44D7-8B31-B17AE1C9D277}" type="presParOf" srcId="{E2DFC9A8-6985-41EE-B13B-AAB43D5A93DB}" destId="{C4A1E7AA-B20B-41BD-B279-40A550463A5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486FBC-9140-4B33-AA68-79CA7D89D4E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E50FFD4-02B7-4B37-919F-ED24F48C8D35}">
      <dgm:prSet/>
      <dgm:spPr>
        <a:solidFill>
          <a:srgbClr val="F2F2F2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b="1" dirty="0">
              <a:latin typeface="Gill Sans MT" panose="020B0502020104020203" pitchFamily="34" charset="0"/>
            </a:rPr>
            <a:t>Программа переписи населения </a:t>
          </a:r>
          <a:r>
            <a:rPr lang="en-US" dirty="0">
              <a:latin typeface="Gill Sans MT" panose="020B0502020104020203" pitchFamily="34" charset="0"/>
            </a:rPr>
            <a:t>– </a:t>
          </a:r>
          <a:r>
            <a:rPr lang="ru-RU" dirty="0">
              <a:latin typeface="Gill Sans MT" panose="020B0502020104020203" pitchFamily="34" charset="0"/>
            </a:rPr>
            <a:t>под руководством ЮНФПА и при поддержке СОООН</a:t>
          </a:r>
          <a:endParaRPr lang="en-US" dirty="0">
            <a:latin typeface="Gill Sans MT" panose="020B0502020104020203" pitchFamily="34" charset="0"/>
          </a:endParaRPr>
        </a:p>
      </dgm:t>
    </dgm:pt>
    <dgm:pt modelId="{3302BAA6-7316-42A4-A74B-990D7AF4B289}" type="parTrans" cxnId="{A22BFD32-9EBD-4DB2-943E-93994FA8FAB8}">
      <dgm:prSet/>
      <dgm:spPr/>
      <dgm:t>
        <a:bodyPr/>
        <a:lstStyle/>
        <a:p>
          <a:endParaRPr lang="en-US"/>
        </a:p>
      </dgm:t>
    </dgm:pt>
    <dgm:pt modelId="{935F8510-138F-4A9D-BF14-E9191C233EE2}" type="sibTrans" cxnId="{A22BFD32-9EBD-4DB2-943E-93994FA8FAB8}">
      <dgm:prSet/>
      <dgm:spPr/>
      <dgm:t>
        <a:bodyPr/>
        <a:lstStyle/>
        <a:p>
          <a:endParaRPr lang="en-US"/>
        </a:p>
      </dgm:t>
    </dgm:pt>
    <dgm:pt modelId="{B510237D-FC7F-4409-B89F-D55809A9E849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 dirty="0">
              <a:latin typeface="Gill Sans MT" panose="020B0502020104020203" pitchFamily="34" charset="0"/>
            </a:rPr>
            <a:t>Глобальная сельскохозяйственная программа </a:t>
          </a:r>
          <a:r>
            <a:rPr lang="ru-RU" dirty="0"/>
            <a:t>- </a:t>
          </a:r>
          <a:r>
            <a:rPr lang="ru-RU" dirty="0">
              <a:latin typeface="Gill Sans MT" panose="020B0502020104020203" pitchFamily="34" charset="0"/>
            </a:rPr>
            <a:t>разработанная Всемирным банком и возглавляемая ФАО</a:t>
          </a:r>
          <a:endParaRPr lang="en-US" dirty="0">
            <a:latin typeface="Gill Sans MT" panose="020B0502020104020203" pitchFamily="34" charset="0"/>
          </a:endParaRPr>
        </a:p>
      </dgm:t>
    </dgm:pt>
    <dgm:pt modelId="{E5EDDE09-84BA-4DE7-86AA-79FDA3354F13}" type="parTrans" cxnId="{476FBA73-AFD9-4094-979D-192086D02BA5}">
      <dgm:prSet/>
      <dgm:spPr/>
      <dgm:t>
        <a:bodyPr/>
        <a:lstStyle/>
        <a:p>
          <a:endParaRPr lang="en-US"/>
        </a:p>
      </dgm:t>
    </dgm:pt>
    <dgm:pt modelId="{567C9251-7BE6-488C-82C5-614129872FEB}" type="sibTrans" cxnId="{476FBA73-AFD9-4094-979D-192086D02BA5}">
      <dgm:prSet/>
      <dgm:spPr/>
      <dgm:t>
        <a:bodyPr/>
        <a:lstStyle/>
        <a:p>
          <a:endParaRPr lang="en-US"/>
        </a:p>
      </dgm:t>
    </dgm:pt>
    <dgm:pt modelId="{E1F80F6C-FC4F-4C02-9129-344C9844AB7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 dirty="0">
              <a:latin typeface="Gill Sans MT" panose="020B0502020104020203" pitchFamily="34" charset="0"/>
            </a:rPr>
            <a:t>Программа сельскохозяйственной переписи </a:t>
          </a:r>
          <a:r>
            <a:rPr lang="ru-RU" dirty="0">
              <a:latin typeface="Gill Sans MT" panose="020B0502020104020203" pitchFamily="34" charset="0"/>
            </a:rPr>
            <a:t>- под руководством ФАО</a:t>
          </a:r>
          <a:endParaRPr lang="en-US" dirty="0">
            <a:latin typeface="Gill Sans MT" panose="020B0502020104020203" pitchFamily="34" charset="0"/>
          </a:endParaRPr>
        </a:p>
      </dgm:t>
    </dgm:pt>
    <dgm:pt modelId="{371C2A79-40BA-41C4-8423-563A06269E8B}" type="parTrans" cxnId="{10422FA7-8AD0-40A3-B76C-006B475BFAFA}">
      <dgm:prSet/>
      <dgm:spPr/>
      <dgm:t>
        <a:bodyPr/>
        <a:lstStyle/>
        <a:p>
          <a:endParaRPr lang="en-US"/>
        </a:p>
      </dgm:t>
    </dgm:pt>
    <dgm:pt modelId="{2CDD0FC4-BBBA-424C-8A24-F2AED9CADE6F}" type="sibTrans" cxnId="{10422FA7-8AD0-40A3-B76C-006B475BFAFA}">
      <dgm:prSet/>
      <dgm:spPr/>
      <dgm:t>
        <a:bodyPr/>
        <a:lstStyle/>
        <a:p>
          <a:endParaRPr lang="en-US"/>
        </a:p>
      </dgm:t>
    </dgm:pt>
    <dgm:pt modelId="{4AC41A49-5985-4603-ACBC-B7A86DFCE370}" type="pres">
      <dgm:prSet presAssocID="{8E486FBC-9140-4B33-AA68-79CA7D89D4EB}" presName="root" presStyleCnt="0">
        <dgm:presLayoutVars>
          <dgm:dir/>
          <dgm:resizeHandles val="exact"/>
        </dgm:presLayoutVars>
      </dgm:prSet>
      <dgm:spPr/>
    </dgm:pt>
    <dgm:pt modelId="{ED45A8F8-CD23-4A43-8E51-AB02F8269D4D}" type="pres">
      <dgm:prSet presAssocID="{CE50FFD4-02B7-4B37-919F-ED24F48C8D35}" presName="compNode" presStyleCnt="0"/>
      <dgm:spPr/>
    </dgm:pt>
    <dgm:pt modelId="{B5AF6548-CE61-4FE1-98C4-B6CB38239282}" type="pres">
      <dgm:prSet presAssocID="{CE50FFD4-02B7-4B37-919F-ED24F48C8D35}" presName="bgRect" presStyleLbl="bgShp" presStyleIdx="0" presStyleCnt="3"/>
      <dgm:spPr/>
    </dgm:pt>
    <dgm:pt modelId="{EC79F135-3788-4EFE-B3C0-5F3DEE73C8D1}" type="pres">
      <dgm:prSet presAssocID="{CE50FFD4-02B7-4B37-919F-ED24F48C8D35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D03D9AF2-CC07-404B-95E4-194E8770B66B}" type="pres">
      <dgm:prSet presAssocID="{CE50FFD4-02B7-4B37-919F-ED24F48C8D35}" presName="spaceRect" presStyleCnt="0"/>
      <dgm:spPr/>
    </dgm:pt>
    <dgm:pt modelId="{7321C94D-AA76-46C2-AE94-C503329F8AB1}" type="pres">
      <dgm:prSet presAssocID="{CE50FFD4-02B7-4B37-919F-ED24F48C8D35}" presName="parTx" presStyleLbl="revTx" presStyleIdx="0" presStyleCnt="3">
        <dgm:presLayoutVars>
          <dgm:chMax val="0"/>
          <dgm:chPref val="0"/>
        </dgm:presLayoutVars>
      </dgm:prSet>
      <dgm:spPr/>
    </dgm:pt>
    <dgm:pt modelId="{DF8E63EB-9102-4BDF-8163-7407C0F7AE8A}" type="pres">
      <dgm:prSet presAssocID="{935F8510-138F-4A9D-BF14-E9191C233EE2}" presName="sibTrans" presStyleCnt="0"/>
      <dgm:spPr/>
    </dgm:pt>
    <dgm:pt modelId="{C99538CD-03EF-4893-AD1A-B32E9FC6AEA2}" type="pres">
      <dgm:prSet presAssocID="{B510237D-FC7F-4409-B89F-D55809A9E849}" presName="compNode" presStyleCnt="0"/>
      <dgm:spPr/>
    </dgm:pt>
    <dgm:pt modelId="{B4FC19F7-763E-4429-9D54-5705BF16CF9D}" type="pres">
      <dgm:prSet presAssocID="{B510237D-FC7F-4409-B89F-D55809A9E849}" presName="bgRect" presStyleLbl="bgShp" presStyleIdx="1" presStyleCnt="3"/>
      <dgm:spPr/>
    </dgm:pt>
    <dgm:pt modelId="{FB915DCF-43AE-4212-932F-0D0136865C94}" type="pres">
      <dgm:prSet presAssocID="{B510237D-FC7F-4409-B89F-D55809A9E84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er"/>
        </a:ext>
      </dgm:extLst>
    </dgm:pt>
    <dgm:pt modelId="{DA64F91C-6667-4588-B347-1A4C2CD3F73A}" type="pres">
      <dgm:prSet presAssocID="{B510237D-FC7F-4409-B89F-D55809A9E849}" presName="spaceRect" presStyleCnt="0"/>
      <dgm:spPr/>
    </dgm:pt>
    <dgm:pt modelId="{3533D821-2CCE-425B-BC81-EB4D94192225}" type="pres">
      <dgm:prSet presAssocID="{B510237D-FC7F-4409-B89F-D55809A9E849}" presName="parTx" presStyleLbl="revTx" presStyleIdx="1" presStyleCnt="3">
        <dgm:presLayoutVars>
          <dgm:chMax val="0"/>
          <dgm:chPref val="0"/>
        </dgm:presLayoutVars>
      </dgm:prSet>
      <dgm:spPr/>
    </dgm:pt>
    <dgm:pt modelId="{D5865847-9F14-45F9-A831-83EC6735E00B}" type="pres">
      <dgm:prSet presAssocID="{567C9251-7BE6-488C-82C5-614129872FEB}" presName="sibTrans" presStyleCnt="0"/>
      <dgm:spPr/>
    </dgm:pt>
    <dgm:pt modelId="{E23406BF-90EE-4A61-993C-E3EA15C9C66F}" type="pres">
      <dgm:prSet presAssocID="{E1F80F6C-FC4F-4C02-9129-344C9844AB7E}" presName="compNode" presStyleCnt="0"/>
      <dgm:spPr/>
    </dgm:pt>
    <dgm:pt modelId="{1B901744-C1AE-46C3-804F-6CE743504BA6}" type="pres">
      <dgm:prSet presAssocID="{E1F80F6C-FC4F-4C02-9129-344C9844AB7E}" presName="bgRect" presStyleLbl="bgShp" presStyleIdx="2" presStyleCnt="3"/>
      <dgm:spPr/>
    </dgm:pt>
    <dgm:pt modelId="{8863656F-9F70-4942-818D-0365DEBAD77A}" type="pres">
      <dgm:prSet presAssocID="{E1F80F6C-FC4F-4C02-9129-344C9844AB7E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26A9788B-EE86-4C85-B95E-1B3BACCEC819}" type="pres">
      <dgm:prSet presAssocID="{E1F80F6C-FC4F-4C02-9129-344C9844AB7E}" presName="spaceRect" presStyleCnt="0"/>
      <dgm:spPr/>
    </dgm:pt>
    <dgm:pt modelId="{2EDE4800-9EA2-4E78-A1C3-E4F9E92BE7CD}" type="pres">
      <dgm:prSet presAssocID="{E1F80F6C-FC4F-4C02-9129-344C9844AB7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3F83F0F-C7E7-46AE-8D6C-6E5DC053FAC8}" type="presOf" srcId="{8E486FBC-9140-4B33-AA68-79CA7D89D4EB}" destId="{4AC41A49-5985-4603-ACBC-B7A86DFCE370}" srcOrd="0" destOrd="0" presId="urn:microsoft.com/office/officeart/2018/2/layout/IconVerticalSolidList"/>
    <dgm:cxn modelId="{A22BFD32-9EBD-4DB2-943E-93994FA8FAB8}" srcId="{8E486FBC-9140-4B33-AA68-79CA7D89D4EB}" destId="{CE50FFD4-02B7-4B37-919F-ED24F48C8D35}" srcOrd="0" destOrd="0" parTransId="{3302BAA6-7316-42A4-A74B-990D7AF4B289}" sibTransId="{935F8510-138F-4A9D-BF14-E9191C233EE2}"/>
    <dgm:cxn modelId="{4BCEF946-0178-473D-A163-8BA5F95BC785}" type="presOf" srcId="{B510237D-FC7F-4409-B89F-D55809A9E849}" destId="{3533D821-2CCE-425B-BC81-EB4D94192225}" srcOrd="0" destOrd="0" presId="urn:microsoft.com/office/officeart/2018/2/layout/IconVerticalSolidList"/>
    <dgm:cxn modelId="{BF424A4F-9D54-4D3E-9732-6E92B055AEED}" type="presOf" srcId="{E1F80F6C-FC4F-4C02-9129-344C9844AB7E}" destId="{2EDE4800-9EA2-4E78-A1C3-E4F9E92BE7CD}" srcOrd="0" destOrd="0" presId="urn:microsoft.com/office/officeart/2018/2/layout/IconVerticalSolidList"/>
    <dgm:cxn modelId="{476FBA73-AFD9-4094-979D-192086D02BA5}" srcId="{8E486FBC-9140-4B33-AA68-79CA7D89D4EB}" destId="{B510237D-FC7F-4409-B89F-D55809A9E849}" srcOrd="1" destOrd="0" parTransId="{E5EDDE09-84BA-4DE7-86AA-79FDA3354F13}" sibTransId="{567C9251-7BE6-488C-82C5-614129872FEB}"/>
    <dgm:cxn modelId="{EDAC2574-8FCA-46BC-A4C4-CCBB39CE3999}" type="presOf" srcId="{CE50FFD4-02B7-4B37-919F-ED24F48C8D35}" destId="{7321C94D-AA76-46C2-AE94-C503329F8AB1}" srcOrd="0" destOrd="0" presId="urn:microsoft.com/office/officeart/2018/2/layout/IconVerticalSolidList"/>
    <dgm:cxn modelId="{10422FA7-8AD0-40A3-B76C-006B475BFAFA}" srcId="{8E486FBC-9140-4B33-AA68-79CA7D89D4EB}" destId="{E1F80F6C-FC4F-4C02-9129-344C9844AB7E}" srcOrd="2" destOrd="0" parTransId="{371C2A79-40BA-41C4-8423-563A06269E8B}" sibTransId="{2CDD0FC4-BBBA-424C-8A24-F2AED9CADE6F}"/>
    <dgm:cxn modelId="{3A33C93C-8233-46B4-9F77-8D8AB438DE3B}" type="presParOf" srcId="{4AC41A49-5985-4603-ACBC-B7A86DFCE370}" destId="{ED45A8F8-CD23-4A43-8E51-AB02F8269D4D}" srcOrd="0" destOrd="0" presId="urn:microsoft.com/office/officeart/2018/2/layout/IconVerticalSolidList"/>
    <dgm:cxn modelId="{A1376ECF-9ADF-47A0-9C81-3A5A04EEEA73}" type="presParOf" srcId="{ED45A8F8-CD23-4A43-8E51-AB02F8269D4D}" destId="{B5AF6548-CE61-4FE1-98C4-B6CB38239282}" srcOrd="0" destOrd="0" presId="urn:microsoft.com/office/officeart/2018/2/layout/IconVerticalSolidList"/>
    <dgm:cxn modelId="{B0C92B9A-0E16-430C-A523-C7D1F8B13DE1}" type="presParOf" srcId="{ED45A8F8-CD23-4A43-8E51-AB02F8269D4D}" destId="{EC79F135-3788-4EFE-B3C0-5F3DEE73C8D1}" srcOrd="1" destOrd="0" presId="urn:microsoft.com/office/officeart/2018/2/layout/IconVerticalSolidList"/>
    <dgm:cxn modelId="{1F0E28C2-A6BF-4AC7-9A5B-C05E03DF090F}" type="presParOf" srcId="{ED45A8F8-CD23-4A43-8E51-AB02F8269D4D}" destId="{D03D9AF2-CC07-404B-95E4-194E8770B66B}" srcOrd="2" destOrd="0" presId="urn:microsoft.com/office/officeart/2018/2/layout/IconVerticalSolidList"/>
    <dgm:cxn modelId="{9238D9BE-46A5-48BE-A839-47643C355D69}" type="presParOf" srcId="{ED45A8F8-CD23-4A43-8E51-AB02F8269D4D}" destId="{7321C94D-AA76-46C2-AE94-C503329F8AB1}" srcOrd="3" destOrd="0" presId="urn:microsoft.com/office/officeart/2018/2/layout/IconVerticalSolidList"/>
    <dgm:cxn modelId="{8F57C096-6B85-4CC1-9A4F-60462665CBAD}" type="presParOf" srcId="{4AC41A49-5985-4603-ACBC-B7A86DFCE370}" destId="{DF8E63EB-9102-4BDF-8163-7407C0F7AE8A}" srcOrd="1" destOrd="0" presId="urn:microsoft.com/office/officeart/2018/2/layout/IconVerticalSolidList"/>
    <dgm:cxn modelId="{284C70E5-B9CD-4A94-A38E-82B0578E19A5}" type="presParOf" srcId="{4AC41A49-5985-4603-ACBC-B7A86DFCE370}" destId="{C99538CD-03EF-4893-AD1A-B32E9FC6AEA2}" srcOrd="2" destOrd="0" presId="urn:microsoft.com/office/officeart/2018/2/layout/IconVerticalSolidList"/>
    <dgm:cxn modelId="{0BAA47A8-2B46-4AD0-8801-8C7E697CF07C}" type="presParOf" srcId="{C99538CD-03EF-4893-AD1A-B32E9FC6AEA2}" destId="{B4FC19F7-763E-4429-9D54-5705BF16CF9D}" srcOrd="0" destOrd="0" presId="urn:microsoft.com/office/officeart/2018/2/layout/IconVerticalSolidList"/>
    <dgm:cxn modelId="{56D7F852-367C-4D9F-95E5-14CBA940B248}" type="presParOf" srcId="{C99538CD-03EF-4893-AD1A-B32E9FC6AEA2}" destId="{FB915DCF-43AE-4212-932F-0D0136865C94}" srcOrd="1" destOrd="0" presId="urn:microsoft.com/office/officeart/2018/2/layout/IconVerticalSolidList"/>
    <dgm:cxn modelId="{89C95F8D-47A1-46AF-97EB-0C28CAFDE5A4}" type="presParOf" srcId="{C99538CD-03EF-4893-AD1A-B32E9FC6AEA2}" destId="{DA64F91C-6667-4588-B347-1A4C2CD3F73A}" srcOrd="2" destOrd="0" presId="urn:microsoft.com/office/officeart/2018/2/layout/IconVerticalSolidList"/>
    <dgm:cxn modelId="{AE93830A-9524-47FB-9DB3-43785236CBF6}" type="presParOf" srcId="{C99538CD-03EF-4893-AD1A-B32E9FC6AEA2}" destId="{3533D821-2CCE-425B-BC81-EB4D94192225}" srcOrd="3" destOrd="0" presId="urn:microsoft.com/office/officeart/2018/2/layout/IconVerticalSolidList"/>
    <dgm:cxn modelId="{F4F147A8-A014-4331-9B07-B1A5512B0FE5}" type="presParOf" srcId="{4AC41A49-5985-4603-ACBC-B7A86DFCE370}" destId="{D5865847-9F14-45F9-A831-83EC6735E00B}" srcOrd="3" destOrd="0" presId="urn:microsoft.com/office/officeart/2018/2/layout/IconVerticalSolidList"/>
    <dgm:cxn modelId="{7A88FE77-9329-4561-89EA-5CEFB412A489}" type="presParOf" srcId="{4AC41A49-5985-4603-ACBC-B7A86DFCE370}" destId="{E23406BF-90EE-4A61-993C-E3EA15C9C66F}" srcOrd="4" destOrd="0" presId="urn:microsoft.com/office/officeart/2018/2/layout/IconVerticalSolidList"/>
    <dgm:cxn modelId="{D4667EF5-D3A0-499F-9529-4381759D8B3A}" type="presParOf" srcId="{E23406BF-90EE-4A61-993C-E3EA15C9C66F}" destId="{1B901744-C1AE-46C3-804F-6CE743504BA6}" srcOrd="0" destOrd="0" presId="urn:microsoft.com/office/officeart/2018/2/layout/IconVerticalSolidList"/>
    <dgm:cxn modelId="{134F3980-6177-47DF-B03D-0F5FE5D7BF27}" type="presParOf" srcId="{E23406BF-90EE-4A61-993C-E3EA15C9C66F}" destId="{8863656F-9F70-4942-818D-0365DEBAD77A}" srcOrd="1" destOrd="0" presId="urn:microsoft.com/office/officeart/2018/2/layout/IconVerticalSolidList"/>
    <dgm:cxn modelId="{FC7C5EFA-5B46-4B36-9CF3-6D07537C26E4}" type="presParOf" srcId="{E23406BF-90EE-4A61-993C-E3EA15C9C66F}" destId="{26A9788B-EE86-4C85-B95E-1B3BACCEC819}" srcOrd="2" destOrd="0" presId="urn:microsoft.com/office/officeart/2018/2/layout/IconVerticalSolidList"/>
    <dgm:cxn modelId="{4A938179-96E1-4C34-BFE6-59A1B9703C74}" type="presParOf" srcId="{E23406BF-90EE-4A61-993C-E3EA15C9C66F}" destId="{2EDE4800-9EA2-4E78-A1C3-E4F9E92BE7C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3582D11-F72E-46B1-8A19-6FD90B973DAF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16116F-2302-45D8-8D01-2F1B56181F27}">
      <dgm:prSet custT="1"/>
      <dgm:spPr>
        <a:solidFill>
          <a:srgbClr val="F2F2F2"/>
        </a:solidFill>
      </dgm:spPr>
      <dgm:t>
        <a:bodyPr/>
        <a:lstStyle/>
        <a:p>
          <a:r>
            <a:rPr lang="ru-RU" sz="2500" b="1" dirty="0">
              <a:solidFill>
                <a:schemeClr val="tx1"/>
              </a:solidFill>
              <a:latin typeface="Gill Sans MT" panose="020B0502020104020203" pitchFamily="34" charset="0"/>
            </a:rPr>
            <a:t>Программа международных сопоставлений </a:t>
          </a:r>
          <a:r>
            <a:rPr lang="ru-RU" sz="2500" dirty="0">
              <a:solidFill>
                <a:schemeClr val="tx1"/>
              </a:solidFill>
            </a:rPr>
            <a:t>-</a:t>
          </a:r>
        </a:p>
        <a:p>
          <a:r>
            <a:rPr lang="ru-RU" sz="2500" dirty="0">
              <a:solidFill>
                <a:schemeClr val="tx1"/>
              </a:solidFill>
              <a:latin typeface="Gill Sans MT" panose="020B0502020104020203" pitchFamily="34" charset="0"/>
            </a:rPr>
            <a:t>	</a:t>
          </a:r>
          <a:r>
            <a:rPr lang="ru-RU" sz="2500" dirty="0">
              <a:solidFill>
                <a:schemeClr val="tx1"/>
              </a:solidFill>
            </a:rPr>
            <a:t>По решению -  СБ ООН</a:t>
          </a:r>
        </a:p>
        <a:p>
          <a:r>
            <a:rPr lang="ru-RU" sz="2500" dirty="0">
              <a:solidFill>
                <a:schemeClr val="tx1"/>
              </a:solidFill>
            </a:rPr>
            <a:t>	Управляется Всемирным банком</a:t>
          </a:r>
          <a:endParaRPr lang="en-US" sz="2500" dirty="0">
            <a:solidFill>
              <a:schemeClr val="tx1"/>
            </a:solidFill>
          </a:endParaRPr>
        </a:p>
      </dgm:t>
    </dgm:pt>
    <dgm:pt modelId="{610C4BC4-C29A-4ECB-A47E-1640B80EE993}" type="parTrans" cxnId="{B95C52C7-0449-4F53-9459-300AA968ADD3}">
      <dgm:prSet/>
      <dgm:spPr/>
      <dgm:t>
        <a:bodyPr/>
        <a:lstStyle/>
        <a:p>
          <a:endParaRPr lang="en-US"/>
        </a:p>
      </dgm:t>
    </dgm:pt>
    <dgm:pt modelId="{F2F106A4-7C51-4ABC-9CCC-75A17A413A1D}" type="sibTrans" cxnId="{B95C52C7-0449-4F53-9459-300AA968ADD3}">
      <dgm:prSet/>
      <dgm:spPr/>
      <dgm:t>
        <a:bodyPr/>
        <a:lstStyle/>
        <a:p>
          <a:endParaRPr lang="en-US"/>
        </a:p>
      </dgm:t>
    </dgm:pt>
    <dgm:pt modelId="{F9EE7AF0-EB7C-48C6-B6D4-6C8BC593DE40}">
      <dgm:prSet custT="1"/>
      <dgm:spPr>
        <a:solidFill>
          <a:srgbClr val="F2F2F2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2500" b="1" dirty="0">
              <a:solidFill>
                <a:schemeClr val="tx1"/>
              </a:solidFill>
              <a:latin typeface="Gill Sans MT" panose="020B0502020104020203" pitchFamily="34" charset="0"/>
            </a:rPr>
            <a:t>Региональные программы</a:t>
          </a:r>
          <a:r>
            <a:rPr lang="en-US" sz="2500" b="1" dirty="0">
              <a:solidFill>
                <a:schemeClr val="tx1"/>
              </a:solidFill>
              <a:latin typeface="Gill Sans MT" panose="020B0502020104020203" pitchFamily="34" charset="0"/>
            </a:rPr>
            <a:t> </a:t>
          </a:r>
          <a:r>
            <a:rPr lang="en-US" sz="2500" dirty="0">
              <a:solidFill>
                <a:schemeClr val="tx1"/>
              </a:solidFill>
              <a:latin typeface="Gill Sans MT" panose="020B0502020104020203" pitchFamily="34" charset="0"/>
            </a:rPr>
            <a:t>-</a:t>
          </a:r>
        </a:p>
        <a:p>
          <a:pPr marL="1079500" indent="0"/>
          <a:r>
            <a:rPr lang="ru-RU" sz="2500" dirty="0">
              <a:solidFill>
                <a:schemeClr val="tx1"/>
              </a:solidFill>
            </a:rPr>
            <a:t>под управлением Африканского банка развития, </a:t>
          </a:r>
          <a:r>
            <a:rPr lang="en-GB" sz="2500" dirty="0">
              <a:solidFill>
                <a:schemeClr val="tx1"/>
              </a:solidFill>
            </a:rPr>
            <a:t>UNECLAC, </a:t>
          </a:r>
          <a:r>
            <a:rPr lang="ru-RU" sz="2500" dirty="0">
              <a:solidFill>
                <a:schemeClr val="tx1"/>
              </a:solidFill>
            </a:rPr>
            <a:t> </a:t>
          </a:r>
          <a:r>
            <a:rPr lang="en-GB" sz="2500" dirty="0">
              <a:solidFill>
                <a:schemeClr val="tx1"/>
              </a:solidFill>
            </a:rPr>
            <a:t>UNECWA,</a:t>
          </a:r>
          <a:r>
            <a:rPr lang="ru-RU" sz="2500" dirty="0">
              <a:solidFill>
                <a:schemeClr val="tx1"/>
              </a:solidFill>
            </a:rPr>
            <a:t> Азиатский банк развития, ГТП СНГ и Росстат, ОЭСР и </a:t>
          </a:r>
          <a:r>
            <a:rPr lang="ru-RU" sz="2500" dirty="0" err="1">
              <a:solidFill>
                <a:schemeClr val="tx1"/>
              </a:solidFill>
            </a:rPr>
            <a:t>Евростат</a:t>
          </a:r>
          <a:endParaRPr lang="en-US" sz="2500" dirty="0">
            <a:solidFill>
              <a:schemeClr val="tx1"/>
            </a:solidFill>
          </a:endParaRPr>
        </a:p>
      </dgm:t>
    </dgm:pt>
    <dgm:pt modelId="{CD5793A6-2598-42EA-9FC1-75F759AEB3E1}" type="parTrans" cxnId="{D0548A38-88D9-4D3C-90BF-FAE336549DD1}">
      <dgm:prSet/>
      <dgm:spPr/>
      <dgm:t>
        <a:bodyPr/>
        <a:lstStyle/>
        <a:p>
          <a:endParaRPr lang="en-US"/>
        </a:p>
      </dgm:t>
    </dgm:pt>
    <dgm:pt modelId="{C9088178-9AAA-48AF-BA38-7FEA66321705}" type="sibTrans" cxnId="{D0548A38-88D9-4D3C-90BF-FAE336549DD1}">
      <dgm:prSet/>
      <dgm:spPr/>
      <dgm:t>
        <a:bodyPr/>
        <a:lstStyle/>
        <a:p>
          <a:endParaRPr lang="en-US"/>
        </a:p>
      </dgm:t>
    </dgm:pt>
    <dgm:pt modelId="{593FB1FC-A99D-4BA7-8E2C-5C734F0A1780}">
      <dgm:prSet custT="1"/>
      <dgm:spPr>
        <a:solidFill>
          <a:srgbClr val="F2F2F2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2500" dirty="0" err="1">
              <a:solidFill>
                <a:schemeClr val="tx1"/>
              </a:solidFill>
            </a:rPr>
            <a:t>Страновые</a:t>
          </a:r>
          <a:r>
            <a:rPr lang="ru-RU" sz="2500" dirty="0">
              <a:solidFill>
                <a:schemeClr val="tx1"/>
              </a:solidFill>
            </a:rPr>
            <a:t> программы более чем в 180 странах одновременно собирают данные о ценах по одной и той же корзине товаров.</a:t>
          </a:r>
          <a:endParaRPr lang="en-US" sz="2500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3C9CCFE1-7762-4F08-B1FE-A31011464C8B}" type="parTrans" cxnId="{9038C89A-0519-43D2-B7D9-B0E0E27BEDCD}">
      <dgm:prSet/>
      <dgm:spPr/>
      <dgm:t>
        <a:bodyPr/>
        <a:lstStyle/>
        <a:p>
          <a:endParaRPr lang="en-US"/>
        </a:p>
      </dgm:t>
    </dgm:pt>
    <dgm:pt modelId="{B6CCD3B6-3C9F-4D6B-8C6B-CABD04B9E98C}" type="sibTrans" cxnId="{9038C89A-0519-43D2-B7D9-B0E0E27BEDCD}">
      <dgm:prSet/>
      <dgm:spPr/>
      <dgm:t>
        <a:bodyPr/>
        <a:lstStyle/>
        <a:p>
          <a:endParaRPr lang="en-US"/>
        </a:p>
      </dgm:t>
    </dgm:pt>
    <dgm:pt modelId="{F407951B-F889-4700-88D6-320CB0180656}" type="pres">
      <dgm:prSet presAssocID="{B3582D11-F72E-46B1-8A19-6FD90B973DAF}" presName="linear" presStyleCnt="0">
        <dgm:presLayoutVars>
          <dgm:animLvl val="lvl"/>
          <dgm:resizeHandles val="exact"/>
        </dgm:presLayoutVars>
      </dgm:prSet>
      <dgm:spPr/>
    </dgm:pt>
    <dgm:pt modelId="{CD7F2E16-0A48-48DA-8F07-C39BD6CFDFD4}" type="pres">
      <dgm:prSet presAssocID="{A316116F-2302-45D8-8D01-2F1B56181F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0BDAF60-44C8-4C9A-8CC6-5D570B33B91D}" type="pres">
      <dgm:prSet presAssocID="{F2F106A4-7C51-4ABC-9CCC-75A17A413A1D}" presName="spacer" presStyleCnt="0"/>
      <dgm:spPr/>
    </dgm:pt>
    <dgm:pt modelId="{48B2E2B2-544E-499E-B68F-B2A5E9FD28A2}" type="pres">
      <dgm:prSet presAssocID="{F9EE7AF0-EB7C-48C6-B6D4-6C8BC593DE40}" presName="parentText" presStyleLbl="node1" presStyleIdx="1" presStyleCnt="3" custScaleY="105673">
        <dgm:presLayoutVars>
          <dgm:chMax val="0"/>
          <dgm:bulletEnabled val="1"/>
        </dgm:presLayoutVars>
      </dgm:prSet>
      <dgm:spPr/>
    </dgm:pt>
    <dgm:pt modelId="{58A46BB9-8AD8-4A55-AFFB-6B253E582C69}" type="pres">
      <dgm:prSet presAssocID="{C9088178-9AAA-48AF-BA38-7FEA66321705}" presName="spacer" presStyleCnt="0"/>
      <dgm:spPr/>
    </dgm:pt>
    <dgm:pt modelId="{6CBC1C62-2965-4AE8-A907-1E356EB89C1B}" type="pres">
      <dgm:prSet presAssocID="{593FB1FC-A99D-4BA7-8E2C-5C734F0A1780}" presName="parentText" presStyleLbl="node1" presStyleIdx="2" presStyleCnt="3" custScaleY="92978" custLinFactY="-2656" custLinFactNeighborX="0" custLinFactNeighborY="-100000">
        <dgm:presLayoutVars>
          <dgm:chMax val="0"/>
          <dgm:bulletEnabled val="1"/>
        </dgm:presLayoutVars>
      </dgm:prSet>
      <dgm:spPr/>
    </dgm:pt>
  </dgm:ptLst>
  <dgm:cxnLst>
    <dgm:cxn modelId="{3F71C50C-9D9B-4FE6-A2DC-F4AC8E28E921}" type="presOf" srcId="{F9EE7AF0-EB7C-48C6-B6D4-6C8BC593DE40}" destId="{48B2E2B2-544E-499E-B68F-B2A5E9FD28A2}" srcOrd="0" destOrd="0" presId="urn:microsoft.com/office/officeart/2005/8/layout/vList2"/>
    <dgm:cxn modelId="{D0548A38-88D9-4D3C-90BF-FAE336549DD1}" srcId="{B3582D11-F72E-46B1-8A19-6FD90B973DAF}" destId="{F9EE7AF0-EB7C-48C6-B6D4-6C8BC593DE40}" srcOrd="1" destOrd="0" parTransId="{CD5793A6-2598-42EA-9FC1-75F759AEB3E1}" sibTransId="{C9088178-9AAA-48AF-BA38-7FEA66321705}"/>
    <dgm:cxn modelId="{6FC5EB74-79DD-4429-AF44-4239AA8762EF}" type="presOf" srcId="{593FB1FC-A99D-4BA7-8E2C-5C734F0A1780}" destId="{6CBC1C62-2965-4AE8-A907-1E356EB89C1B}" srcOrd="0" destOrd="0" presId="urn:microsoft.com/office/officeart/2005/8/layout/vList2"/>
    <dgm:cxn modelId="{24245F7B-0680-4E88-BF00-FDDE18C99627}" type="presOf" srcId="{B3582D11-F72E-46B1-8A19-6FD90B973DAF}" destId="{F407951B-F889-4700-88D6-320CB0180656}" srcOrd="0" destOrd="0" presId="urn:microsoft.com/office/officeart/2005/8/layout/vList2"/>
    <dgm:cxn modelId="{9038C89A-0519-43D2-B7D9-B0E0E27BEDCD}" srcId="{B3582D11-F72E-46B1-8A19-6FD90B973DAF}" destId="{593FB1FC-A99D-4BA7-8E2C-5C734F0A1780}" srcOrd="2" destOrd="0" parTransId="{3C9CCFE1-7762-4F08-B1FE-A31011464C8B}" sibTransId="{B6CCD3B6-3C9F-4D6B-8C6B-CABD04B9E98C}"/>
    <dgm:cxn modelId="{B95C52C7-0449-4F53-9459-300AA968ADD3}" srcId="{B3582D11-F72E-46B1-8A19-6FD90B973DAF}" destId="{A316116F-2302-45D8-8D01-2F1B56181F27}" srcOrd="0" destOrd="0" parTransId="{610C4BC4-C29A-4ECB-A47E-1640B80EE993}" sibTransId="{F2F106A4-7C51-4ABC-9CCC-75A17A413A1D}"/>
    <dgm:cxn modelId="{17A3F3CF-7A47-468F-A178-547DFD646546}" type="presOf" srcId="{A316116F-2302-45D8-8D01-2F1B56181F27}" destId="{CD7F2E16-0A48-48DA-8F07-C39BD6CFDFD4}" srcOrd="0" destOrd="0" presId="urn:microsoft.com/office/officeart/2005/8/layout/vList2"/>
    <dgm:cxn modelId="{E0F8C88A-BB98-4CA0-A4F1-7277D5618DDF}" type="presParOf" srcId="{F407951B-F889-4700-88D6-320CB0180656}" destId="{CD7F2E16-0A48-48DA-8F07-C39BD6CFDFD4}" srcOrd="0" destOrd="0" presId="urn:microsoft.com/office/officeart/2005/8/layout/vList2"/>
    <dgm:cxn modelId="{6FA131E4-D112-48A1-BF0B-DCA56FF03719}" type="presParOf" srcId="{F407951B-F889-4700-88D6-320CB0180656}" destId="{80BDAF60-44C8-4C9A-8CC6-5D570B33B91D}" srcOrd="1" destOrd="0" presId="urn:microsoft.com/office/officeart/2005/8/layout/vList2"/>
    <dgm:cxn modelId="{BDAD4977-406B-47CE-8D04-B753A02D8EE3}" type="presParOf" srcId="{F407951B-F889-4700-88D6-320CB0180656}" destId="{48B2E2B2-544E-499E-B68F-B2A5E9FD28A2}" srcOrd="2" destOrd="0" presId="urn:microsoft.com/office/officeart/2005/8/layout/vList2"/>
    <dgm:cxn modelId="{B834CEF5-619E-42AE-A6C9-C323B58903BC}" type="presParOf" srcId="{F407951B-F889-4700-88D6-320CB0180656}" destId="{58A46BB9-8AD8-4A55-AFFB-6B253E582C69}" srcOrd="3" destOrd="0" presId="urn:microsoft.com/office/officeart/2005/8/layout/vList2"/>
    <dgm:cxn modelId="{A54F5C6F-8ED7-4069-8A42-FF38FBDFCAC7}" type="presParOf" srcId="{F407951B-F889-4700-88D6-320CB0180656}" destId="{6CBC1C62-2965-4AE8-A907-1E356EB89C1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A3402-908E-42F0-900B-8FA732A71A46}">
      <dsp:nvSpPr>
        <dsp:cNvPr id="0" name=""/>
        <dsp:cNvSpPr/>
      </dsp:nvSpPr>
      <dsp:spPr>
        <a:xfrm>
          <a:off x="0" y="904188"/>
          <a:ext cx="7011987" cy="1113508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BB096D-8918-46C2-B47B-8F78A32812DF}">
      <dsp:nvSpPr>
        <dsp:cNvPr id="0" name=""/>
        <dsp:cNvSpPr/>
      </dsp:nvSpPr>
      <dsp:spPr>
        <a:xfrm>
          <a:off x="178150" y="1298987"/>
          <a:ext cx="323910" cy="32391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1679C7-48B3-45CE-ACFB-9416FB97370E}">
      <dsp:nvSpPr>
        <dsp:cNvPr id="0" name=""/>
        <dsp:cNvSpPr/>
      </dsp:nvSpPr>
      <dsp:spPr>
        <a:xfrm>
          <a:off x="633635" y="1101975"/>
          <a:ext cx="6168997" cy="54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931" tIns="57931" rIns="57931" bIns="5793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Статистическая комиссия ООН осуществляет надзор за работой Статистического отдела ООН (СОООН)</a:t>
          </a:r>
          <a:endParaRPr lang="en-US" sz="1700" kern="1200" dirty="0">
            <a:latin typeface="Gill Sans MT" panose="020B0502020104020203" pitchFamily="34" charset="0"/>
          </a:endParaRPr>
        </a:p>
      </dsp:txBody>
      <dsp:txXfrm>
        <a:off x="633635" y="1101975"/>
        <a:ext cx="6168997" cy="547383"/>
      </dsp:txXfrm>
    </dsp:sp>
    <dsp:sp modelId="{04BE6C1F-3ECF-4BC7-ACD3-FFA808874048}">
      <dsp:nvSpPr>
        <dsp:cNvPr id="0" name=""/>
        <dsp:cNvSpPr/>
      </dsp:nvSpPr>
      <dsp:spPr>
        <a:xfrm>
          <a:off x="0" y="2238544"/>
          <a:ext cx="7011987" cy="1304562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7F2CB7-11B3-408F-9988-8219413AE233}">
      <dsp:nvSpPr>
        <dsp:cNvPr id="0" name=""/>
        <dsp:cNvSpPr/>
      </dsp:nvSpPr>
      <dsp:spPr>
        <a:xfrm>
          <a:off x="178150" y="2728870"/>
          <a:ext cx="323910" cy="32391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5BF09A-890A-4979-A001-115B98E1AF47}">
      <dsp:nvSpPr>
        <dsp:cNvPr id="0" name=""/>
        <dsp:cNvSpPr/>
      </dsp:nvSpPr>
      <dsp:spPr>
        <a:xfrm>
          <a:off x="633635" y="2469711"/>
          <a:ext cx="6168997" cy="641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931" tIns="57931" rIns="57931" bIns="579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СОООН созывает межведомственные группы для подготовки важных методологических документов, таких как СНС 2008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Межведомственные группы состоят из ООН, Всемирного банка, МВФ, </a:t>
          </a:r>
          <a:r>
            <a:rPr lang="ru-RU" sz="1700" kern="1200" dirty="0" err="1"/>
            <a:t>Евростата</a:t>
          </a:r>
          <a:r>
            <a:rPr lang="ru-RU" sz="1700" kern="1200" dirty="0"/>
            <a:t> и ОЭСР</a:t>
          </a:r>
          <a:endParaRPr lang="en-US" sz="1700" kern="1200" dirty="0">
            <a:latin typeface="Gill Sans MT" panose="020B0502020104020203" pitchFamily="34" charset="0"/>
          </a:endParaRPr>
        </a:p>
      </dsp:txBody>
      <dsp:txXfrm>
        <a:off x="633635" y="2469711"/>
        <a:ext cx="6168997" cy="641910"/>
      </dsp:txXfrm>
    </dsp:sp>
    <dsp:sp modelId="{0D044312-04CF-4E29-83FF-F35E27CE5513}">
      <dsp:nvSpPr>
        <dsp:cNvPr id="0" name=""/>
        <dsp:cNvSpPr/>
      </dsp:nvSpPr>
      <dsp:spPr>
        <a:xfrm>
          <a:off x="0" y="3763954"/>
          <a:ext cx="7011987" cy="588927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E2A44DA-4A56-4C5D-96DC-841E3F0F3648}">
      <dsp:nvSpPr>
        <dsp:cNvPr id="0" name=""/>
        <dsp:cNvSpPr/>
      </dsp:nvSpPr>
      <dsp:spPr>
        <a:xfrm>
          <a:off x="178150" y="3896463"/>
          <a:ext cx="323910" cy="3239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A1568F-4C92-47F2-982D-A6C05D2D7D6F}">
      <dsp:nvSpPr>
        <dsp:cNvPr id="0" name=""/>
        <dsp:cNvSpPr/>
      </dsp:nvSpPr>
      <dsp:spPr>
        <a:xfrm>
          <a:off x="680211" y="3838795"/>
          <a:ext cx="6168997" cy="397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931" tIns="57931" rIns="57931" bIns="5793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СОООН базируется в Нью-Йорке, США</a:t>
          </a:r>
          <a:endParaRPr lang="en-US" sz="1700" kern="1200" dirty="0">
            <a:latin typeface="Gill Sans MT" panose="020B0502020104020203" pitchFamily="34" charset="0"/>
          </a:endParaRPr>
        </a:p>
      </dsp:txBody>
      <dsp:txXfrm>
        <a:off x="680211" y="3838795"/>
        <a:ext cx="6168997" cy="397701"/>
      </dsp:txXfrm>
    </dsp:sp>
    <dsp:sp modelId="{CBD4E1DE-9C8C-4D70-868C-277CE3F564BB}">
      <dsp:nvSpPr>
        <dsp:cNvPr id="0" name=""/>
        <dsp:cNvSpPr/>
      </dsp:nvSpPr>
      <dsp:spPr>
        <a:xfrm>
          <a:off x="0" y="4573729"/>
          <a:ext cx="7011987" cy="588927"/>
        </a:xfrm>
        <a:prstGeom prst="roundRect">
          <a:avLst>
            <a:gd name="adj" fmla="val 10000"/>
          </a:avLst>
        </a:prstGeom>
        <a:solidFill>
          <a:srgbClr val="969FA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9F8CF4-B67C-4438-8360-2A689FD18BFA}">
      <dsp:nvSpPr>
        <dsp:cNvPr id="0" name=""/>
        <dsp:cNvSpPr/>
      </dsp:nvSpPr>
      <dsp:spPr>
        <a:xfrm>
          <a:off x="178150" y="4706238"/>
          <a:ext cx="323910" cy="3239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3A7A36-33E7-4313-8A4C-0D0B0472165D}">
      <dsp:nvSpPr>
        <dsp:cNvPr id="0" name=""/>
        <dsp:cNvSpPr/>
      </dsp:nvSpPr>
      <dsp:spPr>
        <a:xfrm>
          <a:off x="680211" y="4573729"/>
          <a:ext cx="6168997" cy="54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931" tIns="57931" rIns="57931" bIns="5793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https://unstats.un.org/home/</a:t>
          </a:r>
          <a:endParaRPr lang="en-US" sz="1700" kern="1200" dirty="0">
            <a:solidFill>
              <a:schemeClr val="tx1"/>
            </a:solidFill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680211" y="4573729"/>
        <a:ext cx="6168997" cy="5473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EFBD1-F6BC-4597-A0CF-29014C232D77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6BBDAB-DE2F-48F4-B2BD-0F5B75582CCE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28DB3-FF1F-4FD6-AA27-E194D0FF9E75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Экономическая комиссия ООН для Африки </a:t>
          </a:r>
          <a:r>
            <a:rPr lang="en-US" sz="1800" b="1" kern="1200" dirty="0">
              <a:latin typeface="Gill Sans MT" panose="020B0502020104020203" pitchFamily="34" charset="0"/>
            </a:rPr>
            <a:t>(UNECA) </a:t>
          </a:r>
          <a:r>
            <a:rPr lang="en-US" sz="1800" kern="1200" dirty="0">
              <a:latin typeface="Gill Sans MT" panose="020B0502020104020203" pitchFamily="34" charset="0"/>
            </a:rPr>
            <a:t>– Addis Ababa - http://www.uneca.org/</a:t>
          </a:r>
        </a:p>
      </dsp:txBody>
      <dsp:txXfrm>
        <a:off x="1131174" y="4597"/>
        <a:ext cx="5382429" cy="979371"/>
      </dsp:txXfrm>
    </dsp:sp>
    <dsp:sp modelId="{27222CB0-A7A1-44F8-90D3-219122D2ACA3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85D62-7A65-4B23-A3CB-BE0E7006F97C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978D-3CC4-4ECD-A855-AC8C83E20289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Европейская экономическая комиссия ООН</a:t>
          </a:r>
          <a:r>
            <a:rPr lang="en-US" sz="1800" b="1" kern="1200" dirty="0">
              <a:latin typeface="Gill Sans MT" panose="020B0502020104020203" pitchFamily="34" charset="0"/>
            </a:rPr>
            <a:t> (UNECE) </a:t>
          </a:r>
          <a:r>
            <a:rPr lang="en-US" sz="1800" kern="1200" dirty="0">
              <a:latin typeface="Gill Sans MT" panose="020B0502020104020203" pitchFamily="34" charset="0"/>
            </a:rPr>
            <a:t>– Geneva - http://www.unece.org/</a:t>
          </a:r>
        </a:p>
      </dsp:txBody>
      <dsp:txXfrm>
        <a:off x="1131174" y="1228812"/>
        <a:ext cx="5382429" cy="979371"/>
      </dsp:txXfrm>
    </dsp:sp>
    <dsp:sp modelId="{E70EE1A4-7D72-4559-B5F7-31B5065250F1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8F649-CA36-4117-8A3D-6F914E17E44B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4BD9C-8BD3-45B2-9BE6-03E8061468D4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Экономическая комиссия ООН для Латинской Америки и Карибского бассейна (UNECLAC) </a:t>
          </a:r>
          <a:r>
            <a:rPr lang="en-US" sz="1800" kern="1200" dirty="0">
              <a:latin typeface="Gill Sans MT" panose="020B0502020104020203" pitchFamily="34" charset="0"/>
            </a:rPr>
            <a:t>– Santiago - https://www.cepal.org/en</a:t>
          </a:r>
        </a:p>
      </dsp:txBody>
      <dsp:txXfrm>
        <a:off x="1131174" y="2453027"/>
        <a:ext cx="5382429" cy="979371"/>
      </dsp:txXfrm>
    </dsp:sp>
    <dsp:sp modelId="{5EBFD548-F456-4AE5-8275-6755D9919563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4988A-B385-4B07-886C-5BA3B2560FFD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5483C-1952-4811-AE3B-88BCA2B49C16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Экономическая и социальная комиссия ООН для Азии и Тихого океана (ЭСКАТО ООН)</a:t>
          </a:r>
          <a:r>
            <a:rPr lang="en-US" sz="1800" b="1" kern="1200" dirty="0">
              <a:latin typeface="Gill Sans MT" panose="020B0502020104020203" pitchFamily="34" charset="0"/>
            </a:rPr>
            <a:t> </a:t>
          </a:r>
          <a:r>
            <a:rPr lang="en-US" sz="1800" kern="1200" dirty="0">
              <a:latin typeface="Gill Sans MT" panose="020B0502020104020203" pitchFamily="34" charset="0"/>
            </a:rPr>
            <a:t>– Bangkok - http://www.unescap.org/</a:t>
          </a:r>
        </a:p>
      </dsp:txBody>
      <dsp:txXfrm>
        <a:off x="1131174" y="3677241"/>
        <a:ext cx="5382429" cy="979371"/>
      </dsp:txXfrm>
    </dsp:sp>
    <dsp:sp modelId="{8EF67925-8A87-437C-8712-2E5E502C7636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18C92-5B5A-4D6C-A8E5-6C78FC5AE16B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07B5D-DB3E-4EB3-83D0-18CF347A1F5A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Экономическая и социальная комиссия ООН для Западной Азии (UNESCWA) </a:t>
          </a:r>
          <a:r>
            <a:rPr lang="en-US" sz="1800" kern="1200" dirty="0">
              <a:latin typeface="Gill Sans MT" panose="020B0502020104020203" pitchFamily="34" charset="0"/>
            </a:rPr>
            <a:t>– Beirut - https://www.unescwa.org/</a:t>
          </a:r>
        </a:p>
      </dsp:txBody>
      <dsp:txXfrm>
        <a:off x="1131174" y="4901456"/>
        <a:ext cx="5382429" cy="9793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EF8DE-544A-412C-BDBB-CAB3907A3087}">
      <dsp:nvSpPr>
        <dsp:cNvPr id="0" name=""/>
        <dsp:cNvSpPr/>
      </dsp:nvSpPr>
      <dsp:spPr>
        <a:xfrm>
          <a:off x="203773" y="1180831"/>
          <a:ext cx="521521" cy="52152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6BD95-2ACF-4053-B5B0-3F362036FA1B}">
      <dsp:nvSpPr>
        <dsp:cNvPr id="0" name=""/>
        <dsp:cNvSpPr/>
      </dsp:nvSpPr>
      <dsp:spPr>
        <a:xfrm>
          <a:off x="313293" y="1290351"/>
          <a:ext cx="302482" cy="30248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4E707-E9AA-4ABC-A7D8-2014FEE1A7C6}">
      <dsp:nvSpPr>
        <dsp:cNvPr id="0" name=""/>
        <dsp:cNvSpPr/>
      </dsp:nvSpPr>
      <dsp:spPr>
        <a:xfrm>
          <a:off x="650918" y="682256"/>
          <a:ext cx="1765068" cy="1504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Статистический отдел МОТ -</a:t>
          </a:r>
          <a:r>
            <a:rPr lang="ru-RU" sz="1900" kern="1200" dirty="0"/>
            <a:t>методология и правила статистики труда.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</a:t>
          </a:r>
          <a:r>
            <a:rPr lang="ru-RU" sz="1900" kern="1200" dirty="0">
              <a:latin typeface="Gill Sans MT" panose="020B0502020104020203" pitchFamily="34" charset="0"/>
            </a:rPr>
            <a:t>  </a:t>
          </a:r>
          <a:r>
            <a:rPr lang="en-US" sz="1900" kern="1200" dirty="0">
              <a:latin typeface="Gill Sans MT" panose="020B0502020104020203" pitchFamily="34" charset="0"/>
            </a:rPr>
            <a:t>          </a:t>
          </a:r>
          <a:r>
            <a:rPr lang="ru-RU" sz="1900" kern="1200" dirty="0">
              <a:latin typeface="Gill Sans MT" panose="020B0502020104020203" pitchFamily="34" charset="0"/>
            </a:rPr>
            <a:t>Женева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650918" y="682256"/>
        <a:ext cx="1765068" cy="1504601"/>
      </dsp:txXfrm>
    </dsp:sp>
    <dsp:sp modelId="{D920EAFE-3754-4757-B9BB-C237539E7711}">
      <dsp:nvSpPr>
        <dsp:cNvPr id="0" name=""/>
        <dsp:cNvSpPr/>
      </dsp:nvSpPr>
      <dsp:spPr>
        <a:xfrm>
          <a:off x="2935921" y="1166145"/>
          <a:ext cx="521521" cy="52152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151E6-1930-4F27-891F-F2E4320C8895}">
      <dsp:nvSpPr>
        <dsp:cNvPr id="0" name=""/>
        <dsp:cNvSpPr/>
      </dsp:nvSpPr>
      <dsp:spPr>
        <a:xfrm>
          <a:off x="3045443" y="1275662"/>
          <a:ext cx="302482" cy="30248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C275F-C404-4059-A7BE-F719063A3FAA}">
      <dsp:nvSpPr>
        <dsp:cNvPr id="0" name=""/>
        <dsp:cNvSpPr/>
      </dsp:nvSpPr>
      <dsp:spPr>
        <a:xfrm>
          <a:off x="3636546" y="439996"/>
          <a:ext cx="2344241" cy="2106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Статистический отдел ФАО</a:t>
          </a:r>
          <a:r>
            <a:rPr lang="en-US" sz="1900" b="1" kern="1200" dirty="0">
              <a:latin typeface="Gill Sans MT" panose="020B0502020104020203" pitchFamily="34" charset="0"/>
            </a:rPr>
            <a:t> </a:t>
          </a:r>
          <a:r>
            <a:rPr lang="en-US" sz="1900" kern="1200" dirty="0">
              <a:latin typeface="Gill Sans MT" panose="020B0502020104020203" pitchFamily="34" charset="0"/>
            </a:rPr>
            <a:t>–</a:t>
          </a:r>
          <a:r>
            <a:rPr lang="ru-RU" sz="1900" kern="1200" dirty="0"/>
            <a:t>методология сельскохозяйственной статистики; реализация Глобальной программы сельскохозяйственной статистики.</a:t>
          </a:r>
          <a:r>
            <a:rPr lang="en-US" sz="1900" kern="1200" dirty="0">
              <a:latin typeface="Gill Sans MT" panose="020B0502020104020203" pitchFamily="34" charset="0"/>
            </a:rPr>
            <a:t>                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  </a:t>
          </a:r>
          <a:r>
            <a:rPr lang="ru-RU" sz="1900" kern="1200" dirty="0">
              <a:latin typeface="Gill Sans MT" panose="020B0502020104020203" pitchFamily="34" charset="0"/>
            </a:rPr>
            <a:t>Рим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3636546" y="439996"/>
        <a:ext cx="2344241" cy="2106911"/>
      </dsp:txXfrm>
    </dsp:sp>
    <dsp:sp modelId="{C3869FA1-D848-407A-8F7B-C439B46BAE08}">
      <dsp:nvSpPr>
        <dsp:cNvPr id="0" name=""/>
        <dsp:cNvSpPr/>
      </dsp:nvSpPr>
      <dsp:spPr>
        <a:xfrm>
          <a:off x="94253" y="3373618"/>
          <a:ext cx="521521" cy="52152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8F403-1935-481A-BA23-976E84847AC4}">
      <dsp:nvSpPr>
        <dsp:cNvPr id="0" name=""/>
        <dsp:cNvSpPr/>
      </dsp:nvSpPr>
      <dsp:spPr>
        <a:xfrm>
          <a:off x="203773" y="3483138"/>
          <a:ext cx="302482" cy="30248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D8FA11-3098-4688-B852-4B39A0C909A9}">
      <dsp:nvSpPr>
        <dsp:cNvPr id="0" name=""/>
        <dsp:cNvSpPr/>
      </dsp:nvSpPr>
      <dsp:spPr>
        <a:xfrm>
          <a:off x="635208" y="3012482"/>
          <a:ext cx="1971516" cy="1860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Управление статистики ВОЗ</a:t>
          </a:r>
          <a:r>
            <a:rPr lang="en-US" sz="1900" b="1" kern="1200" dirty="0">
              <a:latin typeface="Gill Sans MT" panose="020B0502020104020203" pitchFamily="34" charset="0"/>
            </a:rPr>
            <a:t> </a:t>
          </a:r>
          <a:r>
            <a:rPr lang="ru-RU" sz="1900" b="1" kern="1200" dirty="0">
              <a:latin typeface="Gill Sans MT" panose="020B0502020104020203" pitchFamily="34" charset="0"/>
            </a:rPr>
            <a:t>-</a:t>
          </a:r>
          <a:r>
            <a:rPr lang="en-US" sz="1900" kern="1200" dirty="0">
              <a:latin typeface="Gill Sans MT" panose="020B0502020104020203" pitchFamily="34" charset="0"/>
            </a:rPr>
            <a:t> </a:t>
          </a:r>
          <a:r>
            <a:rPr lang="ru-RU" sz="1900" kern="1200" dirty="0"/>
            <a:t>методология статистики здравоохранения. </a:t>
          </a:r>
          <a:r>
            <a:rPr lang="en-US" sz="1900" kern="1200" dirty="0">
              <a:latin typeface="Gill Sans MT" panose="020B0502020104020203" pitchFamily="34" charset="0"/>
            </a:rPr>
            <a:t>           </a:t>
          </a:r>
          <a:r>
            <a:rPr lang="ru-RU" sz="1900" kern="1200" dirty="0">
              <a:latin typeface="Gill Sans MT" panose="020B0502020104020203" pitchFamily="34" charset="0"/>
            </a:rPr>
            <a:t>	Женева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635208" y="3012482"/>
        <a:ext cx="1971516" cy="1860409"/>
      </dsp:txXfrm>
    </dsp:sp>
    <dsp:sp modelId="{F9F47689-1B29-49C2-AED2-9D85761818A1}">
      <dsp:nvSpPr>
        <dsp:cNvPr id="0" name=""/>
        <dsp:cNvSpPr/>
      </dsp:nvSpPr>
      <dsp:spPr>
        <a:xfrm>
          <a:off x="2518912" y="3085968"/>
          <a:ext cx="521521" cy="52152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ECAB9-679B-497F-9F89-5625B7BC7AD2}">
      <dsp:nvSpPr>
        <dsp:cNvPr id="0" name=""/>
        <dsp:cNvSpPr/>
      </dsp:nvSpPr>
      <dsp:spPr>
        <a:xfrm>
          <a:off x="2628428" y="3195486"/>
          <a:ext cx="302482" cy="302482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31108-E51B-4F83-BC45-C04AFE03BA53}">
      <dsp:nvSpPr>
        <dsp:cNvPr id="0" name=""/>
        <dsp:cNvSpPr/>
      </dsp:nvSpPr>
      <dsp:spPr>
        <a:xfrm>
          <a:off x="3064516" y="2696380"/>
          <a:ext cx="1836269" cy="1787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Институт статистики ЮНЕСКО </a:t>
          </a:r>
          <a:r>
            <a:rPr lang="en-US" sz="1900" kern="1200" dirty="0">
              <a:latin typeface="Gill Sans MT" panose="020B0502020104020203" pitchFamily="34" charset="0"/>
            </a:rPr>
            <a:t>– </a:t>
          </a:r>
          <a:r>
            <a:rPr lang="ru-RU" sz="1900" kern="1200" dirty="0"/>
            <a:t>статистика образования</a:t>
          </a:r>
          <a:r>
            <a:rPr lang="en-US" sz="1900" kern="1200" dirty="0">
              <a:latin typeface="Gill Sans MT" panose="020B0502020104020203" pitchFamily="34" charset="0"/>
            </a:rPr>
            <a:t>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</a:t>
          </a:r>
          <a:r>
            <a:rPr lang="ru-RU" sz="1900" kern="1200" dirty="0">
              <a:latin typeface="Gill Sans MT" panose="020B0502020104020203" pitchFamily="34" charset="0"/>
            </a:rPr>
            <a:t>Монреаль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3064516" y="2696380"/>
        <a:ext cx="1836269" cy="1787255"/>
      </dsp:txXfrm>
    </dsp:sp>
    <dsp:sp modelId="{6D53BF78-488C-4DC4-9969-8FCE947ABB4D}">
      <dsp:nvSpPr>
        <dsp:cNvPr id="0" name=""/>
        <dsp:cNvSpPr/>
      </dsp:nvSpPr>
      <dsp:spPr>
        <a:xfrm>
          <a:off x="4687813" y="4139238"/>
          <a:ext cx="521521" cy="52152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F8C0F-E774-4AE4-9BC2-13810722EA32}">
      <dsp:nvSpPr>
        <dsp:cNvPr id="0" name=""/>
        <dsp:cNvSpPr/>
      </dsp:nvSpPr>
      <dsp:spPr>
        <a:xfrm>
          <a:off x="4941393" y="4276305"/>
          <a:ext cx="302482" cy="302482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38A03-4D45-41FB-B093-E5DE8126C75E}">
      <dsp:nvSpPr>
        <dsp:cNvPr id="0" name=""/>
        <dsp:cNvSpPr/>
      </dsp:nvSpPr>
      <dsp:spPr>
        <a:xfrm>
          <a:off x="5359116" y="4166785"/>
          <a:ext cx="1441368" cy="52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Другие</a:t>
          </a:r>
          <a:r>
            <a:rPr lang="en-US" sz="1900" kern="1200" dirty="0">
              <a:latin typeface="Gill Sans MT" panose="020B0502020104020203" pitchFamily="34" charset="0"/>
            </a:rPr>
            <a:t> – </a:t>
          </a:r>
          <a:r>
            <a:rPr lang="ru-RU" sz="1900" kern="1200" dirty="0"/>
            <a:t>Всемирная туристская организация, ПРООН, ЮНФПА, ООН Женщины и др.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5359116" y="4166785"/>
        <a:ext cx="1441368" cy="5215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2BEDB-516C-40B2-BA71-72366080963A}">
      <dsp:nvSpPr>
        <dsp:cNvPr id="0" name=""/>
        <dsp:cNvSpPr/>
      </dsp:nvSpPr>
      <dsp:spPr>
        <a:xfrm>
          <a:off x="0" y="795762"/>
          <a:ext cx="6513603" cy="2053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Всемирный банк </a:t>
          </a:r>
          <a:r>
            <a:rPr lang="ru-RU" sz="1900" kern="1200" dirty="0"/>
            <a:t>- статистика задолженности, обследования домашних хозяйств, статистика бедности. Наращивание потенциала за счёт кредитов и грантов. Здесь находится Глобальный офис Программы международных сопоставлений.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</a:t>
          </a:r>
          <a:r>
            <a:rPr lang="ru-RU" sz="1900" kern="1200" dirty="0">
              <a:latin typeface="Gill Sans MT" panose="020B0502020104020203" pitchFamily="34" charset="0"/>
            </a:rPr>
            <a:t> </a:t>
          </a:r>
          <a:r>
            <a:rPr lang="ru-RU" sz="1900" kern="1200" dirty="0"/>
            <a:t>Вашингтон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100236" y="895998"/>
        <a:ext cx="6313131" cy="1852878"/>
      </dsp:txXfrm>
    </dsp:sp>
    <dsp:sp modelId="{49A90C94-D3DF-4069-B690-E83B7A23BA2A}">
      <dsp:nvSpPr>
        <dsp:cNvPr id="0" name=""/>
        <dsp:cNvSpPr/>
      </dsp:nvSpPr>
      <dsp:spPr>
        <a:xfrm>
          <a:off x="0" y="3036313"/>
          <a:ext cx="6513603" cy="2053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МВФ </a:t>
          </a:r>
          <a:r>
            <a:rPr lang="ru-RU" sz="1900" kern="1200" dirty="0"/>
            <a:t>- национальные счета, платёжный баланс, статистика цен, статистика государственных финансов.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 </a:t>
          </a:r>
          <a:r>
            <a:rPr lang="ru-RU" sz="1900" kern="1200" dirty="0"/>
            <a:t>Вашингтон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100236" y="3136549"/>
        <a:ext cx="6313131" cy="18528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A5EBE-2713-4D71-BCCB-157165E40043}">
      <dsp:nvSpPr>
        <dsp:cNvPr id="0" name=""/>
        <dsp:cNvSpPr/>
      </dsp:nvSpPr>
      <dsp:spPr>
        <a:xfrm>
          <a:off x="0" y="19512"/>
          <a:ext cx="6513603" cy="145080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Африканский банк развития </a:t>
          </a:r>
          <a:r>
            <a:rPr lang="ru-RU" sz="1900" kern="1200" dirty="0"/>
            <a:t>- данные о странах Африки, веб-платформа данных, информационная магистраль, наращивание статистического потенциала.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 </a:t>
          </a:r>
          <a:r>
            <a:rPr lang="ru-RU" sz="1900" kern="1200" dirty="0"/>
            <a:t>Абиджан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70822" y="90334"/>
        <a:ext cx="6371959" cy="1309156"/>
      </dsp:txXfrm>
    </dsp:sp>
    <dsp:sp modelId="{88867655-F948-4134-A997-8E8F126AEA1B}">
      <dsp:nvSpPr>
        <dsp:cNvPr id="0" name=""/>
        <dsp:cNvSpPr/>
      </dsp:nvSpPr>
      <dsp:spPr>
        <a:xfrm>
          <a:off x="0" y="1484712"/>
          <a:ext cx="6513603" cy="145080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Азиатский банк развития </a:t>
          </a:r>
          <a:r>
            <a:rPr lang="ru-RU" sz="1900" kern="1200" dirty="0"/>
            <a:t>- возглавляет региональную программу ПМС, оказывает поддержку странам посредством кредитов и грантов.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  </a:t>
          </a:r>
          <a:r>
            <a:rPr lang="ru-RU" sz="1900" kern="1200" dirty="0">
              <a:latin typeface="Gill Sans MT" panose="020B0502020104020203" pitchFamily="34" charset="0"/>
            </a:rPr>
            <a:t>Манила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70822" y="1555534"/>
        <a:ext cx="6371959" cy="1309156"/>
      </dsp:txXfrm>
    </dsp:sp>
    <dsp:sp modelId="{9FBAB196-BA9B-47D3-B9FF-31C17B5838B4}">
      <dsp:nvSpPr>
        <dsp:cNvPr id="0" name=""/>
        <dsp:cNvSpPr/>
      </dsp:nvSpPr>
      <dsp:spPr>
        <a:xfrm>
          <a:off x="0" y="2949912"/>
          <a:ext cx="6513603" cy="145080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Исламский банк развития </a:t>
          </a:r>
          <a:r>
            <a:rPr lang="ru-RU" sz="1900" kern="1200" dirty="0"/>
            <a:t>- поддерживает и финансирует 57 исламских стран.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ill Sans MT" panose="020B0502020104020203" pitchFamily="34" charset="0"/>
            </a:rPr>
            <a:t>                  </a:t>
          </a:r>
          <a:r>
            <a:rPr lang="ru-RU" sz="1900" kern="1200" dirty="0"/>
            <a:t>Джедда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70822" y="3020734"/>
        <a:ext cx="6371959" cy="1309156"/>
      </dsp:txXfrm>
    </dsp:sp>
    <dsp:sp modelId="{1B5690D9-ECE3-4D4B-A822-D9569D840795}">
      <dsp:nvSpPr>
        <dsp:cNvPr id="0" name=""/>
        <dsp:cNvSpPr/>
      </dsp:nvSpPr>
      <dsp:spPr>
        <a:xfrm>
          <a:off x="0" y="4415113"/>
          <a:ext cx="6513603" cy="145080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Gill Sans MT" panose="020B0502020104020203" pitchFamily="34" charset="0"/>
            </a:rPr>
            <a:t>Межамериканский банк развития </a:t>
          </a:r>
          <a:r>
            <a:rPr lang="ru-RU" sz="1900" kern="1200" dirty="0"/>
            <a:t>- поддерживает страны за счёт кредитов и грантов. </a:t>
          </a:r>
          <a:endParaRPr lang="en-US" sz="1900" kern="1200" dirty="0">
            <a:latin typeface="Gill Sans MT" panose="020B0502020104020203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 	      Вашингтон</a:t>
          </a:r>
          <a:endParaRPr lang="en-US" sz="1900" kern="1200" dirty="0">
            <a:latin typeface="Gill Sans MT" panose="020B0502020104020203" pitchFamily="34" charset="0"/>
          </a:endParaRPr>
        </a:p>
      </dsp:txBody>
      <dsp:txXfrm>
        <a:off x="70822" y="4485935"/>
        <a:ext cx="6371959" cy="13091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B2E0B-7298-4D91-9CE9-754FC6099E56}">
      <dsp:nvSpPr>
        <dsp:cNvPr id="0" name=""/>
        <dsp:cNvSpPr/>
      </dsp:nvSpPr>
      <dsp:spPr>
        <a:xfrm>
          <a:off x="0" y="0"/>
          <a:ext cx="65136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AE212-5908-440E-AC48-33BA7A474ACD}">
      <dsp:nvSpPr>
        <dsp:cNvPr id="0" name=""/>
        <dsp:cNvSpPr/>
      </dsp:nvSpPr>
      <dsp:spPr>
        <a:xfrm>
          <a:off x="0" y="0"/>
          <a:ext cx="6513603" cy="2942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 err="1">
              <a:latin typeface="Gill Sans MT" panose="020B0502020104020203" pitchFamily="34" charset="0"/>
            </a:rPr>
            <a:t>Евростат</a:t>
          </a:r>
          <a:r>
            <a:rPr lang="ru-RU" sz="2300" b="1" kern="1200" dirty="0">
              <a:latin typeface="Gill Sans MT" panose="020B0502020104020203" pitchFamily="34" charset="0"/>
            </a:rPr>
            <a:t> </a:t>
          </a:r>
          <a:r>
            <a:rPr lang="ru-RU" sz="2300" kern="1200" dirty="0"/>
            <a:t>- предоставляет методологические материалы для стран ЕС на основе международных рекомендаций. Предоставляет техническую помощь странам за пределами ЕС.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Базируется в Люксембурге.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Веб-адрес: </a:t>
          </a:r>
          <a:r>
            <a:rPr lang="en-US" sz="2300" kern="1200" dirty="0"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https://ec.europa.eu/eurostat</a:t>
          </a:r>
          <a:r>
            <a:rPr lang="en-US" sz="2300" kern="1200" dirty="0">
              <a:latin typeface="Gill Sans MT" panose="020B0502020104020203" pitchFamily="34" charset="0"/>
              <a:ea typeface="+mn-ea"/>
              <a:cs typeface="+mn-cs"/>
            </a:rPr>
            <a:t> </a:t>
          </a:r>
        </a:p>
      </dsp:txBody>
      <dsp:txXfrm>
        <a:off x="0" y="0"/>
        <a:ext cx="6513603" cy="2942713"/>
      </dsp:txXfrm>
    </dsp:sp>
    <dsp:sp modelId="{0A1DDB7D-93EA-470D-B53A-C32B0FCA6672}">
      <dsp:nvSpPr>
        <dsp:cNvPr id="0" name=""/>
        <dsp:cNvSpPr/>
      </dsp:nvSpPr>
      <dsp:spPr>
        <a:xfrm>
          <a:off x="0" y="2942713"/>
          <a:ext cx="651360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5BF76-D318-4F02-8AE9-4249BFC68DAF}">
      <dsp:nvSpPr>
        <dsp:cNvPr id="0" name=""/>
        <dsp:cNvSpPr/>
      </dsp:nvSpPr>
      <dsp:spPr>
        <a:xfrm>
          <a:off x="0" y="2942713"/>
          <a:ext cx="6513603" cy="2942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Gill Sans MT" panose="020B0502020104020203" pitchFamily="34" charset="0"/>
            </a:rPr>
            <a:t>Управление статистики и данных ОЭСР - </a:t>
          </a:r>
          <a:r>
            <a:rPr lang="ru-RU" sz="2300" kern="1200" dirty="0"/>
            <a:t>выполняет функции статистического комитета для стран ОЭСР, предоставляет методологические рекомендации. Ведёт статистическую базу данных по официальной помощи развитию.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Базируется в Париже.</a:t>
          </a:r>
          <a:endParaRPr lang="en-US" sz="2300" kern="1200" dirty="0">
            <a:latin typeface="Gill Sans MT" panose="020B0502020104020203" pitchFamily="34" charset="0"/>
          </a:endParaRP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Веб-адрес</a:t>
          </a:r>
          <a:r>
            <a:rPr lang="en-US" sz="2300" kern="1200" dirty="0">
              <a:latin typeface="Gill Sans MT" panose="020B0502020104020203" pitchFamily="34" charset="0"/>
            </a:rPr>
            <a:t>: </a:t>
          </a:r>
          <a:r>
            <a:rPr lang="en-US" sz="2300" kern="1200" dirty="0">
              <a:latin typeface="Gill Sans MT" panose="020B0502020104020203" pitchFamily="34" charset="0"/>
              <a:ea typeface="+mn-ea"/>
              <a:cs typeface="+mn-cs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https://www.oecd.org/sdd/</a:t>
          </a:r>
          <a:endParaRPr lang="en-US" sz="2300" kern="1200" dirty="0"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0" y="2942713"/>
        <a:ext cx="6513603" cy="29427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7F0EC-831B-41E5-A283-FFE54E3BEFD6}">
      <dsp:nvSpPr>
        <dsp:cNvPr id="0" name=""/>
        <dsp:cNvSpPr/>
      </dsp:nvSpPr>
      <dsp:spPr>
        <a:xfrm>
          <a:off x="0" y="5837"/>
          <a:ext cx="11036300" cy="67983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53604-838E-4C1F-AA77-8AE3086DC626}">
      <dsp:nvSpPr>
        <dsp:cNvPr id="0" name=""/>
        <dsp:cNvSpPr/>
      </dsp:nvSpPr>
      <dsp:spPr>
        <a:xfrm>
          <a:off x="205650" y="158800"/>
          <a:ext cx="374275" cy="37391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FE39D-6487-4392-AE93-E21139431E69}">
      <dsp:nvSpPr>
        <dsp:cNvPr id="0" name=""/>
        <dsp:cNvSpPr/>
      </dsp:nvSpPr>
      <dsp:spPr>
        <a:xfrm>
          <a:off x="785577" y="5837"/>
          <a:ext cx="10203536" cy="76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3" tIns="80943" rIns="80943" bIns="8094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Сбор и компиляция данных в соответствии с международными стандартами</a:t>
          </a:r>
          <a:endParaRPr lang="en-US" sz="2400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785577" y="5837"/>
        <a:ext cx="10203536" cy="764816"/>
      </dsp:txXfrm>
    </dsp:sp>
    <dsp:sp modelId="{5FD0F1D3-27E2-4AA4-99A8-98A3A7649ECD}">
      <dsp:nvSpPr>
        <dsp:cNvPr id="0" name=""/>
        <dsp:cNvSpPr/>
      </dsp:nvSpPr>
      <dsp:spPr>
        <a:xfrm>
          <a:off x="0" y="961858"/>
          <a:ext cx="11036300" cy="67983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F1DCE-0E0E-4F21-98A3-25BD075AD91D}">
      <dsp:nvSpPr>
        <dsp:cNvPr id="0" name=""/>
        <dsp:cNvSpPr/>
      </dsp:nvSpPr>
      <dsp:spPr>
        <a:xfrm>
          <a:off x="205650" y="1114821"/>
          <a:ext cx="374275" cy="37391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9CF17-4FD1-4B07-AFCE-10F4F272EF7A}">
      <dsp:nvSpPr>
        <dsp:cNvPr id="0" name=""/>
        <dsp:cNvSpPr/>
      </dsp:nvSpPr>
      <dsp:spPr>
        <a:xfrm>
          <a:off x="785577" y="961858"/>
          <a:ext cx="10203536" cy="76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3" tIns="80943" rIns="80943" bIns="8094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Сделать данные доступными для политиков, гражданского общества и частного сектора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785577" y="961858"/>
        <a:ext cx="10203536" cy="764816"/>
      </dsp:txXfrm>
    </dsp:sp>
    <dsp:sp modelId="{19C19784-2075-43C1-B306-E1BC877CE525}">
      <dsp:nvSpPr>
        <dsp:cNvPr id="0" name=""/>
        <dsp:cNvSpPr/>
      </dsp:nvSpPr>
      <dsp:spPr>
        <a:xfrm>
          <a:off x="0" y="1917879"/>
          <a:ext cx="11036300" cy="67983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17B40-887F-494E-8F59-74ADCD94CB09}">
      <dsp:nvSpPr>
        <dsp:cNvPr id="0" name=""/>
        <dsp:cNvSpPr/>
      </dsp:nvSpPr>
      <dsp:spPr>
        <a:xfrm>
          <a:off x="205650" y="2070842"/>
          <a:ext cx="374275" cy="37391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6FD90-E342-44BE-A164-780355A2DEB4}">
      <dsp:nvSpPr>
        <dsp:cNvPr id="0" name=""/>
        <dsp:cNvSpPr/>
      </dsp:nvSpPr>
      <dsp:spPr>
        <a:xfrm>
          <a:off x="785577" y="1917879"/>
          <a:ext cx="10203536" cy="76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3" tIns="80943" rIns="80943" bIns="80943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Предоставлять данные международным и региональным организациям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785577" y="1917879"/>
        <a:ext cx="10203536" cy="764816"/>
      </dsp:txXfrm>
    </dsp:sp>
    <dsp:sp modelId="{8F48C5A5-CE03-4647-9B91-556DFF0F09E8}">
      <dsp:nvSpPr>
        <dsp:cNvPr id="0" name=""/>
        <dsp:cNvSpPr/>
      </dsp:nvSpPr>
      <dsp:spPr>
        <a:xfrm>
          <a:off x="0" y="2873900"/>
          <a:ext cx="11036300" cy="67983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906F08-6E88-4EDD-8E9B-7DBC9EBFD8C9}">
      <dsp:nvSpPr>
        <dsp:cNvPr id="0" name=""/>
        <dsp:cNvSpPr/>
      </dsp:nvSpPr>
      <dsp:spPr>
        <a:xfrm>
          <a:off x="205650" y="3026863"/>
          <a:ext cx="374275" cy="37391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C12EE-A7C1-4FA9-9C80-65586EA0E29E}">
      <dsp:nvSpPr>
        <dsp:cNvPr id="0" name=""/>
        <dsp:cNvSpPr/>
      </dsp:nvSpPr>
      <dsp:spPr>
        <a:xfrm>
          <a:off x="785577" y="2873900"/>
          <a:ext cx="10203536" cy="76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3" tIns="80943" rIns="80943" bIns="80943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Предоставлять данные в международные базы данных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785577" y="2873900"/>
        <a:ext cx="10203536" cy="764816"/>
      </dsp:txXfrm>
    </dsp:sp>
    <dsp:sp modelId="{86CEA798-8424-4E1A-8B8D-F33F4B9DD528}">
      <dsp:nvSpPr>
        <dsp:cNvPr id="0" name=""/>
        <dsp:cNvSpPr/>
      </dsp:nvSpPr>
      <dsp:spPr>
        <a:xfrm>
          <a:off x="0" y="3829921"/>
          <a:ext cx="11036300" cy="67983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0ECA39-3DB7-49FD-9129-34D43E83E05F}">
      <dsp:nvSpPr>
        <dsp:cNvPr id="0" name=""/>
        <dsp:cNvSpPr/>
      </dsp:nvSpPr>
      <dsp:spPr>
        <a:xfrm>
          <a:off x="205650" y="3982884"/>
          <a:ext cx="374275" cy="373910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1E7AA-B20B-41BD-B279-40A550463A56}">
      <dsp:nvSpPr>
        <dsp:cNvPr id="0" name=""/>
        <dsp:cNvSpPr/>
      </dsp:nvSpPr>
      <dsp:spPr>
        <a:xfrm>
          <a:off x="785577" y="3829921"/>
          <a:ext cx="10203536" cy="76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3" tIns="80943" rIns="80943" bIns="80943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prstClr val="black"/>
              </a:solidFill>
              <a:ea typeface="+mn-ea"/>
              <a:cs typeface="+mn-cs"/>
            </a:rPr>
            <a:t>Участвовать в международных статистических программах и проектах</a:t>
          </a:r>
          <a:endParaRPr lang="en-US" sz="2400" kern="1200" dirty="0">
            <a:solidFill>
              <a:prstClr val="black"/>
            </a:solidFill>
            <a:latin typeface="Gill Sans MT" panose="020B0502020104020203" pitchFamily="34" charset="0"/>
            <a:ea typeface="+mn-ea"/>
            <a:cs typeface="+mn-cs"/>
          </a:endParaRPr>
        </a:p>
      </dsp:txBody>
      <dsp:txXfrm>
        <a:off x="785577" y="3829921"/>
        <a:ext cx="10203536" cy="7648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F6548-CE61-4FE1-98C4-B6CB38239282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F135-3788-4EFE-B3C0-5F3DEE73C8D1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1C94D-AA76-46C2-AE94-C503329F8AB1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solidFill>
          <a:srgbClr val="F2F2F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latin typeface="Gill Sans MT" panose="020B0502020104020203" pitchFamily="34" charset="0"/>
            </a:rPr>
            <a:t>Программа переписи населения </a:t>
          </a:r>
          <a:r>
            <a:rPr lang="en-US" sz="2100" kern="1200" dirty="0">
              <a:latin typeface="Gill Sans MT" panose="020B0502020104020203" pitchFamily="34" charset="0"/>
            </a:rPr>
            <a:t>– </a:t>
          </a:r>
          <a:r>
            <a:rPr lang="ru-RU" sz="2100" kern="1200" dirty="0">
              <a:latin typeface="Gill Sans MT" panose="020B0502020104020203" pitchFamily="34" charset="0"/>
            </a:rPr>
            <a:t>под руководством ЮНФПА и при поддержке СОООН</a:t>
          </a:r>
          <a:endParaRPr lang="en-US" sz="2100" kern="1200" dirty="0">
            <a:latin typeface="Gill Sans MT" panose="020B0502020104020203" pitchFamily="34" charset="0"/>
          </a:endParaRPr>
        </a:p>
      </dsp:txBody>
      <dsp:txXfrm>
        <a:off x="1941716" y="718"/>
        <a:ext cx="4571887" cy="1681139"/>
      </dsp:txXfrm>
    </dsp:sp>
    <dsp:sp modelId="{B4FC19F7-763E-4429-9D54-5705BF16CF9D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915DCF-43AE-4212-932F-0D0136865C94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3D821-2CCE-425B-BC81-EB4D94192225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latin typeface="Gill Sans MT" panose="020B0502020104020203" pitchFamily="34" charset="0"/>
            </a:rPr>
            <a:t>Глобальная сельскохозяйственная программа </a:t>
          </a:r>
          <a:r>
            <a:rPr lang="ru-RU" sz="2100" kern="1200" dirty="0"/>
            <a:t>- </a:t>
          </a:r>
          <a:r>
            <a:rPr lang="ru-RU" sz="2100" kern="1200" dirty="0">
              <a:latin typeface="Gill Sans MT" panose="020B0502020104020203" pitchFamily="34" charset="0"/>
            </a:rPr>
            <a:t>разработанная Всемирным банком и возглавляемая ФАО</a:t>
          </a:r>
          <a:endParaRPr lang="en-US" sz="2100" kern="1200" dirty="0">
            <a:latin typeface="Gill Sans MT" panose="020B0502020104020203" pitchFamily="34" charset="0"/>
          </a:endParaRPr>
        </a:p>
      </dsp:txBody>
      <dsp:txXfrm>
        <a:off x="1941716" y="2102143"/>
        <a:ext cx="4571887" cy="1681139"/>
      </dsp:txXfrm>
    </dsp:sp>
    <dsp:sp modelId="{1B901744-C1AE-46C3-804F-6CE743504BA6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3656F-9F70-4942-818D-0365DEBAD77A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E4800-9EA2-4E78-A1C3-E4F9E92BE7CD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latin typeface="Gill Sans MT" panose="020B0502020104020203" pitchFamily="34" charset="0"/>
            </a:rPr>
            <a:t>Программа сельскохозяйственной переписи </a:t>
          </a:r>
          <a:r>
            <a:rPr lang="ru-RU" sz="2100" kern="1200" dirty="0">
              <a:latin typeface="Gill Sans MT" panose="020B0502020104020203" pitchFamily="34" charset="0"/>
            </a:rPr>
            <a:t>- под руководством ФАО</a:t>
          </a:r>
          <a:endParaRPr lang="en-US" sz="2100" kern="1200" dirty="0">
            <a:latin typeface="Gill Sans MT" panose="020B0502020104020203" pitchFamily="34" charset="0"/>
          </a:endParaRPr>
        </a:p>
      </dsp:txBody>
      <dsp:txXfrm>
        <a:off x="1941716" y="4203567"/>
        <a:ext cx="4571887" cy="16811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F2E16-0A48-48DA-8F07-C39BD6CFDFD4}">
      <dsp:nvSpPr>
        <dsp:cNvPr id="0" name=""/>
        <dsp:cNvSpPr/>
      </dsp:nvSpPr>
      <dsp:spPr>
        <a:xfrm>
          <a:off x="0" y="527"/>
          <a:ext cx="6513603" cy="1962906"/>
        </a:xfrm>
        <a:prstGeom prst="roundRect">
          <a:avLst/>
        </a:prstGeom>
        <a:solidFill>
          <a:srgbClr val="F2F2F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>
              <a:solidFill>
                <a:schemeClr val="tx1"/>
              </a:solidFill>
              <a:latin typeface="Gill Sans MT" panose="020B0502020104020203" pitchFamily="34" charset="0"/>
            </a:rPr>
            <a:t>Программа международных сопоставлений </a:t>
          </a:r>
          <a:r>
            <a:rPr lang="ru-RU" sz="2500" kern="1200" dirty="0">
              <a:solidFill>
                <a:schemeClr val="tx1"/>
              </a:solidFill>
            </a:rPr>
            <a:t>-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chemeClr val="tx1"/>
              </a:solidFill>
              <a:latin typeface="Gill Sans MT" panose="020B0502020104020203" pitchFamily="34" charset="0"/>
            </a:rPr>
            <a:t>	</a:t>
          </a:r>
          <a:r>
            <a:rPr lang="ru-RU" sz="2500" kern="1200" dirty="0">
              <a:solidFill>
                <a:schemeClr val="tx1"/>
              </a:solidFill>
            </a:rPr>
            <a:t>По решению -  СБ ООН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chemeClr val="tx1"/>
              </a:solidFill>
            </a:rPr>
            <a:t>	Управляется Всемирным банком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95821" y="96348"/>
        <a:ext cx="6321961" cy="1771264"/>
      </dsp:txXfrm>
    </dsp:sp>
    <dsp:sp modelId="{48B2E2B2-544E-499E-B68F-B2A5E9FD28A2}">
      <dsp:nvSpPr>
        <dsp:cNvPr id="0" name=""/>
        <dsp:cNvSpPr/>
      </dsp:nvSpPr>
      <dsp:spPr>
        <a:xfrm>
          <a:off x="0" y="1974499"/>
          <a:ext cx="6513603" cy="2074261"/>
        </a:xfrm>
        <a:prstGeom prst="roundRect">
          <a:avLst/>
        </a:prstGeom>
        <a:solidFill>
          <a:srgbClr val="F2F2F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>
              <a:solidFill>
                <a:schemeClr val="tx1"/>
              </a:solidFill>
              <a:latin typeface="Gill Sans MT" panose="020B0502020104020203" pitchFamily="34" charset="0"/>
            </a:rPr>
            <a:t>Региональные программы</a:t>
          </a:r>
          <a:r>
            <a:rPr lang="en-US" sz="2500" b="1" kern="1200" dirty="0">
              <a:solidFill>
                <a:schemeClr val="tx1"/>
              </a:solidFill>
              <a:latin typeface="Gill Sans MT" panose="020B0502020104020203" pitchFamily="34" charset="0"/>
            </a:rPr>
            <a:t> </a:t>
          </a:r>
          <a:r>
            <a:rPr lang="en-US" sz="2500" kern="1200" dirty="0">
              <a:solidFill>
                <a:schemeClr val="tx1"/>
              </a:solidFill>
              <a:latin typeface="Gill Sans MT" panose="020B0502020104020203" pitchFamily="34" charset="0"/>
            </a:rPr>
            <a:t>-</a:t>
          </a:r>
        </a:p>
        <a:p>
          <a:pPr marL="1079500" lvl="0" indent="0" algn="l" defTabSz="1111250">
            <a:spcBef>
              <a:spcPct val="0"/>
            </a:spcBef>
            <a:buNone/>
          </a:pPr>
          <a:r>
            <a:rPr lang="ru-RU" sz="2500" kern="1200" dirty="0">
              <a:solidFill>
                <a:schemeClr val="tx1"/>
              </a:solidFill>
            </a:rPr>
            <a:t>под управлением Африканского банка развития, </a:t>
          </a:r>
          <a:r>
            <a:rPr lang="en-GB" sz="2500" kern="1200" dirty="0">
              <a:solidFill>
                <a:schemeClr val="tx1"/>
              </a:solidFill>
            </a:rPr>
            <a:t>UNECLAC, </a:t>
          </a:r>
          <a:r>
            <a:rPr lang="ru-RU" sz="2500" kern="1200" dirty="0">
              <a:solidFill>
                <a:schemeClr val="tx1"/>
              </a:solidFill>
            </a:rPr>
            <a:t> </a:t>
          </a:r>
          <a:r>
            <a:rPr lang="en-GB" sz="2500" kern="1200" dirty="0">
              <a:solidFill>
                <a:schemeClr val="tx1"/>
              </a:solidFill>
            </a:rPr>
            <a:t>UNECWA,</a:t>
          </a:r>
          <a:r>
            <a:rPr lang="ru-RU" sz="2500" kern="1200" dirty="0">
              <a:solidFill>
                <a:schemeClr val="tx1"/>
              </a:solidFill>
            </a:rPr>
            <a:t> Азиатский банк развития, ГТП СНГ и Росстат, ОЭСР и </a:t>
          </a:r>
          <a:r>
            <a:rPr lang="ru-RU" sz="2500" kern="1200" dirty="0" err="1">
              <a:solidFill>
                <a:schemeClr val="tx1"/>
              </a:solidFill>
            </a:rPr>
            <a:t>Евростат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101257" y="2075756"/>
        <a:ext cx="6311089" cy="1871747"/>
      </dsp:txXfrm>
    </dsp:sp>
    <dsp:sp modelId="{6CBC1C62-2965-4AE8-A907-1E356EB89C1B}">
      <dsp:nvSpPr>
        <dsp:cNvPr id="0" name=""/>
        <dsp:cNvSpPr/>
      </dsp:nvSpPr>
      <dsp:spPr>
        <a:xfrm>
          <a:off x="0" y="3996626"/>
          <a:ext cx="6513603" cy="1825070"/>
        </a:xfrm>
        <a:prstGeom prst="roundRect">
          <a:avLst/>
        </a:prstGeom>
        <a:solidFill>
          <a:srgbClr val="F2F2F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solidFill>
                <a:schemeClr val="tx1"/>
              </a:solidFill>
            </a:rPr>
            <a:t>Страновые</a:t>
          </a:r>
          <a:r>
            <a:rPr lang="ru-RU" sz="2500" kern="1200" dirty="0">
              <a:solidFill>
                <a:schemeClr val="tx1"/>
              </a:solidFill>
            </a:rPr>
            <a:t> программы более чем в 180 странах одновременно собирают данные о ценах по одной и той же корзине товаров.</a:t>
          </a:r>
          <a:endParaRPr lang="en-US" sz="2500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89093" y="4085719"/>
        <a:ext cx="6335417" cy="1646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11CB-0DE6-4DE3-AFC3-5243AFF29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7F950-3AA6-4D88-B4DA-AF2C5DE07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7A8C1-ADDD-49E9-A6FA-FAE772C96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24C7-23AC-43FD-B69E-70E69EE5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9B2A4-AF43-49A5-9384-129936B7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19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EE943-457A-486E-BD46-B95C2D09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1CFD9-FE38-40FF-8B97-B5A3B3CD7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5BC5F-5A44-4F91-8D33-A4EFEA44F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33349-163E-4B8A-B9D9-7205DA9E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D2539-8AC1-44A5-BB69-66C8B4C1A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3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2CCC-E2A2-4E7C-9ACF-272EBA9CF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FE63A-0B6F-4654-8B01-62547DD29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78F8D-4F6C-46FE-B62A-C9CA00C87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CA2BA-04FE-4D79-9A0D-05E907F0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96AD8-CD00-4F0F-BA22-A0BA3ADD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0E22-24BB-46F5-ADC7-15C3CB41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C9A52-569E-4540-822B-D909F2456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F3A86-A173-4458-95D5-8F691BA95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C0760-197F-4040-8BDF-78866E82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7454D-A9B1-4238-AAB5-FE2419FA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F14D8-23CD-4E67-BDD3-52D5879B5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7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4C07-8BCE-4A14-A6B7-F9A5DEBA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39FEB-3FBF-4721-B3EB-F8E78E3D6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2A3B5-A6E1-4E10-8CE6-472D1D5D3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FED927-83A9-4C30-9D0D-16BC4E2F0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2D7073-E886-45FA-BEA4-78C363296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722452-439D-4748-BE8D-F73E124DD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F0762F-D59D-4041-88B5-10701E96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95680-50FE-42FD-A709-0E3E89F0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6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B063-67F2-4CD3-8516-DFC3512E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D7E88-0364-431C-A2F9-0E1420A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14242-8871-4916-BDB1-A567F9BCD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186E2-E5D0-4B32-B59D-9BA1A0BC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3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C64F2-FA01-4868-8D4B-E46EAD9F2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B0A1D8-4F95-4628-A563-0FAFADC92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CE801-2703-4A9B-BA66-D221F3FC3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9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D27E-8FCD-44CF-91E6-9AB7E35D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59E07-3378-4669-AFA3-BBA707E3E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23E99-5F3F-4DC2-9E74-F8C4129A7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E88C6-C3EE-4AF4-9EF4-2A44B044F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6C1A1-04C8-41BB-8425-4CA302FE7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F1CA9-C453-4333-B63A-11710E131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6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06D8B-3D43-463E-A2E9-F66D496CD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D6CD8-FC5F-42A0-ABCE-12CBCEA6F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8F16-571B-4C06-BE28-C77C014C2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B2649-333D-4FFC-97EE-7E2E91EF9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640DD-573D-489E-A8A2-7263B64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D4C1E-7E31-42A6-A7FC-F843E6167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2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38AB-E662-4B45-B203-B8152A48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0200B-7D06-4F38-8A8D-E18104246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9A386-B055-47BD-9DE6-466FC6F33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D96F-DDC5-45B8-8EC0-FBDDDF6F6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BB14-17D9-43FC-A451-DC1E0402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40F06-7BCF-42D8-BDFF-228212300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B180A-D052-4F04-82A4-E4C7D36ED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A737D-5B83-414A-BCC9-A34A521AF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5AAE4-22DD-49EB-B309-6361CCEC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70200-4B1D-4209-A62C-D7508DA8B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45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1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83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1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02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44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86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56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4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52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22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4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237C0-365B-4CF1-B28D-EFDB750E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A53DB-3CD8-4A48-8172-9E97B3A74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45856-F48E-40C2-83C0-69B248D7C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C9A22-53CD-4D10-BD91-3D285839D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D843A-879D-4F67-95B5-171D96600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8EAAFB0-E707-433D-93DB-46DE7D4CB29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77B953B-DAFC-4C0E-ABB3-553BB6C785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407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unsd/dnss/hb/default.aspx" TargetMode="External"/><Relationship Id="rId2" Type="http://schemas.openxmlformats.org/officeDocument/2006/relationships/hyperlink" Target="https://unstats.un.org/unsd/dnss/hb/E-fundamental%20principles_A4-WEB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hyperlink" Target="http://www.fao.org/about/who-we-are/departments/statistics-division/en/" TargetMode="External"/><Relationship Id="rId7" Type="http://schemas.openxmlformats.org/officeDocument/2006/relationships/diagramLayout" Target="../diagrams/layout3.xml"/><Relationship Id="rId12" Type="http://schemas.openxmlformats.org/officeDocument/2006/relationships/image" Target="../media/image11.svg"/><Relationship Id="rId2" Type="http://schemas.openxmlformats.org/officeDocument/2006/relationships/hyperlink" Target="https://www.ilo.org/stat/lang--en/index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image" Target="../media/image36.png"/><Relationship Id="rId5" Type="http://schemas.openxmlformats.org/officeDocument/2006/relationships/hyperlink" Target="http://uis.unesco.org/" TargetMode="External"/><Relationship Id="rId10" Type="http://schemas.microsoft.com/office/2007/relationships/diagramDrawing" Target="../diagrams/drawing3.xml"/><Relationship Id="rId4" Type="http://schemas.openxmlformats.org/officeDocument/2006/relationships/hyperlink" Target="https://www.who.int/healthinfo/statistics/en/" TargetMode="External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3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5.xml"/><Relationship Id="rId7" Type="http://schemas.openxmlformats.org/officeDocument/2006/relationships/image" Target="../media/image3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ris21.org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si-web.org/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4sdgs.org/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hyperlink" Target="https://unstats.un.org/unsd/undataforum/index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8C565D-A991-4381-AC37-76A58A4A1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049A6-883A-4712-82F6-E05E283B8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9960" y="1507414"/>
            <a:ext cx="7295507" cy="3703320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US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Международная статистическая система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Бишкек</a:t>
            </a:r>
            <a:r>
              <a:rPr lang="en-US" sz="2400" dirty="0">
                <a:solidFill>
                  <a:schemeClr val="tx1"/>
                </a:solidFill>
              </a:rPr>
              <a:t>, 23 </a:t>
            </a:r>
            <a:r>
              <a:rPr lang="ru-RU" sz="2400" dirty="0">
                <a:solidFill>
                  <a:schemeClr val="tx1"/>
                </a:solidFill>
              </a:rPr>
              <a:t>январЯ </a:t>
            </a:r>
            <a:r>
              <a:rPr lang="en-US" sz="2400" dirty="0">
                <a:solidFill>
                  <a:schemeClr val="tx1"/>
                </a:solidFill>
              </a:rPr>
              <a:t>2020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cap="none" dirty="0">
                <a:solidFill>
                  <a:schemeClr val="tx1"/>
                </a:solidFill>
              </a:rPr>
              <a:t>г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br>
              <a:rPr lang="en-US" sz="4800" dirty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FD1E-70FE-41F0-AE8C-4BAFCB249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342" y="1507414"/>
            <a:ext cx="3330781" cy="3703320"/>
          </a:xfrm>
          <a:ln w="57150">
            <a:noFill/>
          </a:ln>
        </p:spPr>
        <p:txBody>
          <a:bodyPr anchor="ctr">
            <a:normAutofit/>
          </a:bodyPr>
          <a:lstStyle/>
          <a:p>
            <a:pPr algn="r"/>
            <a:r>
              <a:rPr lang="ru-RU" sz="2400" dirty="0">
                <a:solidFill>
                  <a:srgbClr val="4472C4"/>
                </a:solidFill>
              </a:rPr>
              <a:t>Миша В. </a:t>
            </a:r>
            <a:r>
              <a:rPr lang="ru-RU" sz="2400" dirty="0" err="1">
                <a:solidFill>
                  <a:srgbClr val="4472C4"/>
                </a:solidFill>
              </a:rPr>
              <a:t>Белкиндас</a:t>
            </a:r>
            <a:endParaRPr lang="ru-RU" sz="2400" dirty="0">
              <a:solidFill>
                <a:srgbClr val="4472C4"/>
              </a:solidFill>
            </a:endParaRPr>
          </a:p>
          <a:p>
            <a:pPr algn="ctr"/>
            <a:r>
              <a:rPr lang="ru-RU" dirty="0">
                <a:solidFill>
                  <a:srgbClr val="4472C4"/>
                </a:solidFill>
              </a:rPr>
              <a:t>Управляющий директор</a:t>
            </a:r>
          </a:p>
          <a:p>
            <a:pPr algn="ctr"/>
            <a:r>
              <a:rPr lang="ru-RU" dirty="0">
                <a:solidFill>
                  <a:srgbClr val="4472C4"/>
                </a:solidFill>
              </a:rPr>
              <a:t>ODW консалтинг</a:t>
            </a:r>
          </a:p>
          <a:p>
            <a:pPr algn="ctr"/>
            <a:r>
              <a:rPr lang="ru-RU" dirty="0">
                <a:solidFill>
                  <a:srgbClr val="4472C4"/>
                </a:solidFill>
              </a:rPr>
              <a:t>Избранный президент, IAOS</a:t>
            </a:r>
            <a:endParaRPr lang="en-US" dirty="0">
              <a:solidFill>
                <a:srgbClr val="4472C4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180431-F4DE-415D-BCBB-9316423C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3642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ABD997-5EF9-4E9B-AFBB-F6DFAAF3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2209064" y="3329711"/>
            <a:ext cx="3703320" cy="5872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AB5EE6-A047-4B18-B998-D46DF3C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878019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1807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2131-1017-40BB-B69C-F26C9AAE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292" y="513612"/>
            <a:ext cx="9894133" cy="1031216"/>
          </a:xfrm>
          <a:solidFill>
            <a:schemeClr val="bg1"/>
          </a:solidFill>
        </p:spPr>
        <p:txBody>
          <a:bodyPr anchor="b">
            <a:noAutofit/>
          </a:bodyPr>
          <a:lstStyle/>
          <a:p>
            <a:r>
              <a:rPr lang="ru-RU" sz="3200" b="1" dirty="0">
                <a:latin typeface="Gill Sans MT" panose="020B0502020104020203" pitchFamily="34" charset="0"/>
              </a:rPr>
              <a:t>Статистическая комиссия ООН</a:t>
            </a:r>
            <a:r>
              <a:rPr lang="ru-RU" sz="3200" dirty="0">
                <a:latin typeface="Gill Sans MT" panose="020B0502020104020203" pitchFamily="34" charset="0"/>
              </a:rPr>
              <a:t>, созданная в 1947 году как одна из комиссий при Экономическом и Социальном Совете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pic>
        <p:nvPicPr>
          <p:cNvPr id="42" name="Content Placeholder 41">
            <a:extLst>
              <a:ext uri="{FF2B5EF4-FFF2-40B4-BE49-F238E27FC236}">
                <a16:creationId xmlns:a16="http://schemas.microsoft.com/office/drawing/2014/main" id="{57729DE9-90ED-46B7-9349-4614D51271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r="-2" b="-2"/>
          <a:stretch/>
        </p:blipFill>
        <p:spPr>
          <a:xfrm>
            <a:off x="1514293" y="2711792"/>
            <a:ext cx="5069382" cy="2510066"/>
          </a:xfrm>
          <a:prstGeom prst="rect">
            <a:avLst/>
          </a:prstGeom>
          <a:solidFill>
            <a:srgbClr val="0B395D"/>
          </a:solidFill>
        </p:spPr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F9AA6AA9-6E58-4D07-8E05-31312E3D4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1884045"/>
            <a:ext cx="3627063" cy="4166640"/>
          </a:xfrm>
        </p:spPr>
        <p:txBody>
          <a:bodyPr anchor="ctr">
            <a:normAutofit fontScale="92500" lnSpcReduction="10000"/>
          </a:bodyPr>
          <a:lstStyle/>
          <a:p>
            <a:endParaRPr lang="en-US" sz="1300" dirty="0"/>
          </a:p>
          <a:p>
            <a:pPr marL="0" indent="0">
              <a:buNone/>
            </a:pPr>
            <a:r>
              <a:rPr lang="ru-RU" sz="1600" b="1" dirty="0">
                <a:latin typeface="Gill Sans MT" panose="020B0502020104020203" pitchFamily="34" charset="0"/>
              </a:rPr>
              <a:t>МАНДАТ</a:t>
            </a:r>
            <a:r>
              <a:rPr lang="en-US" sz="1600" b="1" dirty="0">
                <a:latin typeface="Gill Sans MT" panose="020B0502020104020203" pitchFamily="34" charset="0"/>
              </a:rPr>
              <a:t>:</a:t>
            </a:r>
          </a:p>
          <a:p>
            <a:r>
              <a:rPr lang="ru-RU" sz="1600" dirty="0">
                <a:latin typeface="Gill Sans MT" panose="020B0502020104020203" pitchFamily="34" charset="0"/>
              </a:rPr>
              <a:t>Содействовать развитию национальных статистических систем и улучшению их сопоставимости</a:t>
            </a:r>
          </a:p>
          <a:p>
            <a:r>
              <a:rPr lang="ru-RU" sz="1600" dirty="0">
                <a:latin typeface="Gill Sans MT" panose="020B0502020104020203" pitchFamily="34" charset="0"/>
              </a:rPr>
              <a:t>Координация статистической работы специализированных агентств</a:t>
            </a:r>
          </a:p>
          <a:p>
            <a:r>
              <a:rPr lang="ru-RU" sz="1600" dirty="0">
                <a:latin typeface="Gill Sans MT" panose="020B0502020104020203" pitchFamily="34" charset="0"/>
              </a:rPr>
              <a:t>Развитие центральных статистических служб секретариата</a:t>
            </a:r>
          </a:p>
          <a:p>
            <a:r>
              <a:rPr lang="ru-RU" sz="1600" dirty="0">
                <a:latin typeface="Gill Sans MT" panose="020B0502020104020203" pitchFamily="34" charset="0"/>
              </a:rPr>
              <a:t>Консультирование органов Организации Объединённых Наций по общим вопросам, касающимся сбора, анализа и распространения статистической информации.</a:t>
            </a:r>
          </a:p>
          <a:p>
            <a:r>
              <a:rPr lang="ru-RU" sz="1600" dirty="0">
                <a:latin typeface="Gill Sans MT" panose="020B0502020104020203" pitchFamily="34" charset="0"/>
              </a:rPr>
              <a:t>Содействие совершенствованию статистики и статистических методов в целом</a:t>
            </a:r>
            <a:endParaRPr lang="en-US" sz="1600" dirty="0">
              <a:latin typeface="Gill Sans MT" panose="020B0502020104020203" pitchFamily="34" charset="0"/>
            </a:endParaRP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2551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17C0E-B0BD-4CA8-AEFE-0D60CAB1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7" y="627565"/>
            <a:ext cx="8540309" cy="1005840"/>
          </a:xfrm>
          <a:solidFill>
            <a:srgbClr val="4C4C4C"/>
          </a:solidFill>
        </p:spPr>
        <p:txBody>
          <a:bodyPr>
            <a:normAutofit/>
          </a:bodyPr>
          <a:lstStyle/>
          <a:p>
            <a:r>
              <a:rPr lang="ru-RU" sz="3100" dirty="0">
                <a:solidFill>
                  <a:schemeClr val="bg1"/>
                </a:solidFill>
                <a:latin typeface="Gill Sans MT" panose="020B0502020104020203" pitchFamily="34" charset="0"/>
              </a:rPr>
              <a:t>ЧЛЕНСТВО В СТАТИСТИЧЕСКОЙ КОМИССИИ ООН</a:t>
            </a:r>
            <a:endParaRPr lang="en-US" sz="31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675B8-5180-42A2-9767-CA058F837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960622"/>
            <a:ext cx="6822827" cy="3775659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>
                <a:latin typeface="Gill Sans MT" panose="020B0502020104020203" pitchFamily="34" charset="0"/>
              </a:rPr>
              <a:t>Всего - </a:t>
            </a:r>
            <a:r>
              <a:rPr lang="en-US" sz="2000" b="1" dirty="0">
                <a:latin typeface="Gill Sans MT" panose="020B0502020104020203" pitchFamily="34" charset="0"/>
              </a:rPr>
              <a:t>24 </a:t>
            </a:r>
            <a:r>
              <a:rPr lang="ru-RU" sz="2000" b="1" dirty="0">
                <a:latin typeface="Gill Sans MT" panose="020B0502020104020203" pitchFamily="34" charset="0"/>
              </a:rPr>
              <a:t>члена</a:t>
            </a:r>
            <a:r>
              <a:rPr lang="en-US" sz="2000" b="1" dirty="0">
                <a:latin typeface="Gill Sans MT" panose="020B0502020104020203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Пять членов от государств Африки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Четыре члена от государств Азии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Четыре члена от государств Восточной Европы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Четыре члена от государств Латинской Америки и Карибского бассейна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Семь членов от западноевропейских и других государств</a:t>
            </a:r>
            <a:endParaRPr lang="en-US" sz="2000" dirty="0">
              <a:latin typeface="Gill Sans MT" panose="020B0502020104020203" pitchFamily="34" charset="0"/>
            </a:endParaRPr>
          </a:p>
          <a:p>
            <a:endParaRPr lang="en-US" sz="20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Gill Sans MT" panose="020B0502020104020203" pitchFamily="34" charset="0"/>
              </a:rPr>
              <a:t>В дополнение к указанным членам все другие статистические организации участвуют в качестве членов Комиссии.</a:t>
            </a:r>
          </a:p>
          <a:p>
            <a:pPr marL="0" indent="0">
              <a:buNone/>
            </a:pPr>
            <a:r>
              <a:rPr lang="ru-RU" sz="2000" dirty="0">
                <a:latin typeface="Gill Sans MT" panose="020B0502020104020203" pitchFamily="34" charset="0"/>
              </a:rPr>
              <a:t>Международные и другие организации участвуют в качестве наблюдателей.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arth Globe   Asia">
            <a:extLst>
              <a:ext uri="{FF2B5EF4-FFF2-40B4-BE49-F238E27FC236}">
                <a16:creationId xmlns:a16="http://schemas.microsoft.com/office/drawing/2014/main" id="{580C05DD-47AE-4367-B8FB-5157E16D3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8246" y="2651759"/>
            <a:ext cx="155448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6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348B-B603-46B1-A0D1-E986C56E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0850"/>
            <a:ext cx="10831067" cy="933137"/>
          </a:xfrm>
          <a:solidFill>
            <a:srgbClr val="4C4C4C"/>
          </a:solidFill>
        </p:spPr>
        <p:txBody>
          <a:bodyPr anchor="ctr">
            <a:normAutofit fontScale="90000"/>
          </a:bodyPr>
          <a:lstStyle/>
          <a:p>
            <a:pPr algn="ctr"/>
            <a:r>
              <a:rPr lang="ru-RU" sz="3100" dirty="0">
                <a:solidFill>
                  <a:srgbClr val="FFFFFF"/>
                </a:solidFill>
                <a:latin typeface="Gill Sans MT" panose="020B0502020104020203" pitchFamily="34" charset="0"/>
              </a:rPr>
              <a:t>ДЕЯТЕЛЬНОСТЬ И ДОКУМЕНТЫ СТАТИСТИЧЕСКОЙ КОМИССИИ ООН</a:t>
            </a:r>
            <a:endParaRPr lang="en-US" sz="31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5FD9843-5CC7-4F1B-89EE-A57FFAB90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3017" y="2180496"/>
            <a:ext cx="7857789" cy="404568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Заседание один раз в год в начале марта в Нью-Йорке, длительностью 4 дня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Имеет очень плотную повестку дня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Разрабатывает темы и работает, создавая группу «друзья председателя» и «городские группы»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После завершения работы группы отчёт направляется в Комиссию для утверждения.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latin typeface="Gill Sans MT" panose="020B0502020104020203" pitchFamily="34" charset="0"/>
              </a:rPr>
              <a:t>Наиболее важными документами являются Основополагающие принципы официальной статистики (</a:t>
            </a:r>
            <a:r>
              <a:rPr lang="en-US" sz="2000" dirty="0">
                <a:latin typeface="Gill Sans MT" panose="020B05020201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Fundamental Principles of Official Statistics</a:t>
            </a:r>
            <a:r>
              <a:rPr lang="ru-RU" sz="2000" dirty="0">
                <a:latin typeface="Gill Sans MT" panose="020B0502020104020203" pitchFamily="34" charset="0"/>
              </a:rPr>
              <a:t>) и Справочник статистической организации (</a:t>
            </a:r>
            <a:r>
              <a:rPr lang="en-US" sz="2000" dirty="0">
                <a:latin typeface="Gill Sans MT" panose="020B05020201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Handbook of Statistical Organization</a:t>
            </a:r>
            <a:r>
              <a:rPr lang="ru-RU" sz="2000" dirty="0">
                <a:latin typeface="Gill Sans MT" panose="020B0502020104020203" pitchFamily="34" charset="0"/>
              </a:rPr>
              <a:t>).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Graphic 6" descr="Presentation with Checklist">
            <a:extLst>
              <a:ext uri="{FF2B5EF4-FFF2-40B4-BE49-F238E27FC236}">
                <a16:creationId xmlns:a16="http://schemas.microsoft.com/office/drawing/2014/main" id="{6564BC78-4C51-48B8-8BA5-05042E49E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19" y="1800148"/>
            <a:ext cx="3036818" cy="30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0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1C978-13BC-4245-9BB7-250853B0DC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4986" y="1111250"/>
            <a:ext cx="3584193" cy="4708525"/>
          </a:xfrm>
        </p:spPr>
        <p:txBody>
          <a:bodyPr anchor="ctr">
            <a:normAutofit fontScale="90000"/>
          </a:bodyPr>
          <a:lstStyle/>
          <a:p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ru-RU" sz="3600" b="1" dirty="0">
                <a:solidFill>
                  <a:srgbClr val="0B395D"/>
                </a:solidFill>
                <a:latin typeface="Gill Sans MT" panose="020B0502020104020203" pitchFamily="34" charset="0"/>
              </a:rPr>
              <a:t>Статистический отдел Организации Объединённых Наций (СОООН)</a:t>
            </a:r>
            <a:endParaRPr lang="en-US" sz="3600" b="1" dirty="0">
              <a:solidFill>
                <a:srgbClr val="0B395D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C6ED6D-D4FC-448E-9EA4-B589CC1620D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05610318"/>
              </p:ext>
            </p:extLst>
          </p:nvPr>
        </p:nvGraphicFramePr>
        <p:xfrm>
          <a:off x="4404325" y="516835"/>
          <a:ext cx="7011987" cy="6066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9EA8CCD1-8A88-436D-8C02-A4B3FF4DA7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69"/>
          <a:stretch/>
        </p:blipFill>
        <p:spPr>
          <a:xfrm>
            <a:off x="855201" y="1038224"/>
            <a:ext cx="2083127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5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2131-1017-40BB-B69C-F26C9AAE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292" y="513612"/>
            <a:ext cx="10096182" cy="1031216"/>
          </a:xfrm>
          <a:solidFill>
            <a:schemeClr val="bg1"/>
          </a:solidFill>
        </p:spPr>
        <p:txBody>
          <a:bodyPr anchor="b">
            <a:normAutofit fontScale="90000"/>
          </a:bodyPr>
          <a:lstStyle/>
          <a:p>
            <a:r>
              <a:rPr lang="ru-RU" sz="3600" b="1" dirty="0">
                <a:latin typeface="Gill Sans MT" panose="020B0502020104020203" pitchFamily="34" charset="0"/>
              </a:rPr>
              <a:t>Комитет по координации статистической деятельности (CCSA) </a:t>
            </a:r>
            <a:r>
              <a:rPr lang="ru-RU" sz="3600" dirty="0">
                <a:latin typeface="Gill Sans MT" panose="020B0502020104020203" pitchFamily="34" charset="0"/>
              </a:rPr>
              <a:t>создан в сентябре 2002 года</a:t>
            </a:r>
            <a:endParaRPr lang="en-US" sz="3600" dirty="0">
              <a:latin typeface="Gill Sans MT" panose="020B0502020104020203" pitchFamily="34" charset="0"/>
            </a:endParaRPr>
          </a:p>
        </p:txBody>
      </p:sp>
      <p:pic>
        <p:nvPicPr>
          <p:cNvPr id="42" name="Content Placeholder 41">
            <a:extLst>
              <a:ext uri="{FF2B5EF4-FFF2-40B4-BE49-F238E27FC236}">
                <a16:creationId xmlns:a16="http://schemas.microsoft.com/office/drawing/2014/main" id="{57729DE9-90ED-46B7-9349-4614D5127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95" y="2915805"/>
            <a:ext cx="5420794" cy="2103120"/>
          </a:xfrm>
          <a:prstGeom prst="rect">
            <a:avLst/>
          </a:prstGeom>
          <a:solidFill>
            <a:srgbClr val="4F91CD"/>
          </a:solidFill>
        </p:spPr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F9AA6AA9-6E58-4D07-8E05-31312E3D4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1884045"/>
            <a:ext cx="3627063" cy="4166640"/>
          </a:xfrm>
        </p:spPr>
        <p:txBody>
          <a:bodyPr anchor="ctr">
            <a:normAutofit fontScale="85000" lnSpcReduction="10000"/>
          </a:bodyPr>
          <a:lstStyle/>
          <a:p>
            <a:endParaRPr lang="en-US" sz="1700" dirty="0"/>
          </a:p>
          <a:p>
            <a:pPr marL="0" indent="0">
              <a:buNone/>
            </a:pPr>
            <a:r>
              <a:rPr lang="ru-RU" sz="1700" b="1" dirty="0">
                <a:latin typeface="Gill Sans MT" panose="020B0502020104020203" pitchFamily="34" charset="0"/>
              </a:rPr>
              <a:t>Комитет концентрирует свою работу на следующих шести основных направлениях деятельности:</a:t>
            </a:r>
            <a:endParaRPr lang="en-US" sz="1700" b="1" dirty="0">
              <a:latin typeface="Gill Sans MT" panose="020B05020201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Эффективное функционирование статистической системы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Общие стандарты и платформы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Разработка методологий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Межведомственная поддержка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Распространение информации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>
                <a:latin typeface="Gill Sans MT" panose="020B0502020104020203" pitchFamily="34" charset="0"/>
              </a:rPr>
              <a:t>Адвокация для статистики</a:t>
            </a:r>
            <a:endParaRPr lang="en-US" sz="1700" dirty="0">
              <a:latin typeface="Gill Sans MT" panose="020B05020201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17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700" b="1" dirty="0">
                <a:latin typeface="Gill Sans MT" panose="020B0502020104020203" pitchFamily="34" charset="0"/>
              </a:rPr>
              <a:t>В состав CCSA входят </a:t>
            </a:r>
            <a:r>
              <a:rPr lang="ru-RU" sz="1700" dirty="0">
                <a:latin typeface="Gill Sans MT" panose="020B0502020104020203" pitchFamily="34" charset="0"/>
              </a:rPr>
              <a:t>многосторонние институты, региональные и специализированные агентства ООН, региональные организации, такие как Статистический комитет СНГ.</a:t>
            </a:r>
            <a:endParaRPr lang="en-US" sz="17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600" dirty="0">
              <a:latin typeface="Gill Sans MT" panose="020B0502020104020203" pitchFamily="34" charset="0"/>
            </a:endParaRP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544968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6DB46-E01D-4B32-96E1-99819148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FFFFFF"/>
                </a:solidFill>
                <a:latin typeface="Gill Sans MT" panose="020B0502020104020203" pitchFamily="34" charset="0"/>
              </a:rPr>
              <a:t>Региональные комиссии ООН</a:t>
            </a:r>
            <a:br>
              <a:rPr lang="en-US" sz="40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40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40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40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10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ru-RU" sz="2200" dirty="0">
                <a:solidFill>
                  <a:srgbClr val="FFFFFF"/>
                </a:solidFill>
                <a:latin typeface="Gill Sans MT" panose="020B0502020104020203" pitchFamily="34" charset="0"/>
              </a:rPr>
              <a:t>4 региональные комиссии выполняют функции секретариатов региональных статистических комиссий, а ЕЭК ООН - Конференции европейских статистиков.</a:t>
            </a:r>
            <a:endParaRPr lang="en-US" sz="22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A8341C1E-FD42-4440-B98C-B3133A429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6349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76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6E55F8-FBC3-44AD-B05D-2D6D1CF4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Специализирован-</a:t>
            </a:r>
            <a:r>
              <a:rPr lang="ru-RU" sz="3200" dirty="0" err="1">
                <a:solidFill>
                  <a:srgbClr val="FFFFFF"/>
                </a:solidFill>
                <a:latin typeface="Gill Sans MT" panose="020B0502020104020203" pitchFamily="34" charset="0"/>
              </a:rPr>
              <a:t>ные</a:t>
            </a:r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 агентства ООН</a:t>
            </a:r>
            <a:br>
              <a:rPr lang="en-US" sz="32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32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r>
              <a:rPr lang="ru-RU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Статистический отдел МОТ </a:t>
            </a:r>
            <a:r>
              <a:rPr lang="en-US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-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 pitchFamily="34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https://www.ilo.org/stat/lang--en/index.htm</a:t>
            </a:r>
            <a:br>
              <a:rPr lang="en-US" sz="19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r>
              <a:rPr lang="ru-RU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Статистический отдел ФАО </a:t>
            </a:r>
            <a:r>
              <a:rPr lang="en-US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-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http://www.fao.org/about/who-we-are/departments/statistics-division/en/</a:t>
            </a:r>
            <a:br>
              <a:rPr lang="en-US" sz="2000" dirty="0"/>
            </a:br>
            <a:r>
              <a:rPr lang="ru-RU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Управление статистики ВОЗ </a:t>
            </a:r>
            <a:r>
              <a:rPr lang="en-US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-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https://www.who.int/healthinfo/statistics/en/</a:t>
            </a:r>
            <a:br>
              <a:rPr lang="en-US" sz="2000" dirty="0"/>
            </a:br>
            <a:r>
              <a:rPr lang="ru-RU" sz="1900" dirty="0">
                <a:solidFill>
                  <a:srgbClr val="FFFFFF"/>
                </a:solidFill>
                <a:latin typeface="Gill Sans MT" panose="020B0502020104020203" pitchFamily="34" charset="0"/>
              </a:rPr>
              <a:t>Институт статистики ЮНЕСКО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 pitchFamily="34" charset="0"/>
                <a:ea typeface="+mn-ea"/>
                <a:cs typeface="+mn-cs"/>
              </a:rPr>
              <a:t>-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http://uis.unesco.org/</a:t>
            </a:r>
            <a:br>
              <a:rPr lang="en-US" sz="19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endParaRPr lang="en-US" sz="19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F571E1-2286-44F4-9155-DB264F5449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82026"/>
              </p:ext>
            </p:extLst>
          </p:nvPr>
        </p:nvGraphicFramePr>
        <p:xfrm>
          <a:off x="5194300" y="470924"/>
          <a:ext cx="6804218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Graphic 5" descr="Marker">
            <a:extLst>
              <a:ext uri="{FF2B5EF4-FFF2-40B4-BE49-F238E27FC236}">
                <a16:creationId xmlns:a16="http://schemas.microsoft.com/office/drawing/2014/main" id="{12821330-9CCA-4140-907D-6F29642071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86221" y="2288540"/>
            <a:ext cx="365760" cy="365760"/>
          </a:xfrm>
          <a:prstGeom prst="rect">
            <a:avLst/>
          </a:prstGeom>
        </p:spPr>
      </p:pic>
      <p:pic>
        <p:nvPicPr>
          <p:cNvPr id="8" name="Graphic 7" descr="Marker">
            <a:extLst>
              <a:ext uri="{FF2B5EF4-FFF2-40B4-BE49-F238E27FC236}">
                <a16:creationId xmlns:a16="http://schemas.microsoft.com/office/drawing/2014/main" id="{F8F7A253-EC26-4B7D-B786-AB274DC07B6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3476" y="3033534"/>
            <a:ext cx="365760" cy="365760"/>
          </a:xfrm>
          <a:prstGeom prst="rect">
            <a:avLst/>
          </a:prstGeom>
        </p:spPr>
      </p:pic>
      <p:pic>
        <p:nvPicPr>
          <p:cNvPr id="14" name="Graphic 13" descr="Marker">
            <a:extLst>
              <a:ext uri="{FF2B5EF4-FFF2-40B4-BE49-F238E27FC236}">
                <a16:creationId xmlns:a16="http://schemas.microsoft.com/office/drawing/2014/main" id="{18AB92C0-1783-4485-9536-4623CFA6A6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86221" y="4848416"/>
            <a:ext cx="365760" cy="365760"/>
          </a:xfrm>
          <a:prstGeom prst="rect">
            <a:avLst/>
          </a:prstGeom>
        </p:spPr>
      </p:pic>
      <p:pic>
        <p:nvPicPr>
          <p:cNvPr id="15" name="Graphic 14" descr="Marker">
            <a:extLst>
              <a:ext uri="{FF2B5EF4-FFF2-40B4-BE49-F238E27FC236}">
                <a16:creationId xmlns:a16="http://schemas.microsoft.com/office/drawing/2014/main" id="{48A84AA3-A820-4B7A-9F97-EDA935CDDCA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2663" y="4528268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65AA97-3C33-4524-9647-10C0537B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Многосторонние институты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762A27-4A57-45C2-9C0A-3FAA003D8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36324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Marker">
            <a:extLst>
              <a:ext uri="{FF2B5EF4-FFF2-40B4-BE49-F238E27FC236}">
                <a16:creationId xmlns:a16="http://schemas.microsoft.com/office/drawing/2014/main" id="{A9BC7DB4-0E18-430D-ACBC-E0429AB3C7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2788920"/>
            <a:ext cx="365760" cy="365760"/>
          </a:xfrm>
          <a:prstGeom prst="rect">
            <a:avLst/>
          </a:prstGeom>
        </p:spPr>
      </p:pic>
      <p:pic>
        <p:nvPicPr>
          <p:cNvPr id="8" name="Graphic 7" descr="Marker">
            <a:extLst>
              <a:ext uri="{FF2B5EF4-FFF2-40B4-BE49-F238E27FC236}">
                <a16:creationId xmlns:a16="http://schemas.microsoft.com/office/drawing/2014/main" id="{173B4165-F7AB-4550-A026-21BDD13878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468376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10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B35FCC-4D4B-44B4-8669-C0FEEABE6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12004"/>
            <a:ext cx="3594099" cy="479540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Региональные банки развития и специализирован-</a:t>
            </a:r>
            <a:r>
              <a:rPr lang="ru-RU" sz="3200" dirty="0" err="1">
                <a:solidFill>
                  <a:srgbClr val="FFFFFF"/>
                </a:solidFill>
                <a:latin typeface="Gill Sans MT" panose="020B0502020104020203" pitchFamily="34" charset="0"/>
              </a:rPr>
              <a:t>ные</a:t>
            </a:r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 банки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25E92F-FF81-40CD-8042-293AFD93B1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41913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Marker">
            <a:extLst>
              <a:ext uri="{FF2B5EF4-FFF2-40B4-BE49-F238E27FC236}">
                <a16:creationId xmlns:a16="http://schemas.microsoft.com/office/drawing/2014/main" id="{8214AA4F-1DD7-4764-AEA8-70DFDE47F2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3586" y="1381540"/>
            <a:ext cx="365760" cy="365760"/>
          </a:xfrm>
          <a:prstGeom prst="rect">
            <a:avLst/>
          </a:prstGeom>
        </p:spPr>
      </p:pic>
      <p:pic>
        <p:nvPicPr>
          <p:cNvPr id="8" name="Graphic 7" descr="Marker">
            <a:extLst>
              <a:ext uri="{FF2B5EF4-FFF2-40B4-BE49-F238E27FC236}">
                <a16:creationId xmlns:a16="http://schemas.microsoft.com/office/drawing/2014/main" id="{18692B8E-092D-42DD-AF1B-1CACA02DC0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3586" y="2921276"/>
            <a:ext cx="365760" cy="365760"/>
          </a:xfrm>
          <a:prstGeom prst="rect">
            <a:avLst/>
          </a:prstGeom>
        </p:spPr>
      </p:pic>
      <p:pic>
        <p:nvPicPr>
          <p:cNvPr id="9" name="Graphic 8" descr="Marker">
            <a:extLst>
              <a:ext uri="{FF2B5EF4-FFF2-40B4-BE49-F238E27FC236}">
                <a16:creationId xmlns:a16="http://schemas.microsoft.com/office/drawing/2014/main" id="{96B303D7-AD3A-4461-838F-CC647C135E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3586" y="4251932"/>
            <a:ext cx="365760" cy="365760"/>
          </a:xfrm>
          <a:prstGeom prst="rect">
            <a:avLst/>
          </a:prstGeom>
        </p:spPr>
      </p:pic>
      <p:pic>
        <p:nvPicPr>
          <p:cNvPr id="11" name="Graphic 10" descr="Marker">
            <a:extLst>
              <a:ext uri="{FF2B5EF4-FFF2-40B4-BE49-F238E27FC236}">
                <a16:creationId xmlns:a16="http://schemas.microsoft.com/office/drawing/2014/main" id="{72239ACA-20B3-427C-A9A5-CDF51E2C9C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3586" y="5700395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38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17A95-4873-439A-8EB8-71E395E2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FFFFFF"/>
                </a:solidFill>
                <a:latin typeface="Gill Sans MT" panose="020B0502020104020203" pitchFamily="34" charset="0"/>
              </a:rPr>
              <a:t>Региональ-ные</a:t>
            </a:r>
            <a:r>
              <a:rPr lang="ru-RU" dirty="0">
                <a:solidFill>
                  <a:srgbClr val="FFFFFF"/>
                </a:solidFill>
                <a:latin typeface="Gill Sans MT" panose="020B0502020104020203" pitchFamily="34" charset="0"/>
              </a:rPr>
              <a:t> агентства и инициативы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27DDDB-0995-4E1B-9A92-352F5E1388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53845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681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212AF-0740-4919-8CF7-D1912A555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Gill Sans MT" panose="020B0502020104020203" pitchFamily="34" charset="0"/>
              </a:rPr>
              <a:t>Национальные статистические системы</a:t>
            </a:r>
            <a:endParaRPr lang="en-US" b="1" dirty="0">
              <a:latin typeface="Gill Sans MT" panose="020B0502020104020203" pitchFamily="34" charset="0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2FEED6E-3747-4D39-8363-534A6D6A0F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939563"/>
              </p:ext>
            </p:extLst>
          </p:nvPr>
        </p:nvGraphicFramePr>
        <p:xfrm>
          <a:off x="838200" y="1825624"/>
          <a:ext cx="11036300" cy="460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5853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5A93B-077F-43CA-81CC-6CEA5DEA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154" y="513612"/>
            <a:ext cx="10628271" cy="1369352"/>
          </a:xfrm>
        </p:spPr>
        <p:txBody>
          <a:bodyPr anchor="b">
            <a:noAutofit/>
          </a:bodyPr>
          <a:lstStyle/>
          <a:p>
            <a:pPr algn="ctr"/>
            <a:r>
              <a:rPr lang="ru-RU" sz="2800" b="1" dirty="0">
                <a:latin typeface="Gill Sans MT" panose="020B0502020104020203" pitchFamily="34" charset="0"/>
              </a:rPr>
              <a:t>Париж 21 (Партнёрство в области статистики в XXI веке),</a:t>
            </a:r>
            <a:r>
              <a:rPr lang="ru-RU" sz="2800" dirty="0">
                <a:latin typeface="Gill Sans MT" panose="020B0502020104020203" pitchFamily="34" charset="0"/>
              </a:rPr>
              <a:t> учреждённое Всемирным банком и правительством Великобритании в 1999 году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59C9E8-218C-41B0-83E7-46B5AB7A4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293" y="2750173"/>
            <a:ext cx="5069382" cy="2433303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6B3BC-33AB-4001-90A1-477F0D6A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1882965"/>
            <a:ext cx="3627063" cy="3783332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endParaRPr lang="en-US" sz="20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Gill Sans MT" panose="020B0502020104020203" pitchFamily="34" charset="0"/>
              </a:rPr>
              <a:t>Создано как форум для дискуссий между статистиками и политиками. С тех пор стал серьёзным игроком / участником международной статистической системы, руководя процессом НСРС, наращиванием потенциала, большими данными, работой с пользователями данных и т. д.</a:t>
            </a:r>
          </a:p>
          <a:p>
            <a:pPr marL="0" indent="0">
              <a:buNone/>
            </a:pPr>
            <a:r>
              <a:rPr lang="ru-RU" sz="2000" dirty="0">
                <a:latin typeface="Gill Sans MT" panose="020B0502020104020203" pitchFamily="34" charset="0"/>
              </a:rPr>
              <a:t>Секретариат </a:t>
            </a:r>
            <a:r>
              <a:rPr lang="ru-RU" sz="2000" dirty="0" err="1">
                <a:latin typeface="Gill Sans MT" panose="020B0502020104020203" pitchFamily="34" charset="0"/>
              </a:rPr>
              <a:t>Paris</a:t>
            </a:r>
            <a:r>
              <a:rPr lang="ru-RU" sz="2000" dirty="0">
                <a:latin typeface="Gill Sans MT" panose="020B0502020104020203" pitchFamily="34" charset="0"/>
              </a:rPr>
              <a:t> 21 размещается ОЭСР в Париже.</a:t>
            </a:r>
          </a:p>
          <a:p>
            <a:pPr marL="0" indent="0">
              <a:buNone/>
            </a:pPr>
            <a:r>
              <a:rPr lang="ru-RU" sz="2000" dirty="0">
                <a:latin typeface="Gill Sans MT" panose="020B0502020104020203" pitchFamily="34" charset="0"/>
              </a:rPr>
              <a:t>Веб-адрес</a:t>
            </a:r>
            <a:r>
              <a:rPr lang="en-US" sz="2000" dirty="0">
                <a:latin typeface="Gill Sans MT" panose="020B0502020104020203" pitchFamily="34" charset="0"/>
              </a:rPr>
              <a:t>: </a:t>
            </a:r>
            <a:r>
              <a:rPr lang="en-US" sz="2000" dirty="0">
                <a:latin typeface="Gill Sans MT" panose="020B05020201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https://paris21.org/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6722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0289-7F9F-4985-9CB1-9A759166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764501"/>
            <a:ext cx="10927100" cy="1276245"/>
          </a:xfrm>
        </p:spPr>
        <p:txBody>
          <a:bodyPr anchor="b">
            <a:normAutofit fontScale="90000"/>
          </a:bodyPr>
          <a:lstStyle/>
          <a:p>
            <a:r>
              <a:rPr lang="ru-RU" sz="3200" b="1" dirty="0">
                <a:latin typeface="Gill Sans MT" panose="020B0502020104020203" pitchFamily="34" charset="0"/>
              </a:rPr>
              <a:t>Международный статистический институт (ISI) и его ассоциации</a:t>
            </a:r>
            <a:r>
              <a:rPr lang="ru-RU" sz="3200" dirty="0">
                <a:latin typeface="Gill Sans MT" panose="020B0502020104020203" pitchFamily="34" charset="0"/>
              </a:rPr>
              <a:t>, основанные в 1885 году в Лондоне, являются одной из старейших профессиональных организаций в мире.</a:t>
            </a:r>
            <a:endParaRPr lang="en-US" sz="21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7E9F6D1-A27B-4CCB-B49B-A294E3FC5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r="18656"/>
          <a:stretch/>
        </p:blipFill>
        <p:spPr>
          <a:xfrm>
            <a:off x="1169233" y="2811104"/>
            <a:ext cx="2151088" cy="26090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E7EAE-495C-47DC-BC29-73CE27E47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768" y="2496019"/>
            <a:ext cx="7834756" cy="3935721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Большинство его членов представляют различные области статистики, в том числе работающие в официальной статистике.</a:t>
            </a:r>
          </a:p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ISI каждые два года проводит конгресс, организованный одним из статистических агентств стран-членов. Конгрессы проводятся в нечётные годы. Обычно конгресс посещают более 2000 человек.</a:t>
            </a:r>
          </a:p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ISI имеет свои региональные комитеты по связям с общественностью, которые организуют региональные конференции ISI.</a:t>
            </a:r>
          </a:p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ISI имеет 7 ассоциаций, одна из которых - Международная ассоциация официальной статистики (IAOS). Он организует свои конгрессы каждые два года в чётные годы. В 2020 году в Замбии пройдёт конгресс IAOS вместе с региональной конференцией ISI для Африки.</a:t>
            </a:r>
          </a:p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Постоянный офис ISI расположен в Гааге.</a:t>
            </a:r>
            <a:endParaRPr lang="en-US" sz="2200" dirty="0">
              <a:latin typeface="Gill Sans MT" panose="020B0502020104020203" pitchFamily="34" charset="0"/>
            </a:endParaRPr>
          </a:p>
          <a:p>
            <a:pPr marL="0" lvl="0" indent="0">
              <a:buNone/>
            </a:pPr>
            <a:r>
              <a:rPr lang="ru-RU" sz="2200" dirty="0">
                <a:latin typeface="Gill Sans MT" panose="020B0502020104020203" pitchFamily="34" charset="0"/>
              </a:rPr>
              <a:t>Веб-адрес</a:t>
            </a:r>
            <a:r>
              <a:rPr lang="en-US" sz="2200" dirty="0">
                <a:latin typeface="Gill Sans MT" panose="020B0502020104020203" pitchFamily="34" charset="0"/>
              </a:rPr>
              <a:t>: </a:t>
            </a:r>
            <a:r>
              <a:rPr lang="en-US" sz="2200" dirty="0">
                <a:latin typeface="Gill Sans MT" panose="020B05020201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https://isi-web.org/</a:t>
            </a:r>
            <a:r>
              <a:rPr lang="en-US" sz="2200" dirty="0">
                <a:latin typeface="Gill Sans MT" panose="020B0502020104020203" pitchFamily="34" charset="0"/>
              </a:rPr>
              <a:t> </a:t>
            </a:r>
          </a:p>
          <a:p>
            <a:pPr marL="0" indent="0"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52640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71A4A-9516-4117-A5A6-37DABA2DC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FF"/>
                </a:solidFill>
                <a:latin typeface="Gill Sans MT" panose="020B0502020104020203" pitchFamily="34" charset="0"/>
              </a:rPr>
              <a:t>Всемирные статистические программы</a:t>
            </a:r>
            <a:endParaRPr lang="en-US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182168-CBDF-4C55-9106-6B31CC813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84435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2031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8A87-5D31-4D0F-BCF9-A4FF9E2D6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FF"/>
                </a:solidFill>
                <a:latin typeface="Gill Sans MT" panose="020B0502020104020203" pitchFamily="34" charset="0"/>
              </a:rPr>
              <a:t>Всемирные статистические программы </a:t>
            </a: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(</a:t>
            </a:r>
            <a:r>
              <a:rPr lang="ru-RU" sz="3200" dirty="0">
                <a:solidFill>
                  <a:srgbClr val="FFFFFF"/>
                </a:solidFill>
                <a:latin typeface="Gill Sans MT" panose="020B0502020104020203" pitchFamily="34" charset="0"/>
              </a:rPr>
              <a:t>продолжение</a:t>
            </a: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5CFECD3-8A8E-409E-926B-C24536A57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9081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801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2DE5-1EC4-4E82-8BCA-B1D03A3DF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968" y="365125"/>
            <a:ext cx="10329332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Взаимосвязи в мировой статистической системе</a:t>
            </a:r>
            <a:endParaRPr lang="en-US" sz="4000" dirty="0">
              <a:solidFill>
                <a:srgbClr val="0B395D"/>
              </a:solidFill>
              <a:latin typeface="Gill Sans MT" panose="020B0502020104020203" pitchFamily="34" charset="0"/>
            </a:endParaRPr>
          </a:p>
        </p:txBody>
      </p:sp>
      <p:pic>
        <p:nvPicPr>
          <p:cNvPr id="7" name="Graphic 6" descr="Link">
            <a:extLst>
              <a:ext uri="{FF2B5EF4-FFF2-40B4-BE49-F238E27FC236}">
                <a16:creationId xmlns:a16="http://schemas.microsoft.com/office/drawing/2014/main" id="{4B4B6CB3-4436-467E-8092-74988BC66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EBAA6-A633-4CA5-BC77-E78926BBF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500" b="1" dirty="0">
                <a:latin typeface="Gill Sans MT" panose="020B0502020104020203" pitchFamily="34" charset="0"/>
              </a:rPr>
              <a:t>Национальные статистические системы </a:t>
            </a:r>
            <a:r>
              <a:rPr lang="en-US" sz="2500" b="1" dirty="0">
                <a:latin typeface="Gill Sans MT" panose="020B0502020104020203" pitchFamily="34" charset="0"/>
              </a:rPr>
              <a:t>:</a:t>
            </a:r>
          </a:p>
          <a:p>
            <a:pPr marL="0" indent="0">
              <a:buNone/>
            </a:pPr>
            <a:endParaRPr lang="en-US" sz="2500" dirty="0">
              <a:latin typeface="Gill Sans MT" panose="020B0502020104020203" pitchFamily="34" charset="0"/>
            </a:endParaRPr>
          </a:p>
          <a:p>
            <a:pPr lvl="1"/>
            <a:r>
              <a:rPr lang="ru-RU" sz="2500" dirty="0">
                <a:latin typeface="Gill Sans MT" panose="020B0502020104020203" pitchFamily="34" charset="0"/>
              </a:rPr>
              <a:t>Организация правовой среды, позволяющей функционировать статистической системе</a:t>
            </a:r>
          </a:p>
          <a:p>
            <a:pPr lvl="1"/>
            <a:r>
              <a:rPr lang="ru-RU" sz="2500" dirty="0">
                <a:latin typeface="Gill Sans MT" panose="020B0502020104020203" pitchFamily="34" charset="0"/>
              </a:rPr>
              <a:t>Создание институциональной структуры, позволяющей собирать и компилировать официальную статистику в соответствии с международными стандартами, чтобы она была совместимой и сопоставимой с другими частями международной статистической системы.</a:t>
            </a:r>
          </a:p>
          <a:p>
            <a:pPr lvl="1"/>
            <a:r>
              <a:rPr lang="ru-RU" sz="2500" dirty="0">
                <a:latin typeface="Gill Sans MT" panose="020B0502020104020203" pitchFamily="34" charset="0"/>
              </a:rPr>
              <a:t>Предоставление данных общественности, правительствам и частному сектору</a:t>
            </a:r>
          </a:p>
          <a:p>
            <a:pPr lvl="1"/>
            <a:r>
              <a:rPr lang="ru-RU" sz="2500" dirty="0">
                <a:latin typeface="Gill Sans MT" panose="020B0502020104020203" pitchFamily="34" charset="0"/>
              </a:rPr>
              <a:t>Предоставление данных региональным и международным организациям, что позволяет разрабатывать региональную и международную политику</a:t>
            </a:r>
            <a:endParaRPr lang="en-US" sz="25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254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F992-09F8-4EF7-A659-154BC079B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694332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Взаимосвязи в мировой статистической системе 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(</a:t>
            </a:r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продолжение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)</a:t>
            </a:r>
          </a:p>
        </p:txBody>
      </p:sp>
      <p:pic>
        <p:nvPicPr>
          <p:cNvPr id="7" name="Graphic 6" descr="Link">
            <a:extLst>
              <a:ext uri="{FF2B5EF4-FFF2-40B4-BE49-F238E27FC236}">
                <a16:creationId xmlns:a16="http://schemas.microsoft.com/office/drawing/2014/main" id="{245C8C23-6793-4190-BDF4-DD61D1DE6B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C4316-FF45-4B6B-AC85-5B5C70934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5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500" b="1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2500" b="1" dirty="0">
                <a:latin typeface="Gill Sans MT" panose="020B0502020104020203" pitchFamily="34" charset="0"/>
              </a:rPr>
              <a:t>Региональный уровень международной статистической системы</a:t>
            </a:r>
            <a:r>
              <a:rPr lang="en-US" sz="2500" b="1" dirty="0">
                <a:latin typeface="Gill Sans MT" panose="020B0502020104020203" pitchFamily="34" charset="0"/>
              </a:rPr>
              <a:t>:</a:t>
            </a:r>
          </a:p>
          <a:p>
            <a:pPr marL="0" indent="0">
              <a:buNone/>
            </a:pPr>
            <a:endParaRPr lang="en-US" sz="2500" dirty="0">
              <a:latin typeface="Gill Sans MT" panose="020B0502020104020203" pitchFamily="34" charset="0"/>
            </a:endParaRPr>
          </a:p>
          <a:p>
            <a:pPr marL="685800">
              <a:spcBef>
                <a:spcPts val="500"/>
              </a:spcBef>
            </a:pPr>
            <a:r>
              <a:rPr lang="ru-RU" sz="2500" dirty="0">
                <a:latin typeface="Gill Sans MT" panose="020B0502020104020203" pitchFamily="34" charset="0"/>
              </a:rPr>
              <a:t>Предоставляет международные стандарты и методологии, принятые для нужд регионов, при необходимости</a:t>
            </a:r>
          </a:p>
          <a:p>
            <a:pPr marL="685800">
              <a:spcBef>
                <a:spcPts val="500"/>
              </a:spcBef>
            </a:pPr>
            <a:r>
              <a:rPr lang="ru-RU" sz="2500" dirty="0">
                <a:latin typeface="Gill Sans MT" panose="020B0502020104020203" pitchFamily="34" charset="0"/>
              </a:rPr>
              <a:t>Разрабатывает и поддерживает региональные базы данных</a:t>
            </a:r>
          </a:p>
          <a:p>
            <a:pPr marL="685800">
              <a:spcBef>
                <a:spcPts val="500"/>
              </a:spcBef>
            </a:pPr>
            <a:r>
              <a:rPr lang="ru-RU" sz="2500" dirty="0">
                <a:latin typeface="Gill Sans MT" panose="020B0502020104020203" pitchFamily="34" charset="0"/>
              </a:rPr>
              <a:t>Предоставляет региональные данные на сопоставимом уровне внутри страны</a:t>
            </a:r>
          </a:p>
          <a:p>
            <a:pPr marL="685800">
              <a:spcBef>
                <a:spcPts val="500"/>
              </a:spcBef>
            </a:pPr>
            <a:r>
              <a:rPr lang="ru-RU" sz="2500" dirty="0">
                <a:latin typeface="Gill Sans MT" panose="020B0502020104020203" pitchFamily="34" charset="0"/>
              </a:rPr>
              <a:t>Предоставляет данные политикам для региональной политики и региональных программ</a:t>
            </a:r>
            <a:endParaRPr lang="en-US" sz="25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32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Link">
            <a:extLst>
              <a:ext uri="{FF2B5EF4-FFF2-40B4-BE49-F238E27FC236}">
                <a16:creationId xmlns:a16="http://schemas.microsoft.com/office/drawing/2014/main" id="{4C740A45-0DD5-4680-85DE-39E5AFC332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CBFF8-1098-4614-8DAA-2A4331EAA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2500" b="1" dirty="0">
                <a:latin typeface="Gill Sans MT" panose="020B0502020104020203" pitchFamily="34" charset="0"/>
              </a:rPr>
              <a:t>Международный уровень международной статистической системы</a:t>
            </a:r>
            <a:r>
              <a:rPr lang="en-US" sz="2500" b="1" dirty="0">
                <a:latin typeface="Gill Sans MT" panose="020B0502020104020203" pitchFamily="34" charset="0"/>
              </a:rPr>
              <a:t>:</a:t>
            </a:r>
          </a:p>
          <a:p>
            <a:pPr marL="0" indent="0">
              <a:buNone/>
            </a:pPr>
            <a:endParaRPr lang="en-US" sz="2500" dirty="0">
              <a:latin typeface="Gill Sans MT" panose="020B0502020104020203" pitchFamily="34" charset="0"/>
            </a:endParaRPr>
          </a:p>
          <a:p>
            <a:pPr lvl="1"/>
            <a:r>
              <a:rPr lang="ru-RU" sz="2600" dirty="0">
                <a:latin typeface="Gill Sans MT" panose="020B0502020104020203" pitchFamily="34" charset="0"/>
              </a:rPr>
              <a:t>Предоставляет рекомендации по правовым и институциональным структурам национальных статистических систем.</a:t>
            </a:r>
          </a:p>
          <a:p>
            <a:pPr lvl="1"/>
            <a:r>
              <a:rPr lang="ru-RU" sz="2600" dirty="0">
                <a:latin typeface="Gill Sans MT" panose="020B0502020104020203" pitchFamily="34" charset="0"/>
              </a:rPr>
              <a:t>Предоставляет стандарты и методологии, которые будут применяться к данным и показателям во всем мире на </a:t>
            </a:r>
            <a:r>
              <a:rPr lang="ru-RU" sz="2600" dirty="0" err="1">
                <a:latin typeface="Gill Sans MT" panose="020B0502020104020203" pitchFamily="34" charset="0"/>
              </a:rPr>
              <a:t>страновом</a:t>
            </a:r>
            <a:r>
              <a:rPr lang="ru-RU" sz="2600" dirty="0">
                <a:latin typeface="Gill Sans MT" panose="020B0502020104020203" pitchFamily="34" charset="0"/>
              </a:rPr>
              <a:t>, региональном и международном уровнях.</a:t>
            </a:r>
          </a:p>
          <a:p>
            <a:pPr lvl="1"/>
            <a:r>
              <a:rPr lang="ru-RU" sz="2600" dirty="0">
                <a:latin typeface="Gill Sans MT" panose="020B0502020104020203" pitchFamily="34" charset="0"/>
              </a:rPr>
              <a:t>Утверждает всемирные статистические программы</a:t>
            </a:r>
          </a:p>
          <a:p>
            <a:pPr lvl="1"/>
            <a:r>
              <a:rPr lang="ru-RU" sz="2600" dirty="0">
                <a:latin typeface="Gill Sans MT" panose="020B0502020104020203" pitchFamily="34" charset="0"/>
              </a:rPr>
              <a:t>Проводит заседания Статистической комиссии ООН и Всемирные форумы данных ООН.</a:t>
            </a:r>
          </a:p>
          <a:p>
            <a:pPr lvl="1"/>
            <a:r>
              <a:rPr lang="ru-RU" sz="2600" dirty="0">
                <a:latin typeface="Gill Sans MT" panose="020B0502020104020203" pitchFamily="34" charset="0"/>
              </a:rPr>
              <a:t>Проводит другие встречи на международном, региональном и </a:t>
            </a:r>
            <a:r>
              <a:rPr lang="ru-RU" sz="2600" dirty="0" err="1">
                <a:latin typeface="Gill Sans MT" panose="020B0502020104020203" pitchFamily="34" charset="0"/>
              </a:rPr>
              <a:t>страновом</a:t>
            </a:r>
            <a:r>
              <a:rPr lang="ru-RU" sz="2600" dirty="0">
                <a:latin typeface="Gill Sans MT" panose="020B0502020104020203" pitchFamily="34" charset="0"/>
              </a:rPr>
              <a:t> уровнях.</a:t>
            </a:r>
            <a:endParaRPr lang="en-US" sz="2600" dirty="0">
              <a:latin typeface="Gill Sans MT" panose="020B0502020104020203" pitchFamily="34" charset="0"/>
            </a:endParaRPr>
          </a:p>
          <a:p>
            <a:endParaRPr lang="en-US" sz="2600" dirty="0">
              <a:latin typeface="Gill Sans MT" panose="020B05020201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D7F992-09F8-4EF7-A659-154BC079B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694332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Взаимосвязи в мировой статистической системе 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(</a:t>
            </a:r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продолжение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28152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Link">
            <a:extLst>
              <a:ext uri="{FF2B5EF4-FFF2-40B4-BE49-F238E27FC236}">
                <a16:creationId xmlns:a16="http://schemas.microsoft.com/office/drawing/2014/main" id="{FECC2DE9-019D-4A55-BCCD-7A43BA940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FAB51-86E4-4F1B-BE44-AA9565051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96731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ru-RU" sz="2500" dirty="0">
                <a:latin typeface="Gill Sans MT" panose="020B0502020104020203" pitchFamily="34" charset="0"/>
              </a:rPr>
              <a:t>Мировые статистические системы так же хороши или слабы, как и самая слабая связь (слабое звено) между странами</a:t>
            </a:r>
            <a:endParaRPr lang="en-US" sz="2500" dirty="0">
              <a:latin typeface="Gill Sans MT" panose="020B05020201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D7F992-09F8-4EF7-A659-154BC079B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694332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Взаимосвязи в мировой статистической системе 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(</a:t>
            </a:r>
            <a:r>
              <a:rPr lang="ru-RU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продолжение</a:t>
            </a:r>
            <a:r>
              <a:rPr lang="en-US" sz="4000" dirty="0">
                <a:solidFill>
                  <a:srgbClr val="0B395D"/>
                </a:solidFill>
                <a:latin typeface="Gill Sans MT" panose="020B05020201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8841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A2861-1098-4B57-9C1C-3E1A1997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929" y="466432"/>
            <a:ext cx="8320207" cy="1325563"/>
          </a:xfrm>
        </p:spPr>
        <p:txBody>
          <a:bodyPr>
            <a:noAutofit/>
          </a:bodyPr>
          <a:lstStyle/>
          <a:p>
            <a:br>
              <a:rPr lang="ru-RU" sz="3200" dirty="0">
                <a:latin typeface="Gill Sans MT" panose="020B0502020104020203" pitchFamily="34" charset="0"/>
              </a:rPr>
            </a:br>
            <a:r>
              <a:rPr lang="ru-RU" sz="3200" b="1" dirty="0">
                <a:latin typeface="Gill Sans MT" panose="020B0502020104020203" pitchFamily="34" charset="0"/>
              </a:rPr>
              <a:t>Цели в области устойчивого развития </a:t>
            </a:r>
            <a:r>
              <a:rPr lang="ru-RU" sz="3200" dirty="0">
                <a:latin typeface="Gill Sans MT" panose="020B0502020104020203" pitchFamily="34" charset="0"/>
              </a:rPr>
              <a:t>- новые требования к Международной статистической системе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7AE0-8081-4C1B-8E94-8F5A29C4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7285676" cy="3450613"/>
          </a:xfrm>
        </p:spPr>
        <p:txBody>
          <a:bodyPr anchor="ctr">
            <a:normAutofit fontScale="92500" lnSpcReduction="10000"/>
          </a:bodyPr>
          <a:lstStyle/>
          <a:p>
            <a:r>
              <a:rPr lang="ru-RU" sz="1900" dirty="0">
                <a:latin typeface="Gill Sans MT" panose="020B0502020104020203" pitchFamily="34" charset="0"/>
              </a:rPr>
              <a:t>В 2015 году Организация Объединённых Наций одобрила Цели в области устойчивого развития, которые предусматривают 17 целей и более 160 соответствующих задач. Статистическое сообщество разработало показатели для измерения достижения ЦУР. Существует более 240 показателей, некоторые из которых готовы измерить, а у некоторых до сих пор нет методологии их составления. ЦУР оказывают большое давление на международную статистическую систему на </a:t>
            </a:r>
            <a:r>
              <a:rPr lang="ru-RU" sz="1900" dirty="0" err="1">
                <a:latin typeface="Gill Sans MT" panose="020B0502020104020203" pitchFamily="34" charset="0"/>
              </a:rPr>
              <a:t>страновом</a:t>
            </a:r>
            <a:r>
              <a:rPr lang="ru-RU" sz="1900" dirty="0">
                <a:latin typeface="Gill Sans MT" panose="020B0502020104020203" pitchFamily="34" charset="0"/>
              </a:rPr>
              <a:t> и международном уровне.</a:t>
            </a:r>
            <a:endParaRPr lang="en-US" sz="1900" dirty="0">
              <a:latin typeface="Gill Sans MT" panose="020B0502020104020203" pitchFamily="34" charset="0"/>
            </a:endParaRPr>
          </a:p>
          <a:p>
            <a:r>
              <a:rPr lang="ru-RU" sz="1900" dirty="0">
                <a:latin typeface="Gill Sans MT" panose="020B0502020104020203" pitchFamily="34" charset="0"/>
              </a:rPr>
              <a:t>В 2015 году СОООН создал </a:t>
            </a:r>
            <a:r>
              <a:rPr lang="ru-RU" sz="1900" b="1" i="1" dirty="0">
                <a:latin typeface="Gill Sans MT" panose="020B0502020104020203" pitchFamily="34" charset="0"/>
              </a:rPr>
              <a:t>Группу высокого уровня </a:t>
            </a:r>
            <a:r>
              <a:rPr lang="ru-RU" sz="1900" dirty="0">
                <a:latin typeface="Gill Sans MT" panose="020B0502020104020203" pitchFamily="34" charset="0"/>
              </a:rPr>
              <a:t> по вопросам </a:t>
            </a:r>
            <a:r>
              <a:rPr lang="ru-RU" sz="1900" dirty="0" err="1">
                <a:latin typeface="Gill Sans MT" panose="020B0502020104020203" pitchFamily="34" charset="0"/>
              </a:rPr>
              <a:t>партнерства</a:t>
            </a:r>
            <a:r>
              <a:rPr lang="ru-RU" sz="1900" dirty="0">
                <a:latin typeface="Gill Sans MT" panose="020B0502020104020203" pitchFamily="34" charset="0"/>
              </a:rPr>
              <a:t>, координации и укрепления потенциала в области статистики в интересах Повестки дня в области устойчивого развития на период до 2030 года (</a:t>
            </a:r>
            <a:r>
              <a:rPr lang="en-US" sz="1900" dirty="0">
                <a:latin typeface="Gill Sans MT" panose="020B0502020104020203" pitchFamily="34" charset="0"/>
              </a:rPr>
              <a:t>HLG-PCCB</a:t>
            </a:r>
            <a:r>
              <a:rPr lang="ru-RU" sz="1900" dirty="0">
                <a:latin typeface="Gill Sans MT" panose="020B0502020104020203" pitchFamily="34" charset="0"/>
              </a:rPr>
              <a:t>), в состав которой входят государства-члены, в том числе региональные и международные учреждения. Они лидируют по показателям ЦУР.</a:t>
            </a:r>
            <a:endParaRPr lang="en-US" sz="19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203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E9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6F90C7B-A249-41F4-BF15-478938886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48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7AE0-8081-4C1B-8E94-8F5A29C4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001187"/>
            <a:ext cx="7280384" cy="3727599"/>
          </a:xfrm>
        </p:spPr>
        <p:txBody>
          <a:bodyPr anchor="ctr">
            <a:normAutofit fontScale="92500"/>
          </a:bodyPr>
          <a:lstStyle/>
          <a:p>
            <a:endParaRPr lang="en-US" sz="2000" dirty="0"/>
          </a:p>
          <a:p>
            <a:r>
              <a:rPr lang="ru-RU" sz="1900" dirty="0">
                <a:latin typeface="Gill Sans MT" panose="020B0502020104020203" pitchFamily="34" charset="0"/>
              </a:rPr>
              <a:t>Поскольку ЦУР были приняты на самом высоком политическом уровне, статистические системы всех стран обязаны измерять ЦУР</a:t>
            </a:r>
          </a:p>
          <a:p>
            <a:r>
              <a:rPr lang="ru-RU" sz="1900" dirty="0">
                <a:latin typeface="Gill Sans MT" panose="020B0502020104020203" pitchFamily="34" charset="0"/>
              </a:rPr>
              <a:t>Международная статистическая система разработала и утвердила перечень показателей</a:t>
            </a:r>
          </a:p>
          <a:p>
            <a:r>
              <a:rPr lang="ru-RU" sz="1900" dirty="0">
                <a:latin typeface="Gill Sans MT" panose="020B0502020104020203" pitchFamily="34" charset="0"/>
              </a:rPr>
              <a:t>Агентства-хранители для каждого показателя, расположенного в международных агентствах, разрабатывают стандарты и методологии для составления показателей</a:t>
            </a:r>
          </a:p>
          <a:p>
            <a:r>
              <a:rPr lang="ru-RU" sz="1900" dirty="0">
                <a:latin typeface="Gill Sans MT" panose="020B0502020104020203" pitchFamily="34" charset="0"/>
              </a:rPr>
              <a:t>Региональные агентства работают над регионализацией индикаторов, если это необходимо</a:t>
            </a:r>
          </a:p>
          <a:p>
            <a:r>
              <a:rPr lang="ru-RU" sz="1900" dirty="0" err="1">
                <a:latin typeface="Gill Sans MT" panose="020B0502020104020203" pitchFamily="34" charset="0"/>
              </a:rPr>
              <a:t>Страновые</a:t>
            </a:r>
            <a:r>
              <a:rPr lang="ru-RU" sz="1900" dirty="0">
                <a:latin typeface="Gill Sans MT" panose="020B0502020104020203" pitchFamily="34" charset="0"/>
              </a:rPr>
              <a:t> статистические системы собирают и компилируют показатели ЦУР</a:t>
            </a:r>
            <a:endParaRPr lang="en-US" sz="1900" dirty="0">
              <a:latin typeface="Gill Sans MT" panose="020B05020201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203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E9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6F90C7B-A249-41F4-BF15-478938886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C0A2861-1098-4B57-9C1C-3E1A1997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929" y="466432"/>
            <a:ext cx="8320207" cy="1325563"/>
          </a:xfrm>
        </p:spPr>
        <p:txBody>
          <a:bodyPr>
            <a:noAutofit/>
          </a:bodyPr>
          <a:lstStyle/>
          <a:p>
            <a:br>
              <a:rPr lang="ru-RU" sz="3200" dirty="0">
                <a:latin typeface="Gill Sans MT" panose="020B0502020104020203" pitchFamily="34" charset="0"/>
              </a:rPr>
            </a:br>
            <a:r>
              <a:rPr lang="ru-RU" sz="3200" b="1" dirty="0">
                <a:latin typeface="Gill Sans MT" panose="020B0502020104020203" pitchFamily="34" charset="0"/>
              </a:rPr>
              <a:t>Цели в области устойчивого развития </a:t>
            </a:r>
            <a:r>
              <a:rPr lang="ru-RU" sz="3200" dirty="0">
                <a:latin typeface="Gill Sans MT" panose="020B0502020104020203" pitchFamily="34" charset="0"/>
              </a:rPr>
              <a:t>- новые требования к Международной статистической системе (</a:t>
            </a:r>
            <a:r>
              <a:rPr lang="ru-RU" sz="2800" dirty="0">
                <a:latin typeface="Gill Sans MT" panose="020B0502020104020203" pitchFamily="34" charset="0"/>
              </a:rPr>
              <a:t>продолжение</a:t>
            </a:r>
            <a:r>
              <a:rPr lang="ru-RU" sz="3200" dirty="0">
                <a:latin typeface="Gill Sans MT" panose="020B0502020104020203" pitchFamily="34" charset="0"/>
              </a:rPr>
              <a:t>)</a:t>
            </a:r>
            <a:endParaRPr lang="en-US" sz="3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510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1ABD-7877-40C5-9010-E4C3866A8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10" y="513612"/>
            <a:ext cx="10509015" cy="98540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200" b="1" dirty="0">
                <a:latin typeface="Gill Sans MT" panose="020B0502020104020203" pitchFamily="34" charset="0"/>
              </a:rPr>
              <a:t>Глобальное партнёрства по данным в области устойчивого развития</a:t>
            </a:r>
            <a:endParaRPr lang="en-US" sz="3200" b="1" dirty="0">
              <a:latin typeface="Gill Sans MT" panose="020B05020201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AC91FB0-C688-4829-9598-F177E2251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293" y="3054336"/>
            <a:ext cx="5069382" cy="1824977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D91C3-E8D5-4E9C-82A9-1FE01AA6D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1690" y="1884045"/>
            <a:ext cx="4317559" cy="4166640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endParaRPr lang="en-US" sz="19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В ответ международное сообщество привлекло систему ООН, международные организации, гражданское общество и частный сектор, организовав Глобальное партнёрство по данным в области устойчивого развития (GPSDD). В него входит более 100 институциональных членов:</a:t>
            </a:r>
            <a:endParaRPr lang="en-US" sz="1900" dirty="0">
              <a:latin typeface="Gill Sans MT" panose="020B0502020104020203" pitchFamily="34" charset="0"/>
            </a:endParaRPr>
          </a:p>
          <a:p>
            <a:r>
              <a:rPr lang="ru-RU" sz="1800" b="1" i="1" dirty="0">
                <a:latin typeface="Gill Sans MT" panose="020B0502020104020203" pitchFamily="34" charset="0"/>
              </a:rPr>
              <a:t>Правительства</a:t>
            </a:r>
            <a:r>
              <a:rPr lang="ru-RU" sz="1900" dirty="0">
                <a:latin typeface="Gill Sans MT" panose="020B0502020104020203" pitchFamily="34" charset="0"/>
              </a:rPr>
              <a:t> для </a:t>
            </a:r>
            <a:r>
              <a:rPr lang="ru-RU" sz="1800" dirty="0">
                <a:latin typeface="Gill Sans MT" panose="020B0502020104020203" pitchFamily="34" charset="0"/>
              </a:rPr>
              <a:t>улучшения разработки политики и предоставления услуг, включая приведение бюджетов в соответствие с потребностями.</a:t>
            </a:r>
          </a:p>
          <a:p>
            <a:r>
              <a:rPr lang="ru-RU" sz="1800" b="1" i="1" dirty="0">
                <a:latin typeface="Gill Sans MT" panose="020B0502020104020203" pitchFamily="34" charset="0"/>
              </a:rPr>
              <a:t>Граждане и группы гражданского общества </a:t>
            </a:r>
            <a:r>
              <a:rPr lang="ru-RU" sz="1800" dirty="0">
                <a:latin typeface="Gill Sans MT" panose="020B0502020104020203" pitchFamily="34" charset="0"/>
              </a:rPr>
              <a:t>для </a:t>
            </a:r>
            <a:r>
              <a:rPr lang="ru-RU" sz="1900" dirty="0">
                <a:latin typeface="Gill Sans MT" panose="020B0502020104020203" pitchFamily="34" charset="0"/>
              </a:rPr>
              <a:t>принятия лучших решений и привлечения лидеров к ответственности за свои действия.</a:t>
            </a:r>
          </a:p>
          <a:p>
            <a:r>
              <a:rPr lang="ru-RU" sz="1800" b="1" i="1" dirty="0">
                <a:latin typeface="Gill Sans MT" panose="020B0502020104020203" pitchFamily="34" charset="0"/>
              </a:rPr>
              <a:t>Компании </a:t>
            </a:r>
            <a:r>
              <a:rPr lang="ru-RU" sz="1900" dirty="0">
                <a:latin typeface="Gill Sans MT" panose="020B0502020104020203" pitchFamily="34" charset="0"/>
              </a:rPr>
              <a:t>для наращивания потенциала и стимулирования предпринимательства и инноваций.</a:t>
            </a:r>
          </a:p>
          <a:p>
            <a:r>
              <a:rPr lang="ru-RU" sz="1800" b="1" i="1" dirty="0">
                <a:latin typeface="Gill Sans MT" panose="020B0502020104020203" pitchFamily="34" charset="0"/>
              </a:rPr>
              <a:t>Статистические системы </a:t>
            </a:r>
            <a:r>
              <a:rPr lang="ru-RU" sz="1900" dirty="0">
                <a:latin typeface="Gill Sans MT" panose="020B0502020104020203" pitchFamily="34" charset="0"/>
              </a:rPr>
              <a:t>для разработки показателей и предоставления данных для измерения развития.</a:t>
            </a:r>
            <a:endParaRPr lang="en-US" sz="19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Веб-адрес</a:t>
            </a:r>
            <a:r>
              <a:rPr lang="en-US" sz="1900" dirty="0">
                <a:latin typeface="Gill Sans MT" panose="020B0502020104020203" pitchFamily="34" charset="0"/>
              </a:rPr>
              <a:t>: </a:t>
            </a:r>
            <a:r>
              <a:rPr lang="en-US" sz="1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Gill Sans MT" panose="020B05020201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http://www.data4sdgs.org/</a:t>
            </a:r>
            <a:endParaRPr lang="en-US" sz="19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 MT" panose="020B0502020104020203" pitchFamily="34" charset="0"/>
            </a:endParaRPr>
          </a:p>
          <a:p>
            <a:endParaRPr lang="en-US" sz="19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 MT" panose="020B0502020104020203" pitchFamily="34" charset="0"/>
            </a:endParaRP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500986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0B48B-10C6-467F-A2A1-95CC13BB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Gill Sans MT" panose="020B0502020104020203" pitchFamily="34" charset="0"/>
              </a:rPr>
              <a:t>Всемирные форумы данных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C0FA5-D090-42DC-ABBE-94C1868E0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6071"/>
            <a:ext cx="6810375" cy="48708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Было решено, что ООН и GPSDD каждые два года будут организовывать Всемирные форумы данных для обсуждения важности достоверных данных и для того чтобы согласовать действия, необходимые для продвижения вперёд.</a:t>
            </a:r>
            <a:endParaRPr lang="en-US" sz="19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Первый форум состоялся в Кейптауне, Южная Африка, в начале 2017 года, и на нем присутствовали статистики, политики, гражданское общество и частный сектор. Эта широкая аудитория способна и может обсуждать проблемы данных гораздо шире, чем статистическое сообщество. Форум завершился принятием </a:t>
            </a:r>
            <a:r>
              <a:rPr lang="ru-RU" sz="1900" dirty="0" err="1">
                <a:latin typeface="Gill Sans MT" panose="020B0502020104020203" pitchFamily="34" charset="0"/>
              </a:rPr>
              <a:t>Кейптаунского</a:t>
            </a:r>
            <a:r>
              <a:rPr lang="ru-RU" sz="1900" dirty="0">
                <a:latin typeface="Gill Sans MT" panose="020B0502020104020203" pitchFamily="34" charset="0"/>
              </a:rPr>
              <a:t> глобального плана действий по данным в области устойчивого развития, который был подготовлен Группой высокого уровня по партнёрству, координации и наращиванию потенциала в области статистики для Повестки дня в области устойчивого развития на период до 2030 года.</a:t>
            </a:r>
            <a:endParaRPr lang="en-US" sz="19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Второй форум состоялся в Дубае в конце 2018 года, а следующий состоится в Берне, Швейцария, в октябре 2020 года.</a:t>
            </a:r>
          </a:p>
          <a:p>
            <a:pPr marL="0" indent="0">
              <a:buNone/>
            </a:pPr>
            <a:r>
              <a:rPr lang="ru-RU" sz="1900" b="1" dirty="0">
                <a:latin typeface="Gill Sans MT" panose="020B0502020104020203" pitchFamily="34" charset="0"/>
              </a:rPr>
              <a:t>Мировые статистические системы встречаются на WDF с широким кругом партнёров, чтобы обсудить будущее Всемирной статистической системы.</a:t>
            </a:r>
            <a:endParaRPr lang="en-US" sz="1900" b="1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ru-RU" sz="1900" dirty="0">
                <a:latin typeface="Gill Sans MT" panose="020B0502020104020203" pitchFamily="34" charset="0"/>
              </a:rPr>
              <a:t>Веб-адрес</a:t>
            </a:r>
            <a:r>
              <a:rPr lang="en-US" sz="1900" dirty="0">
                <a:latin typeface="Gill Sans MT" panose="020B0502020104020203" pitchFamily="34" charset="0"/>
              </a:rPr>
              <a:t>: </a:t>
            </a:r>
            <a:r>
              <a:rPr lang="en-US" sz="1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Gill Sans MT" panose="020B05020201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https://unstats.un.org/unsd/undataforum/index.html</a:t>
            </a:r>
            <a:r>
              <a:rPr lang="en-US" sz="1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Gill Sans MT" panose="020B0502020104020203" pitchFamily="34" charset="0"/>
              </a:rPr>
              <a:t> </a:t>
            </a:r>
          </a:p>
          <a:p>
            <a:endParaRPr lang="en-US" sz="18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749F97-22F4-4915-A23C-85F5EF98A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226" y="4029269"/>
            <a:ext cx="3247402" cy="1737360"/>
          </a:xfrm>
          <a:custGeom>
            <a:avLst/>
            <a:gdLst>
              <a:gd name="connsiteX0" fmla="*/ 126986 w 4221597"/>
              <a:gd name="connsiteY0" fmla="*/ 0 h 4303912"/>
              <a:gd name="connsiteX1" fmla="*/ 4094611 w 4221597"/>
              <a:gd name="connsiteY1" fmla="*/ 0 h 4303912"/>
              <a:gd name="connsiteX2" fmla="*/ 4221597 w 4221597"/>
              <a:gd name="connsiteY2" fmla="*/ 126986 h 4303912"/>
              <a:gd name="connsiteX3" fmla="*/ 4221597 w 4221597"/>
              <a:gd name="connsiteY3" fmla="*/ 4176926 h 4303912"/>
              <a:gd name="connsiteX4" fmla="*/ 4094611 w 4221597"/>
              <a:gd name="connsiteY4" fmla="*/ 4303912 h 4303912"/>
              <a:gd name="connsiteX5" fmla="*/ 126986 w 4221597"/>
              <a:gd name="connsiteY5" fmla="*/ 4303912 h 4303912"/>
              <a:gd name="connsiteX6" fmla="*/ 0 w 4221597"/>
              <a:gd name="connsiteY6" fmla="*/ 4176926 h 4303912"/>
              <a:gd name="connsiteX7" fmla="*/ 0 w 4221597"/>
              <a:gd name="connsiteY7" fmla="*/ 126986 h 4303912"/>
              <a:gd name="connsiteX8" fmla="*/ 126986 w 4221597"/>
              <a:gd name="connsiteY8" fmla="*/ 0 h 430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46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5808E-D41C-46E7-B51E-B15448AD8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ru-RU" sz="4400" dirty="0">
                <a:latin typeface="Gill Sans MT" panose="020B0502020104020203" pitchFamily="34" charset="0"/>
              </a:rPr>
              <a:t>Спасибо</a:t>
            </a:r>
            <a:r>
              <a:rPr lang="en-US" sz="4400" dirty="0">
                <a:latin typeface="Gill Sans MT" panose="020B0502020104020203" pitchFamily="34" charset="0"/>
              </a:rPr>
              <a:t>!</a:t>
            </a:r>
          </a:p>
          <a:p>
            <a:pPr marL="0" indent="0" algn="ctr">
              <a:buNone/>
            </a:pPr>
            <a:r>
              <a:rPr lang="en-US" sz="2000" dirty="0">
                <a:latin typeface="Gill Sans MT" panose="020B0502020104020203" pitchFamily="34" charset="0"/>
              </a:rPr>
              <a:t>mishabelkindas@opendatawatch.com</a:t>
            </a:r>
          </a:p>
        </p:txBody>
      </p:sp>
    </p:spTree>
    <p:extLst>
      <p:ext uri="{BB962C8B-B14F-4D97-AF65-F5344CB8AC3E}">
        <p14:creationId xmlns:p14="http://schemas.microsoft.com/office/powerpoint/2010/main" val="390970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n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1769</Words>
  <Application>Microsoft Office PowerPoint</Application>
  <PresentationFormat>Widescreen</PresentationFormat>
  <Paragraphs>167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Corbel</vt:lpstr>
      <vt:lpstr>Gill Sans MT</vt:lpstr>
      <vt:lpstr>Wingdings</vt:lpstr>
      <vt:lpstr>Wingdings 2</vt:lpstr>
      <vt:lpstr>Office Theme</vt:lpstr>
      <vt:lpstr>Dividend</vt:lpstr>
      <vt:lpstr> Международная статистическая система   Бишкек, 23 январЯ 2020 г. </vt:lpstr>
      <vt:lpstr>Статистическая комиссия ООН, созданная в 1947 году как одна из комиссий при Экономическом и Социальном Совете</vt:lpstr>
      <vt:lpstr>ЧЛЕНСТВО В СТАТИСТИЧЕСКОЙ КОМИССИИ ООН</vt:lpstr>
      <vt:lpstr>ДЕЯТЕЛЬНОСТЬ И ДОКУМЕНТЫ СТАТИСТИЧЕСКОЙ КОМИССИИ ООН</vt:lpstr>
      <vt:lpstr>    Статистический отдел Организации Объединённых Наций (СОООН)</vt:lpstr>
      <vt:lpstr>Комитет по координации статистической деятельности (CCSA) создан в сентябре 2002 года</vt:lpstr>
      <vt:lpstr>Региональные комиссии ООН      4 региональные комиссии выполняют функции секретариатов региональных статистических комиссий, а ЕЭК ООН - Конференции европейских статистиков.</vt:lpstr>
      <vt:lpstr>Специализирован-ные агентства ООН  Статистический отдел МОТ - https://www.ilo.org/stat/lang--en/index.htm Статистический отдел ФАО - http://www.fao.org/about/who-we-are/departments/statistics-division/en/ Управление статистики ВОЗ - https://www.who.int/healthinfo/statistics/en/ Институт статистики ЮНЕСКО - http://uis.unesco.org/ </vt:lpstr>
      <vt:lpstr>Многосторонние институты</vt:lpstr>
      <vt:lpstr>Региональные банки развития и специализирован-ные банки</vt:lpstr>
      <vt:lpstr>Региональ-ные агентства и инициативы</vt:lpstr>
      <vt:lpstr>Национальные статистические системы</vt:lpstr>
      <vt:lpstr>Париж 21 (Партнёрство в области статистики в XXI веке), учреждённое Всемирным банком и правительством Великобритании в 1999 году</vt:lpstr>
      <vt:lpstr>Международный статистический институт (ISI) и его ассоциации, основанные в 1885 году в Лондоне, являются одной из старейших профессиональных организаций в мире.</vt:lpstr>
      <vt:lpstr>Всемирные статистические программы</vt:lpstr>
      <vt:lpstr>Всемирные статистические программы (продолжение)</vt:lpstr>
      <vt:lpstr>Взаимосвязи в мировой статистической системе</vt:lpstr>
      <vt:lpstr>Взаимосвязи в мировой статистической системе (продолжение)</vt:lpstr>
      <vt:lpstr>Взаимосвязи в мировой статистической системе (продолжение)</vt:lpstr>
      <vt:lpstr>Взаимосвязи в мировой статистической системе (продолжение)</vt:lpstr>
      <vt:lpstr> Цели в области устойчивого развития - новые требования к Международной статистической системе</vt:lpstr>
      <vt:lpstr> Цели в области устойчивого развития - новые требования к Международной статистической системе (продолжение)</vt:lpstr>
      <vt:lpstr>Глобальное партнёрства по данным в области устойчивого развития</vt:lpstr>
      <vt:lpstr>Всемирные форумы данных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Statistical System   Bishkek, January 2020</dc:title>
  <dc:creator>Lilia Saetova</dc:creator>
  <cp:lastModifiedBy>Lilia Saetova</cp:lastModifiedBy>
  <cp:revision>15</cp:revision>
  <cp:lastPrinted>2020-01-22T10:29:56Z</cp:lastPrinted>
  <dcterms:created xsi:type="dcterms:W3CDTF">2020-01-21T04:02:33Z</dcterms:created>
  <dcterms:modified xsi:type="dcterms:W3CDTF">2020-01-22T10:35:30Z</dcterms:modified>
</cp:coreProperties>
</file>