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77" r:id="rId4"/>
    <p:sldId id="278" r:id="rId5"/>
    <p:sldId id="279" r:id="rId6"/>
    <p:sldId id="263" r:id="rId7"/>
    <p:sldId id="265" r:id="rId8"/>
    <p:sldId id="282" r:id="rId9"/>
    <p:sldId id="283" r:id="rId10"/>
    <p:sldId id="284" r:id="rId11"/>
    <p:sldId id="271" r:id="rId12"/>
    <p:sldId id="273" r:id="rId13"/>
    <p:sldId id="303" r:id="rId14"/>
    <p:sldId id="267" r:id="rId15"/>
    <p:sldId id="275" r:id="rId16"/>
    <p:sldId id="272" r:id="rId17"/>
    <p:sldId id="269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707" autoAdjust="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83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Кодекс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err="1" smtClean="0"/>
              <a:t>Кыргызской</a:t>
            </a:r>
            <a:r>
              <a:rPr lang="ru-RU" dirty="0" smtClean="0"/>
              <a:t> Республики</a:t>
            </a:r>
            <a:br>
              <a:rPr lang="ru-RU" dirty="0" smtClean="0"/>
            </a:br>
            <a:r>
              <a:rPr lang="ru-RU" dirty="0" smtClean="0"/>
              <a:t> о нарушениях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Законодательство: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Кодекс о нарушениях.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Действие Кодекса о нарушениях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Действие в пространстве - </a:t>
            </a:r>
            <a:r>
              <a:rPr lang="ru-RU" dirty="0" smtClean="0"/>
              <a:t>Кодекс определяет ответственность за нарушения, совершенные на территории </a:t>
            </a:r>
            <a:r>
              <a:rPr lang="ru-RU" dirty="0" err="1" smtClean="0"/>
              <a:t>Кыргызской</a:t>
            </a:r>
            <a:r>
              <a:rPr lang="ru-RU" dirty="0" smtClean="0"/>
              <a:t> Республики.</a:t>
            </a:r>
          </a:p>
          <a:p>
            <a:r>
              <a:rPr lang="ru-RU" dirty="0" smtClean="0"/>
              <a:t>Нарушение признается совершенным на территории </a:t>
            </a:r>
            <a:r>
              <a:rPr lang="ru-RU" dirty="0" err="1" smtClean="0"/>
              <a:t>Кыргызской</a:t>
            </a:r>
            <a:r>
              <a:rPr lang="ru-RU" dirty="0" smtClean="0"/>
              <a:t> Республики, если оно было начато, окончено или пресечено на ее территории.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Действие Кодекса о нарушениях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Действие по кругу лиц - </a:t>
            </a:r>
            <a:r>
              <a:rPr lang="ru-RU" b="1" dirty="0" smtClean="0"/>
              <a:t>ответственности за совершение нарушения подлежат физические и юридические лица.</a:t>
            </a:r>
          </a:p>
          <a:p>
            <a:r>
              <a:rPr lang="ru-RU" dirty="0" smtClean="0"/>
              <a:t>В случае совершения на территории </a:t>
            </a:r>
            <a:r>
              <a:rPr lang="ru-RU" dirty="0" err="1" smtClean="0"/>
              <a:t>Кыргызской</a:t>
            </a:r>
            <a:r>
              <a:rPr lang="ru-RU" dirty="0" smtClean="0"/>
              <a:t> Республики нарушений дипломатическими представителями иностранных государств и другими лицами, обладающими иммунитетом в соответствии с международными договорами, участницей которых является </a:t>
            </a:r>
            <a:r>
              <a:rPr lang="ru-RU" dirty="0" err="1" smtClean="0"/>
              <a:t>Кыргызская</a:t>
            </a:r>
            <a:r>
              <a:rPr lang="ru-RU" dirty="0" smtClean="0"/>
              <a:t> Республика, вопрос об их ответственности решается согласно нормам международного права.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Принципы ответственности за нарушения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Принцип законности</a:t>
            </a:r>
          </a:p>
          <a:p>
            <a:r>
              <a:rPr lang="ru-RU" dirty="0" smtClean="0"/>
              <a:t>Принцип равенства перед законом</a:t>
            </a:r>
          </a:p>
          <a:p>
            <a:r>
              <a:rPr lang="ru-RU" dirty="0" smtClean="0"/>
              <a:t>Принцип презумпции невиновности</a:t>
            </a:r>
          </a:p>
          <a:p>
            <a:r>
              <a:rPr lang="ru-RU" dirty="0" smtClean="0"/>
              <a:t>Принцип неотвратимости ответственности за нарушения</a:t>
            </a:r>
          </a:p>
          <a:p>
            <a:r>
              <a:rPr lang="ru-RU" dirty="0" smtClean="0"/>
              <a:t>Принцип справедливости</a:t>
            </a:r>
          </a:p>
          <a:p>
            <a:r>
              <a:rPr lang="ru-RU" dirty="0" smtClean="0"/>
              <a:t>Принцип индивидуализации взыскания</a:t>
            </a:r>
          </a:p>
          <a:p>
            <a:r>
              <a:rPr lang="ru-RU" dirty="0" smtClean="0"/>
              <a:t>Принцип гуманизма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Субъекты нарушения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sz="4800" i="1" dirty="0" smtClean="0"/>
          </a:p>
          <a:p>
            <a:r>
              <a:rPr lang="ru-RU" sz="4800" i="1" dirty="0" smtClean="0"/>
              <a:t>физические лица - </a:t>
            </a:r>
            <a:r>
              <a:rPr lang="ru-RU" sz="4800" dirty="0" smtClean="0"/>
              <a:t>гражданин, иностранное лицо и лицо без гражданства, которое могло осознавать свое действие (бездействие) и руководить им и достигло на момент совершения нарушения шестнадцатилетнего возраста.</a:t>
            </a:r>
            <a:endParaRPr lang="ru-RU" sz="4800" i="1" dirty="0" smtClean="0"/>
          </a:p>
          <a:p>
            <a:r>
              <a:rPr lang="ru-RU" sz="4800" i="1" dirty="0" smtClean="0"/>
              <a:t> юридические лица - </a:t>
            </a:r>
            <a:r>
              <a:rPr lang="ru-RU" sz="4800" dirty="0" smtClean="0"/>
              <a:t>юридическое лицо и иностранное юридическое лицо, в том числе его представительство, филиал без статуса юридического лица с местонахождением на территории </a:t>
            </a:r>
            <a:r>
              <a:rPr lang="ru-RU" sz="4800" dirty="0" err="1" smtClean="0"/>
              <a:t>Кыргызской</a:t>
            </a:r>
            <a:r>
              <a:rPr lang="ru-RU" sz="4800" dirty="0" smtClean="0"/>
              <a:t> Республики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908720"/>
            <a:ext cx="8534400" cy="13681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Виды взысканий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r>
              <a:rPr lang="ru-RU" dirty="0" smtClean="0"/>
              <a:t>За совершение нарушений могут применяться следующие виды взысканий:</a:t>
            </a:r>
          </a:p>
          <a:p>
            <a:r>
              <a:rPr lang="ru-RU" dirty="0" smtClean="0"/>
              <a:t>1) штраф.</a:t>
            </a:r>
          </a:p>
          <a:p>
            <a:pPr>
              <a:buNone/>
            </a:pPr>
            <a:r>
              <a:rPr lang="ru-RU" b="1" dirty="0" smtClean="0"/>
              <a:t>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Виды взысканий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</a:rPr>
              <a:t>Штраф – </a:t>
            </a:r>
            <a:r>
              <a:rPr lang="ru-RU" dirty="0" smtClean="0"/>
              <a:t>является денежным взысканием, которое накладывается на физических и юридических лиц за совершение нарушения в случаях, размере и порядке, установленных Кодексом.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Виды взысканий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Штраф по размеру делится на восемь категорий:</a:t>
            </a:r>
          </a:p>
          <a:p>
            <a:r>
              <a:rPr lang="ru-RU" dirty="0" smtClean="0"/>
              <a:t> штраф 1 категории: для физических лиц –  10  расчетных показателей, для юридических лиц –   50  расчетных показателей;</a:t>
            </a:r>
          </a:p>
          <a:p>
            <a:r>
              <a:rPr lang="ru-RU" b="1" dirty="0" smtClean="0"/>
              <a:t>штраф 2 категории: для физических лиц – 30  расчетных показателей, для юридических лиц – 130  расчетных показателей;</a:t>
            </a:r>
          </a:p>
          <a:p>
            <a:r>
              <a:rPr lang="ru-RU" dirty="0" smtClean="0"/>
              <a:t>штраф 3 категории: для физических лиц –  55 расчетных показателей, для юридических лиц –  170  расчетных показателей;</a:t>
            </a:r>
          </a:p>
          <a:p>
            <a:r>
              <a:rPr lang="ru-RU" dirty="0" smtClean="0"/>
              <a:t>штраф 4 категории: для физических лиц – 75 расчетных показателей, для юридических лиц – 230 расчетных показателей;</a:t>
            </a:r>
          </a:p>
          <a:p>
            <a:r>
              <a:rPr lang="ru-RU" dirty="0" smtClean="0"/>
              <a:t>штраф 5 категории: для физических лиц – 100 расчетных показателей, для юридических лиц – 280 расчетных показателей;</a:t>
            </a:r>
          </a:p>
          <a:p>
            <a:r>
              <a:rPr lang="ru-RU" dirty="0" smtClean="0"/>
              <a:t>штраф 6 категории: для физических лиц – 125 расчетных показателей, для юридических лиц – 350 расчетных показателей;</a:t>
            </a:r>
          </a:p>
          <a:p>
            <a:r>
              <a:rPr lang="ru-RU" dirty="0" smtClean="0"/>
              <a:t>штраф 7 категории: для физических лиц – 150 расчетных показателей, для юридических лиц – 450 расчетных показателей;</a:t>
            </a:r>
          </a:p>
          <a:p>
            <a:r>
              <a:rPr lang="ru-RU" dirty="0" smtClean="0"/>
              <a:t>штраф 8 категории: для физических лиц –175 расчетных показателей, для юридических лиц – 550 расчетных показателей.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Дополнительные правовые последствия нарушения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Пеня</a:t>
            </a:r>
            <a:r>
              <a:rPr lang="ru-RU" dirty="0" smtClean="0"/>
              <a:t> - является денежной платой, которая исчисляется в процентах от суммы несвоевременной уплаты штрафа за каждый день просрочки уплаты в размере, </a:t>
            </a:r>
            <a:r>
              <a:rPr lang="ru-RU" b="1" dirty="0" smtClean="0"/>
              <a:t>равном 1,0 процента.</a:t>
            </a:r>
          </a:p>
          <a:p>
            <a:r>
              <a:rPr lang="ru-RU" dirty="0" smtClean="0"/>
              <a:t>Максимальный размер пени не может превышать размер штрафа, который был применен к нарушителю.</a:t>
            </a:r>
            <a:r>
              <a:rPr lang="ru-RU" b="1" dirty="0" smtClean="0"/>
              <a:t>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76672"/>
            <a:ext cx="8534400" cy="1728192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Процессуальная часть Кодекса о нарушениях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/>
          <a:lstStyle/>
          <a:p>
            <a:r>
              <a:rPr lang="ru-RU" dirty="0" smtClean="0"/>
              <a:t>Нормы Уголовного кодекса -  УПК</a:t>
            </a:r>
          </a:p>
          <a:p>
            <a:r>
              <a:rPr lang="ru-RU" dirty="0" smtClean="0"/>
              <a:t>Нормы Кодекса о проступках – УПК</a:t>
            </a:r>
          </a:p>
          <a:p>
            <a:r>
              <a:rPr lang="ru-RU" b="1" dirty="0" smtClean="0"/>
              <a:t>Нормы </a:t>
            </a:r>
            <a:r>
              <a:rPr lang="ru-RU" b="1" dirty="0" smtClean="0"/>
              <a:t>Кодекса о нарушениях – Процессуальная часть кодекса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692696"/>
            <a:ext cx="8534400" cy="1152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ПРОЦЕССУАЛЬНАЯ ЧАСТЬ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47500" lnSpcReduction="20000"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Состоит из 2 разделов, включающих 7 глав</a:t>
            </a:r>
            <a:endParaRPr lang="ru-RU" sz="4600" b="1" i="1" dirty="0" smtClean="0"/>
          </a:p>
          <a:p>
            <a:r>
              <a:rPr lang="ru-RU" sz="4600" dirty="0" smtClean="0"/>
              <a:t>Глава 41. Производство по делам о нарушениях</a:t>
            </a:r>
            <a:endParaRPr lang="ru-RU" sz="4600" i="1" dirty="0" smtClean="0"/>
          </a:p>
          <a:p>
            <a:r>
              <a:rPr lang="ru-RU" sz="4600" dirty="0" smtClean="0"/>
              <a:t>Глава 42. Процессуальное оформление нарушений</a:t>
            </a:r>
            <a:endParaRPr lang="ru-RU" sz="4600" i="1" dirty="0" smtClean="0"/>
          </a:p>
          <a:p>
            <a:r>
              <a:rPr lang="ru-RU" sz="4600" dirty="0" smtClean="0"/>
              <a:t>Глава 43. Участники производства о нарушении и их права</a:t>
            </a:r>
            <a:endParaRPr lang="ru-RU" sz="4600" i="1" dirty="0" smtClean="0"/>
          </a:p>
          <a:p>
            <a:r>
              <a:rPr lang="ru-RU" sz="4600" dirty="0" smtClean="0"/>
              <a:t>Глава 44. Рассмотрение дел о нарушении</a:t>
            </a:r>
            <a:endParaRPr lang="ru-RU" sz="4600" i="1" dirty="0" smtClean="0"/>
          </a:p>
          <a:p>
            <a:r>
              <a:rPr lang="ru-RU" sz="4600" dirty="0" smtClean="0"/>
              <a:t>Глава 45. Порядок обжалования постановления по делу </a:t>
            </a:r>
            <a:endParaRPr lang="ru-RU" sz="4600" i="1" dirty="0" smtClean="0"/>
          </a:p>
          <a:p>
            <a:r>
              <a:rPr lang="ru-RU" sz="4600" dirty="0" smtClean="0"/>
              <a:t>Глава 46. Исполнение постановления о наложении взыскания</a:t>
            </a:r>
            <a:endParaRPr lang="ru-RU" sz="4600" i="1" dirty="0" smtClean="0"/>
          </a:p>
          <a:p>
            <a:r>
              <a:rPr lang="ru-RU" sz="4600" dirty="0" smtClean="0"/>
              <a:t>Глава 47. Порядок исполнения постановления о взысканиях и дополнительных правовых последствиях</a:t>
            </a:r>
            <a:endParaRPr lang="ru-RU" sz="4600" i="1" dirty="0" smtClean="0"/>
          </a:p>
          <a:p>
            <a:pPr>
              <a:buNone/>
            </a:pPr>
            <a:r>
              <a:rPr lang="ru-RU" sz="4600" dirty="0" smtClean="0"/>
              <a:t> </a:t>
            </a:r>
            <a:endParaRPr lang="ru-RU" sz="4600" i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Процессуальное оформление нарушений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Протокол составляется в двух экземплярах, один из которых под расписку вручается лицу, привлекаемому к ответственности за совершение нарушения.</a:t>
            </a:r>
          </a:p>
          <a:p>
            <a:r>
              <a:rPr lang="ru-RU" b="1" dirty="0" smtClean="0"/>
              <a:t>Каждый случай составления протокола уполномоченный орган заносит в базу данных.</a:t>
            </a:r>
          </a:p>
          <a:p>
            <a:endParaRPr lang="ru-RU" b="1" dirty="0" smtClean="0"/>
          </a:p>
          <a:p>
            <a:endParaRPr lang="ru-RU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Первый этап</a:t>
            </a:r>
            <a:endParaRPr lang="ru-RU" b="1" dirty="0"/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1142976" y="1142984"/>
            <a:ext cx="5802337" cy="1357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838200" marR="0" lvl="0" indent="-838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                                        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  <a:p>
            <a:pPr marL="838200" marR="0" lvl="0" indent="-838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  </a:t>
            </a:r>
            <a:r>
              <a:rPr kumimoji="0" lang="ru-RU" sz="39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по процедуре:</a:t>
            </a: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1714480" y="2428868"/>
            <a:ext cx="1857388" cy="10001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5072066" y="2357430"/>
            <a:ext cx="1928826" cy="10715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85720" y="3500438"/>
            <a:ext cx="4214842" cy="19288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50800" dir="1800000" algn="ctr" rotWithShape="0">
              <a:srgbClr val="000000">
                <a:alpha val="43137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</a:rPr>
              <a:t>Протокол составляется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 на месте совершения нарушения </a:t>
            </a:r>
            <a:endParaRPr lang="en-US" sz="2000" b="1" dirty="0" smtClean="0">
              <a:latin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</a:rPr>
              <a:t>и </a:t>
            </a:r>
            <a:r>
              <a:rPr lang="ru-RU" sz="2000" b="1" dirty="0">
                <a:latin typeface="Times New Roman" pitchFamily="18" charset="0"/>
              </a:rPr>
              <a:t>субъект 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не оспаривает  сам факт нарушения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4643438" y="3500438"/>
            <a:ext cx="4214842" cy="20002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50800" dir="1800000" algn="ctr" rotWithShape="0">
              <a:srgbClr val="000000">
                <a:alpha val="43137"/>
              </a:srgbClr>
            </a:outerShdw>
          </a:effectLst>
        </p:spPr>
        <p:txBody>
          <a:bodyPr wrap="none" anchor="ctr"/>
          <a:lstStyle/>
          <a:p>
            <a:pPr algn="ctr"/>
            <a:endParaRPr lang="ru-RU" sz="1600" dirty="0">
              <a:latin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</a:endParaRPr>
          </a:p>
          <a:p>
            <a:pPr algn="ctr"/>
            <a:r>
              <a:rPr lang="ru-RU" sz="2000" b="1" dirty="0">
                <a:latin typeface="Times New Roman" pitchFamily="18" charset="0"/>
              </a:rPr>
              <a:t>Если лицо не согласно и оспаривает</a:t>
            </a:r>
          </a:p>
          <a:p>
            <a:pPr algn="ctr"/>
            <a:r>
              <a:rPr lang="ru-RU" sz="2000" b="1" dirty="0">
                <a:latin typeface="Times New Roman" pitchFamily="18" charset="0"/>
              </a:rPr>
              <a:t> факт нарушения, то </a:t>
            </a:r>
            <a:r>
              <a:rPr lang="ru-RU" sz="2000" b="1" dirty="0" smtClean="0">
                <a:latin typeface="Times New Roman" pitchFamily="18" charset="0"/>
              </a:rPr>
              <a:t>составляется</a:t>
            </a:r>
            <a:endParaRPr lang="en-US" sz="2000" b="1" dirty="0" smtClean="0">
              <a:latin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</a:rPr>
              <a:t> протокол</a:t>
            </a:r>
            <a:r>
              <a:rPr lang="en-US" sz="2000" b="1" dirty="0" smtClean="0">
                <a:latin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</a:rPr>
              <a:t>и </a:t>
            </a:r>
            <a:r>
              <a:rPr lang="ru-RU" sz="2000" b="1" dirty="0">
                <a:latin typeface="Times New Roman" pitchFamily="18" charset="0"/>
              </a:rPr>
              <a:t>направляется </a:t>
            </a:r>
            <a:endParaRPr lang="en-US" sz="2000" b="1" dirty="0" smtClean="0">
              <a:latin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уполномоченному органу</a:t>
            </a:r>
          </a:p>
          <a:p>
            <a:pPr algn="ctr"/>
            <a:endParaRPr lang="ru-RU" sz="1600" dirty="0">
              <a:latin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Второй этап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sz="2800" b="1" dirty="0" smtClean="0">
                <a:latin typeface="Times New Roman" pitchFamily="18" charset="0"/>
              </a:rPr>
              <a:t>	Уполномоченный орган: как правило комиссии (в ГАИ, министерствах и ведомствах)</a:t>
            </a:r>
            <a:endParaRPr lang="en-US" sz="2800" b="1" dirty="0" smtClean="0">
              <a:latin typeface="Times New Roman" pitchFamily="18" charset="0"/>
            </a:endParaRPr>
          </a:p>
          <a:p>
            <a:endParaRPr lang="ru-RU" dirty="0"/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4001066" y="3423870"/>
            <a:ext cx="1286678" cy="794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2910" y="4149080"/>
            <a:ext cx="7993062" cy="9361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50800" dir="1800000" algn="ctr" rotWithShape="0">
              <a:srgbClr val="000000">
                <a:alpha val="43137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Рассматривает протокол и выносит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решение (срок 10 дней)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Принятие решения уполномоченным органом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pPr algn="just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428868"/>
            <a:ext cx="3643338" cy="17859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  <a:prstDash val="solid"/>
          </a:ln>
          <a:effectLst>
            <a:outerShdw blurRad="50800" dist="50800" dir="18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Постановление </a:t>
            </a:r>
            <a:endParaRPr lang="en-US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наложении взыскания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2428868"/>
            <a:ext cx="4071966" cy="221457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  <a:prstDash val="solid"/>
          </a:ln>
          <a:effectLst>
            <a:outerShdw blurRad="50800" dist="50800" dir="18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Постановление </a:t>
            </a:r>
            <a:endParaRPr lang="en-US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прекращении производства,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либо  о начислении пени </a:t>
            </a:r>
            <a:endParaRPr lang="ru-RU" sz="28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214546" y="1772816"/>
            <a:ext cx="917294" cy="584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876256" y="1700808"/>
            <a:ext cx="481826" cy="656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этап. Обжалование в случае не согласия в суде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Судья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Оставляет  постановление без изменения, жалобу без удовлетворения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Отменяет постановление и прекращает производство по делу о нарушении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Срок для обжалования 10 дней, срок рассмотрения 14 дней.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Постановление суда является окончательным.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967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 Этап Исполнение  постановления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>
            <a:off x="1714480" y="1428737"/>
            <a:ext cx="1709754" cy="9286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5643570" y="1428736"/>
            <a:ext cx="1285884" cy="9286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 flipH="1">
            <a:off x="928662" y="2500306"/>
            <a:ext cx="1039849" cy="8572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50800" dir="1800000" algn="ctr" rotWithShape="0">
              <a:srgbClr val="000000">
                <a:alpha val="43137"/>
              </a:srgbClr>
            </a:outerShdw>
          </a:effectLst>
        </p:spPr>
        <p:txBody>
          <a:bodyPr wrap="none" anchor="ctr"/>
          <a:lstStyle/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72066" y="2428868"/>
            <a:ext cx="3500463" cy="21431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50800" dir="1800000" algn="ctr" rotWithShape="0">
              <a:srgbClr val="000000">
                <a:alpha val="43137"/>
              </a:srgbClr>
            </a:outerShdw>
          </a:effectLst>
        </p:spPr>
        <p:txBody>
          <a:bodyPr wrap="none" anchor="ctr"/>
          <a:lstStyle/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Устанавливается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порядок</a:t>
            </a:r>
          </a:p>
          <a:p>
            <a:pPr marL="342900" indent="-34290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Исполнения</a:t>
            </a: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Штраф -1 месяц </a:t>
            </a:r>
          </a:p>
          <a:p>
            <a:pPr marL="342900" indent="-34290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неисполнен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штраф +пени</a:t>
            </a:r>
          </a:p>
          <a:p>
            <a:pPr marL="342900" indent="-342900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размера штрафа)</a:t>
            </a:r>
          </a:p>
          <a:p>
            <a:pPr marL="342900" indent="-342900">
              <a:buFontTx/>
              <a:buAutoNum type="arabicParenR"/>
            </a:pPr>
            <a:endParaRPr lang="ru-RU" dirty="0"/>
          </a:p>
          <a:p>
            <a:pPr marL="342900" indent="-342900">
              <a:buFontTx/>
              <a:buAutoNum type="arabicParenR"/>
            </a:pPr>
            <a:endParaRPr lang="ru-RU" dirty="0"/>
          </a:p>
          <a:p>
            <a:pPr marL="342900" indent="-342900">
              <a:buFontTx/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799</TotalTime>
  <Words>712</Words>
  <Application>Microsoft Office PowerPoint</Application>
  <PresentationFormat>Экран (4:3)</PresentationFormat>
  <Paragraphs>101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Кодекс  Кыргызской Республики  о нарушениях</vt:lpstr>
      <vt:lpstr>Законодательство:</vt:lpstr>
      <vt:lpstr>Действие Кодекса о нарушениях</vt:lpstr>
      <vt:lpstr>Действие Кодекса о нарушениях</vt:lpstr>
      <vt:lpstr>Принципы ответственности за нарушения</vt:lpstr>
      <vt:lpstr>Субъекты нарушения</vt:lpstr>
      <vt:lpstr>Виды взысканий </vt:lpstr>
      <vt:lpstr>Виды взысканий</vt:lpstr>
      <vt:lpstr>Виды взысканий</vt:lpstr>
      <vt:lpstr>Дополнительные правовые последствия нарушения</vt:lpstr>
      <vt:lpstr>Процессуальная часть Кодекса о нарушениях</vt:lpstr>
      <vt:lpstr>     ПРОЦЕССУАЛЬНАЯ ЧАСТЬ  </vt:lpstr>
      <vt:lpstr>Процессуальное оформление нарушений</vt:lpstr>
      <vt:lpstr>Первый этап</vt:lpstr>
      <vt:lpstr>Второй этап</vt:lpstr>
      <vt:lpstr>Принятие решения уполномоченным органом</vt:lpstr>
      <vt:lpstr>3 этап. Обжалование в случае не согласия в суде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Кодекса КР о нарушениях</dc:title>
  <dc:creator>Пользователь</dc:creator>
  <cp:lastModifiedBy>AOsmonbekova</cp:lastModifiedBy>
  <cp:revision>93</cp:revision>
  <dcterms:created xsi:type="dcterms:W3CDTF">2015-07-07T09:36:44Z</dcterms:created>
  <dcterms:modified xsi:type="dcterms:W3CDTF">2018-12-06T02:24:22Z</dcterms:modified>
</cp:coreProperties>
</file>