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0" r:id="rId1"/>
  </p:sldMasterIdLst>
  <p:notesMasterIdLst>
    <p:notesMasterId r:id="rId18"/>
  </p:notesMasterIdLst>
  <p:handoutMasterIdLst>
    <p:handoutMasterId r:id="rId19"/>
  </p:handoutMasterIdLst>
  <p:sldIdLst>
    <p:sldId id="340" r:id="rId2"/>
    <p:sldId id="479" r:id="rId3"/>
    <p:sldId id="472" r:id="rId4"/>
    <p:sldId id="474" r:id="rId5"/>
    <p:sldId id="480" r:id="rId6"/>
    <p:sldId id="453" r:id="rId7"/>
    <p:sldId id="475" r:id="rId8"/>
    <p:sldId id="459" r:id="rId9"/>
    <p:sldId id="469" r:id="rId10"/>
    <p:sldId id="458" r:id="rId11"/>
    <p:sldId id="463" r:id="rId12"/>
    <p:sldId id="378" r:id="rId13"/>
    <p:sldId id="482" r:id="rId14"/>
    <p:sldId id="490" r:id="rId15"/>
    <p:sldId id="493" r:id="rId16"/>
    <p:sldId id="492" r:id="rId17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7D"/>
    <a:srgbClr val="0066FF"/>
    <a:srgbClr val="4D9505"/>
    <a:srgbClr val="DD23AC"/>
    <a:srgbClr val="FF0000"/>
    <a:srgbClr val="FFCC00"/>
    <a:srgbClr val="FFFF9F"/>
    <a:srgbClr val="FF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36" autoAdjust="0"/>
    <p:restoredTop sz="99862" autoAdjust="0"/>
  </p:normalViewPr>
  <p:slideViewPr>
    <p:cSldViewPr>
      <p:cViewPr>
        <p:scale>
          <a:sx n="119" d="100"/>
          <a:sy n="119" d="100"/>
        </p:scale>
        <p:origin x="-1038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 w="25183"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1006.1</c:v>
                </c:pt>
                <c:pt idx="1">
                  <c:v>1046.0999999999999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1728"/>
        <c:axId val="161492992"/>
      </c:barChart>
      <c:catAx>
        <c:axId val="1481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1492992"/>
        <c:crosses val="autoZero"/>
        <c:auto val="1"/>
        <c:lblAlgn val="ctr"/>
        <c:lblOffset val="100"/>
        <c:noMultiLvlLbl val="0"/>
      </c:catAx>
      <c:valAx>
        <c:axId val="161492992"/>
        <c:scaling>
          <c:orientation val="minMax"/>
          <c:max val="12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481728"/>
        <c:crosses val="autoZero"/>
        <c:crossBetween val="between"/>
        <c:majorUnit val="100"/>
      </c:valAx>
      <c:spPr>
        <a:noFill/>
        <a:ln w="25347">
          <a:noFill/>
        </a:ln>
      </c:spPr>
    </c:plotArea>
    <c:plotVisOnly val="1"/>
    <c:dispBlanksAs val="gap"/>
    <c:showDLblsOverMax val="0"/>
  </c:chart>
  <c:txPr>
    <a:bodyPr/>
    <a:lstStyle/>
    <a:p>
      <a:pPr>
        <a:defRPr sz="1781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231337767923132"/>
          <c:y val="0.11078693455133053"/>
          <c:w val="0.52328159645232819"/>
          <c:h val="0.8676470588235294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Lbls>
            <c:dLbl>
              <c:idx val="0"/>
              <c:layout>
                <c:manualLayout>
                  <c:x val="-0.22641997078524831"/>
                  <c:y val="7.4765974537880267E-2"/>
                </c:manualLayout>
              </c:layout>
              <c:tx>
                <c:rich>
                  <a:bodyPr/>
                  <a:lstStyle/>
                  <a:p>
                    <a:pPr>
                      <a:defRPr sz="1189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Пайдалуу</a:t>
                    </a: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кендерди</a:t>
                    </a: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казуу</a:t>
                    </a:r>
                    <a:endParaRPr lang="ru-RU" sz="1189" baseline="0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189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41,2%</a:t>
                    </a:r>
                    <a:endParaRPr lang="ru-RU" sz="119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755044200406213"/>
                  <c:y val="-0.17555711230046414"/>
                </c:manualLayout>
              </c:layout>
              <c:tx>
                <c:rich>
                  <a:bodyPr/>
                  <a:lstStyle/>
                  <a:p>
                    <a:pPr>
                      <a:defRPr sz="1188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Иштетүү</a:t>
                    </a: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өндүрүшү</a:t>
                    </a:r>
                    <a:endParaRPr lang="ru-RU" sz="1190" baseline="0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188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31,2%</a:t>
                    </a:r>
                    <a:endParaRPr lang="ru-RU" sz="119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6949956643446175"/>
                  <c:y val="-0.39558139752103944"/>
                </c:manualLayout>
              </c:layout>
              <c:tx>
                <c:rich>
                  <a:bodyPr/>
                  <a:lstStyle/>
                  <a:p>
                    <a:pPr>
                      <a:defRPr sz="1189" b="1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Башкалар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4,8%</a:t>
                    </a:r>
                    <a:endParaRPr lang="ru-RU" sz="119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4539455932494419E-2"/>
                  <c:y val="0.32823679958154695"/>
                </c:manualLayout>
              </c:layout>
              <c:tx>
                <c:rich>
                  <a:bodyPr/>
                  <a:lstStyle/>
                  <a:p>
                    <a:pPr>
                      <a:defRPr sz="1189" b="1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Финансылык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ортомчулук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жана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камсыздандыруу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10,8 %</a:t>
                    </a:r>
                    <a:endParaRPr lang="ru-RU" sz="119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012891554443545"/>
                  <c:y val="0.1591515117549808"/>
                </c:manualLayout>
              </c:layout>
              <c:tx>
                <c:rich>
                  <a:bodyPr/>
                  <a:lstStyle/>
                  <a:p>
                    <a:pPr>
                      <a:defRPr sz="1189" b="1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Дүң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жана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чекене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соода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7,9 %</a:t>
                    </a:r>
                    <a:endParaRPr lang="ru-RU" sz="119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2368117510810039"/>
                  <c:y val="5.693763368546903E-2"/>
                </c:manualLayout>
              </c:layout>
              <c:tx>
                <c:rich>
                  <a:bodyPr anchorCtr="0"/>
                  <a:lstStyle/>
                  <a:p>
                    <a:pPr algn="ctr">
                      <a:defRPr sz="1189" b="1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Маалымат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жана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89" baseline="0" dirty="0" err="1" smtClean="0">
                        <a:solidFill>
                          <a:schemeClr val="tx1"/>
                        </a:solidFill>
                      </a:rPr>
                      <a:t>байланыш</a:t>
                    </a:r>
                    <a:r>
                      <a:rPr lang="ru-RU" sz="1189" baseline="0" dirty="0" smtClean="0">
                        <a:solidFill>
                          <a:schemeClr val="tx1"/>
                        </a:solidFill>
                      </a:rPr>
                      <a:t> 3,2%</a:t>
                    </a:r>
                    <a:endParaRPr lang="ru-RU" sz="1190" baseline="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250728913874679E-2"/>
                  <c:y val="1.4705821914609429E-2"/>
                </c:manualLayout>
              </c:layout>
              <c:tx>
                <c:rich>
                  <a:bodyPr/>
                  <a:lstStyle/>
                  <a:p>
                    <a:pPr>
                      <a:defRPr sz="1188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err="1" smtClean="0">
                        <a:solidFill>
                          <a:schemeClr val="bg1"/>
                        </a:solidFill>
                      </a:rPr>
                      <a:t>Башкалар</a:t>
                    </a:r>
                    <a:endParaRPr lang="ru-RU" sz="1190" baseline="0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188" b="1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189" baseline="0" dirty="0" smtClean="0">
                        <a:solidFill>
                          <a:schemeClr val="bg1"/>
                        </a:solidFill>
                      </a:rPr>
                      <a:t>4,2%</a:t>
                    </a:r>
                    <a:endParaRPr lang="ru-RU" sz="1190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248">
                <a:noFill/>
              </a:ln>
            </c:spPr>
            <c:txPr>
              <a:bodyPr/>
              <a:lstStyle/>
              <a:p>
                <a:pPr>
                  <a:defRPr sz="1189" b="1" baseline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6"/>
                <c:pt idx="0">
                  <c:v>Пайдалуу кендерди казуу</c:v>
                </c:pt>
                <c:pt idx="1">
                  <c:v>Иштетуу ондурушу</c:v>
                </c:pt>
                <c:pt idx="2">
                  <c:v>Финансылык камсыздандыруу</c:v>
                </c:pt>
                <c:pt idx="3">
                  <c:v>Дун жана чекене</c:v>
                </c:pt>
                <c:pt idx="4">
                  <c:v>Маалымат жана байланыш</c:v>
                </c:pt>
                <c:pt idx="5">
                  <c:v>Башкалар</c:v>
                </c:pt>
              </c:strCache>
            </c:strRef>
          </c:cat>
          <c:val>
            <c:numRef>
              <c:f>Лист1!$B$2:$B$9</c:f>
              <c:numCache>
                <c:formatCode>0.00%</c:formatCode>
                <c:ptCount val="8"/>
                <c:pt idx="0">
                  <c:v>0.41199999999999998</c:v>
                </c:pt>
                <c:pt idx="1">
                  <c:v>0.312</c:v>
                </c:pt>
                <c:pt idx="2">
                  <c:v>0.108</c:v>
                </c:pt>
                <c:pt idx="3">
                  <c:v>7.9000000000000001E-2</c:v>
                </c:pt>
                <c:pt idx="4">
                  <c:v>3.2000000000000001E-2</c:v>
                </c:pt>
                <c:pt idx="5">
                  <c:v>4.8000000000000001E-2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79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77209924231165E-2"/>
          <c:y val="3.2236994218523433E-2"/>
          <c:w val="0.90318253850344177"/>
          <c:h val="0.56837088071504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9.433962264150943E-3"/>
                  <c:y val="-7.4464777085487717E-3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23270440251573E-3"/>
                  <c:y val="-1.2410796180914618E-2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723270440250996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016">
                <a:noFill/>
              </a:ln>
            </c:spPr>
            <c:txPr>
              <a:bodyPr/>
              <a:lstStyle/>
              <a:p>
                <a:pPr>
                  <a:defRPr sz="1092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Иштетүү           өндүрүшү</c:v>
                </c:pt>
                <c:pt idx="1">
                  <c:v>Пайдалуу                                   кендерди казуу</c:v>
                </c:pt>
                <c:pt idx="2">
                  <c:v>Дүң жана                   чекене соода</c:v>
                </c:pt>
                <c:pt idx="3">
                  <c:v>Маалым жана байланыш</c:v>
                </c:pt>
                <c:pt idx="4">
                  <c:v>Финансылык                ортомчулук</c:v>
                </c:pt>
                <c:pt idx="5">
                  <c:v>Башкалар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228.9</c:v>
                </c:pt>
                <c:pt idx="1">
                  <c:v>211.9</c:v>
                </c:pt>
                <c:pt idx="2">
                  <c:v>92.5</c:v>
                </c:pt>
                <c:pt idx="3">
                  <c:v>59.6</c:v>
                </c:pt>
                <c:pt idx="4" formatCode="0.0">
                  <c:v>53.6</c:v>
                </c:pt>
                <c:pt idx="5">
                  <c:v>359.6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7.8616352201257862E-3"/>
                  <c:y val="2.4821592361829238E-3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8616352201257862E-3"/>
                  <c:y val="-4.9643184723658475E-3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578616352201259E-2"/>
                  <c:y val="-2.23394331256463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2893081761005139E-3"/>
                  <c:y val="2.2339433125646315E-2"/>
                </c:manualLayout>
              </c:layout>
              <c:spPr/>
              <c:txPr>
                <a:bodyPr/>
                <a:lstStyle/>
                <a:p>
                  <a:pPr>
                    <a:defRPr sz="1092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016">
                <a:noFill/>
              </a:ln>
            </c:spPr>
            <c:txPr>
              <a:bodyPr/>
              <a:lstStyle/>
              <a:p>
                <a:pPr>
                  <a:defRPr sz="1092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Иштетүү           өндүрүшү</c:v>
                </c:pt>
                <c:pt idx="1">
                  <c:v>Пайдалуу                                   кендерди казуу</c:v>
                </c:pt>
                <c:pt idx="2">
                  <c:v>Дүң жана                   чекене соода</c:v>
                </c:pt>
                <c:pt idx="3">
                  <c:v>Маалым жана байланыш</c:v>
                </c:pt>
                <c:pt idx="4">
                  <c:v>Финансылык                ортомчулук</c:v>
                </c:pt>
                <c:pt idx="5">
                  <c:v>Башкалар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 formatCode="General">
                  <c:v>335.4</c:v>
                </c:pt>
                <c:pt idx="1">
                  <c:v>431.1</c:v>
                </c:pt>
                <c:pt idx="2">
                  <c:v>83</c:v>
                </c:pt>
                <c:pt idx="3" formatCode="General">
                  <c:v>33.5</c:v>
                </c:pt>
                <c:pt idx="4" formatCode="General">
                  <c:v>113.2</c:v>
                </c:pt>
                <c:pt idx="5" formatCode="General">
                  <c:v>49.9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993216"/>
        <c:axId val="113994752"/>
      </c:barChart>
      <c:catAx>
        <c:axId val="11399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76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3994752"/>
        <c:crosses val="autoZero"/>
        <c:auto val="1"/>
        <c:lblAlgn val="ctr"/>
        <c:lblOffset val="100"/>
        <c:noMultiLvlLbl val="0"/>
      </c:catAx>
      <c:valAx>
        <c:axId val="113994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ru-RU"/>
          </a:p>
        </c:txPr>
        <c:crossAx val="113993216"/>
        <c:crosses val="autoZero"/>
        <c:crossBetween val="between"/>
      </c:valAx>
      <c:spPr>
        <a:noFill/>
        <a:ln w="25368">
          <a:noFill/>
        </a:ln>
      </c:spPr>
    </c:plotArea>
    <c:legend>
      <c:legendPos val="b"/>
      <c:layout>
        <c:manualLayout>
          <c:xMode val="edge"/>
          <c:yMode val="edge"/>
          <c:x val="4.5627494443053272E-2"/>
          <c:y val="0.9162142278683566"/>
          <c:w val="0.91486813264949651"/>
          <c:h val="5.8756354340465777E-2"/>
        </c:manualLayout>
      </c:layout>
      <c:overlay val="0"/>
      <c:txPr>
        <a:bodyPr/>
        <a:lstStyle/>
        <a:p>
          <a:pPr>
            <a:defRPr sz="1574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74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104765361976357E-2"/>
          <c:y val="4.2519894454682523E-2"/>
          <c:w val="0.87972422952734841"/>
          <c:h val="0.657256868822248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9.1467645791905115E-3"/>
                  <c:y val="-4.7879293364810546E-3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246806784420836E-3"/>
                  <c:y val="-1.4363976495756702E-2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246806784420836E-3"/>
                  <c:y val="-1.9150209455415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1543985637342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9.148084070652502E-3"/>
                  <c:y val="2.39377618192707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7.62340339221041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49">
                <a:noFill/>
              </a:ln>
            </c:spPr>
            <c:txPr>
              <a:bodyPr/>
              <a:lstStyle/>
              <a:p>
                <a:pPr>
                  <a:defRPr sz="1194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Түркия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Нидерланд</c:v>
                </c:pt>
                <c:pt idx="5">
                  <c:v>Уулу                   Британия</c:v>
                </c:pt>
                <c:pt idx="6">
                  <c:v>Германия</c:v>
                </c:pt>
                <c:pt idx="7">
                  <c:v>Швейцария</c:v>
                </c:pt>
                <c:pt idx="8">
                  <c:v>Бириккен Араб                     Эмираты</c:v>
                </c:pt>
                <c:pt idx="9">
                  <c:v>Башка               өлкөлөр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 formatCode="General">
                  <c:v>334.7</c:v>
                </c:pt>
                <c:pt idx="1">
                  <c:v>237.9</c:v>
                </c:pt>
                <c:pt idx="2" formatCode="General">
                  <c:v>147.19999999999999</c:v>
                </c:pt>
                <c:pt idx="3" formatCode="General">
                  <c:v>65.599999999999994</c:v>
                </c:pt>
                <c:pt idx="4" formatCode="General">
                  <c:v>64.900000000000006</c:v>
                </c:pt>
                <c:pt idx="5" formatCode="General">
                  <c:v>54.7</c:v>
                </c:pt>
                <c:pt idx="6">
                  <c:v>11</c:v>
                </c:pt>
                <c:pt idx="7" formatCode="General">
                  <c:v>9.3000000000000007</c:v>
                </c:pt>
                <c:pt idx="8" formatCode="General">
                  <c:v>2.6</c:v>
                </c:pt>
                <c:pt idx="9" formatCode="General">
                  <c:v>78.2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197445427536669E-2"/>
                  <c:y val="-7.1813285457809697E-3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148084070652502E-3"/>
                  <c:y val="2.39377618192698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6231632850169628E-3"/>
                  <c:y val="-1.436416498207024E-2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0987227137683344E-3"/>
                  <c:y val="-9.5764241319027214E-3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245355388440851E-3"/>
                  <c:y val="-2.6333627646652015E-2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490710776881701E-3"/>
                  <c:y val="-1.196983074847823E-2"/>
                </c:manualLayout>
              </c:layout>
              <c:spPr/>
              <c:txPr>
                <a:bodyPr/>
                <a:lstStyle/>
                <a:p>
                  <a:pPr>
                    <a:defRPr sz="1194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6234033922104186E-3"/>
                  <c:y val="-4.7875523638539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49">
                <a:noFill/>
              </a:ln>
            </c:spPr>
            <c:txPr>
              <a:bodyPr/>
              <a:lstStyle/>
              <a:p>
                <a:pPr>
                  <a:defRPr sz="1194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Кытай</c:v>
                </c:pt>
                <c:pt idx="1">
                  <c:v>Түркия</c:v>
                </c:pt>
                <c:pt idx="2">
                  <c:v>Россия</c:v>
                </c:pt>
                <c:pt idx="3">
                  <c:v>Казахстан</c:v>
                </c:pt>
                <c:pt idx="4">
                  <c:v>Нидерланд</c:v>
                </c:pt>
                <c:pt idx="5">
                  <c:v>Уулу                   Британия</c:v>
                </c:pt>
                <c:pt idx="6">
                  <c:v>Германия</c:v>
                </c:pt>
                <c:pt idx="7">
                  <c:v>Швейцария</c:v>
                </c:pt>
                <c:pt idx="8">
                  <c:v>Бириккен Араб                     Эмираты</c:v>
                </c:pt>
                <c:pt idx="9">
                  <c:v>Башка               өлкөлөр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 formatCode="0.0">
                  <c:v>275</c:v>
                </c:pt>
                <c:pt idx="1">
                  <c:v>321.10000000000002</c:v>
                </c:pt>
                <c:pt idx="2" formatCode="0.0">
                  <c:v>133</c:v>
                </c:pt>
                <c:pt idx="3">
                  <c:v>52.4</c:v>
                </c:pt>
                <c:pt idx="4">
                  <c:v>62.1</c:v>
                </c:pt>
                <c:pt idx="5">
                  <c:v>29.4</c:v>
                </c:pt>
                <c:pt idx="6">
                  <c:v>27.7</c:v>
                </c:pt>
                <c:pt idx="7">
                  <c:v>16.3</c:v>
                </c:pt>
                <c:pt idx="8">
                  <c:v>12.8</c:v>
                </c:pt>
                <c:pt idx="9">
                  <c:v>116.3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396160"/>
        <c:axId val="114397952"/>
      </c:barChart>
      <c:catAx>
        <c:axId val="11439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84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4397952"/>
        <c:crosses val="autoZero"/>
        <c:auto val="1"/>
        <c:lblAlgn val="ctr"/>
        <c:lblOffset val="100"/>
        <c:noMultiLvlLbl val="0"/>
      </c:catAx>
      <c:valAx>
        <c:axId val="114397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4396160"/>
        <c:crosses val="autoZero"/>
        <c:crossBetween val="between"/>
      </c:valAx>
      <c:spPr>
        <a:noFill/>
        <a:ln w="25369">
          <a:noFill/>
        </a:ln>
      </c:spPr>
    </c:plotArea>
    <c:legend>
      <c:legendPos val="r"/>
      <c:layout>
        <c:manualLayout>
          <c:xMode val="edge"/>
          <c:yMode val="edge"/>
          <c:x val="0.13159631046119236"/>
          <c:y val="0.91288516354810489"/>
          <c:w val="0.67821510311211097"/>
          <c:h val="7.3165881146577072E-2"/>
        </c:manualLayout>
      </c:layout>
      <c:overlay val="0"/>
      <c:txPr>
        <a:bodyPr/>
        <a:lstStyle/>
        <a:p>
          <a:pPr>
            <a:defRPr sz="1584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84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76847365233192"/>
          <c:y val="9.0081795977388773E-2"/>
          <c:w val="0.5591134161114476"/>
          <c:h val="0.8748139901151430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2"/>
          </c:dPt>
          <c:dLbls>
            <c:dLbl>
              <c:idx val="0"/>
              <c:layout>
                <c:manualLayout>
                  <c:x val="-0.23115107005855048"/>
                  <c:y val="8.5849184212475005E-2"/>
                </c:manualLayout>
              </c:layout>
              <c:tx>
                <c:rich>
                  <a:bodyPr/>
                  <a:lstStyle/>
                  <a:p>
                    <a:pPr>
                      <a:defRPr sz="1583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583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Жалал-Абад</a:t>
                    </a: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583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облусу</a:t>
                    </a: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
35,8%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380564809206535"/>
                  <c:y val="-0.12288401253918495"/>
                </c:manualLayout>
              </c:layout>
              <c:tx>
                <c:rich>
                  <a:bodyPr/>
                  <a:lstStyle/>
                  <a:p>
                    <a:pPr>
                      <a:defRPr sz="1583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Бишкек ш. 32,8%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956402685241268"/>
                  <c:y val="6.8335003579098066E-2"/>
                </c:manualLayout>
              </c:layout>
              <c:tx>
                <c:rich>
                  <a:bodyPr/>
                  <a:lstStyle/>
                  <a:p>
                    <a:pPr>
                      <a:defRPr sz="1583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583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Чүй</a:t>
                    </a: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583" b="1" baseline="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облусу</a:t>
                    </a: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20,3%</a:t>
                    </a:r>
                    <a:endParaRPr lang="ru-RU" dirty="0"/>
                  </a:p>
                </c:rich>
              </c:tx>
              <c:spPr>
                <a:solidFill>
                  <a:schemeClr val="bg1"/>
                </a:solidFill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834847567131328E-3"/>
                  <c:y val="3.7617554858934171E-2"/>
                </c:manualLayout>
              </c:layout>
              <c:tx>
                <c:rich>
                  <a:bodyPr/>
                  <a:lstStyle/>
                  <a:p>
                    <a:pPr>
                      <a:defRPr sz="1583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Талас </a:t>
                    </a:r>
                    <a:r>
                      <a:rPr lang="ru-RU" sz="1583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облусу</a:t>
                    </a:r>
                    <a:r>
                      <a:rPr lang="ru-RU" sz="1583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8,1%</a:t>
                    </a:r>
                    <a:endParaRPr lang="ru-RU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163057742782152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Башкалар</a:t>
                    </a:r>
                    <a:r>
                      <a:rPr lang="ru-RU" dirty="0" smtClean="0"/>
                      <a:t> 3,0%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8633088532202707"/>
                  <c:y val="5.19579394268506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Талас </a:t>
                    </a:r>
                    <a:r>
                      <a:rPr lang="ru-RU" dirty="0" err="1" smtClean="0"/>
                      <a:t>облусу</a:t>
                    </a:r>
                    <a:r>
                      <a:rPr lang="ru-RU" dirty="0" smtClean="0"/>
                      <a:t> 7,7%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176">
                <a:noFill/>
              </a:ln>
            </c:spPr>
            <c:txPr>
              <a:bodyPr/>
              <a:lstStyle/>
              <a:p>
                <a:pPr>
                  <a:defRPr sz="1583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Жалал-Абад облусу</c:v>
                </c:pt>
                <c:pt idx="1">
                  <c:v>Бишкек ш. </c:v>
                </c:pt>
                <c:pt idx="2">
                  <c:v>Чүй облусу</c:v>
                </c:pt>
                <c:pt idx="3">
                  <c:v>Талас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36.6</c:v>
                </c:pt>
                <c:pt idx="1">
                  <c:v>33.1</c:v>
                </c:pt>
                <c:pt idx="2">
                  <c:v>17</c:v>
                </c:pt>
                <c:pt idx="3">
                  <c:v>8.9</c:v>
                </c:pt>
                <c:pt idx="4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cat>
            <c:strRef>
              <c:f>Лист1!$A$2:$A$6</c:f>
              <c:strCache>
                <c:ptCount val="5"/>
                <c:pt idx="0">
                  <c:v>Жалал-Абад облусу</c:v>
                </c:pt>
                <c:pt idx="1">
                  <c:v>Бишкек ш. </c:v>
                </c:pt>
                <c:pt idx="2">
                  <c:v>Чүй облусу</c:v>
                </c:pt>
                <c:pt idx="3">
                  <c:v>Талас облусу</c:v>
                </c:pt>
                <c:pt idx="4">
                  <c:v>Башкалар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72">
          <a:noFill/>
        </a:ln>
      </c:spPr>
    </c:plotArea>
    <c:plotVisOnly val="1"/>
    <c:dispBlanksAs val="gap"/>
    <c:showDLblsOverMax val="0"/>
  </c:chart>
  <c:txPr>
    <a:bodyPr/>
    <a:lstStyle/>
    <a:p>
      <a:pPr>
        <a:defRPr sz="1783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52888365589817"/>
          <c:y val="5.2562814070351759E-2"/>
          <c:w val="0.88345242475531682"/>
          <c:h val="0.6657234993866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755,3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4956">
                <a:noFill/>
              </a:ln>
            </c:spPr>
            <c:txPr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779.9</c:v>
                </c:pt>
                <c:pt idx="1">
                  <c:v>755.3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466816"/>
        <c:axId val="114468352"/>
      </c:barChart>
      <c:catAx>
        <c:axId val="11446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b" anchorCtr="1"/>
          <a:lstStyle/>
          <a:p>
            <a:pPr>
              <a:defRPr sz="1763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4468352"/>
        <c:crosses val="autoZero"/>
        <c:auto val="1"/>
        <c:lblAlgn val="ctr"/>
        <c:lblOffset val="100"/>
        <c:noMultiLvlLbl val="0"/>
      </c:catAx>
      <c:valAx>
        <c:axId val="114468352"/>
        <c:scaling>
          <c:orientation val="minMax"/>
          <c:max val="9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14466816"/>
        <c:crosses val="autoZero"/>
        <c:crossBetween val="between"/>
        <c:majorUnit val="100"/>
      </c:valAx>
      <c:spPr>
        <a:noFill/>
        <a:ln w="25363">
          <a:noFill/>
        </a:ln>
      </c:spPr>
    </c:plotArea>
    <c:plotVisOnly val="1"/>
    <c:dispBlanksAs val="gap"/>
    <c:showDLblsOverMax val="0"/>
  </c:chart>
  <c:txPr>
    <a:bodyPr/>
    <a:lstStyle/>
    <a:p>
      <a:pPr>
        <a:defRPr sz="1762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88949544161169E-2"/>
          <c:y val="2.1442446886466262E-2"/>
          <c:w val="0.91467669455052403"/>
          <c:h val="0.61878327063716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4985188851727455E-3"/>
                  <c:y val="5.7050895632942848E-5"/>
                </c:manualLayout>
              </c:layout>
              <c:spPr/>
              <c:txPr>
                <a:bodyPr/>
                <a:lstStyle/>
                <a:p>
                  <a:pPr>
                    <a:defRPr sz="1389"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4955566555182095E-3"/>
                  <c:y val="-2.4562478435304364E-3"/>
                </c:manualLayout>
              </c:layout>
              <c:spPr/>
              <c:txPr>
                <a:bodyPr/>
                <a:lstStyle/>
                <a:p>
                  <a:pPr>
                    <a:defRPr sz="1389"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9911133110364728E-3"/>
                  <c:y val="9.8249913741217457E-3"/>
                </c:manualLayout>
              </c:layout>
              <c:spPr/>
              <c:txPr>
                <a:bodyPr/>
                <a:lstStyle/>
                <a:p>
                  <a:pPr>
                    <a:defRPr sz="1389"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4940986599837588E-17"/>
                  <c:y val="-1.4392802238930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996815706334713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9936314126694274E-3"/>
                  <c:y val="1.1994001865775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9936314126695376E-3"/>
                  <c:y val="2.39880037315511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14">
                <a:noFill/>
              </a:ln>
            </c:spPr>
            <c:txPr>
              <a:bodyPr/>
              <a:lstStyle/>
              <a:p>
                <a:pPr>
                  <a:defRPr sz="138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Иштетүү                өндүрүшү</c:v>
                </c:pt>
                <c:pt idx="1">
                  <c:v>Геологиялык чалгындоо</c:v>
                </c:pt>
                <c:pt idx="2">
                  <c:v>Транспорт ишмердиги  жана   жүктөрдү сактоо </c:v>
                </c:pt>
                <c:pt idx="3">
                  <c:v>Дүң жана            чекене соода</c:v>
                </c:pt>
                <c:pt idx="4">
                  <c:v>Курулуш</c:v>
                </c:pt>
                <c:pt idx="5">
                  <c:v>Пайдалуу 
кендерди казуу</c:v>
                </c:pt>
                <c:pt idx="6">
                  <c:v>Мейманкалардын жана                ресторандардын ишмердиги</c:v>
                </c:pt>
                <c:pt idx="7">
                  <c:v>Финансылык ортомчулук                    жана камсыздандыруу</c:v>
                </c:pt>
                <c:pt idx="8">
                  <c:v>Башкалар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337.5</c:v>
                </c:pt>
                <c:pt idx="1">
                  <c:v>199.9</c:v>
                </c:pt>
                <c:pt idx="2">
                  <c:v>46.5</c:v>
                </c:pt>
                <c:pt idx="3" formatCode="0.0">
                  <c:v>41.5</c:v>
                </c:pt>
                <c:pt idx="4">
                  <c:v>41.5</c:v>
                </c:pt>
                <c:pt idx="5">
                  <c:v>39.9</c:v>
                </c:pt>
                <c:pt idx="6" formatCode="0.0">
                  <c:v>20.3</c:v>
                </c:pt>
                <c:pt idx="7" formatCode="0.0">
                  <c:v>17.7</c:v>
                </c:pt>
                <c:pt idx="8">
                  <c:v>35.1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488854972171498E-2"/>
                  <c:y val="7.19640111946535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4888549721714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993631412669427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0988197319967518E-16"/>
                  <c:y val="-1.91904029852409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9936314126694274E-3"/>
                  <c:y val="7.1964011194653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4920392658367847E-3"/>
                  <c:y val="-9.59520149262047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8407853167346E-2"/>
                  <c:y val="-2.3988003731551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14">
                <a:noFill/>
              </a:ln>
            </c:spPr>
            <c:txPr>
              <a:bodyPr/>
              <a:lstStyle/>
              <a:p>
                <a:pPr>
                  <a:defRPr sz="138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Иштетүү                өндүрүшү</c:v>
                </c:pt>
                <c:pt idx="1">
                  <c:v>Геологиялык чалгындоо</c:v>
                </c:pt>
                <c:pt idx="2">
                  <c:v>Транспорт ишмердиги  жана   жүктөрдү сактоо </c:v>
                </c:pt>
                <c:pt idx="3">
                  <c:v>Дүң жана            чекене соода</c:v>
                </c:pt>
                <c:pt idx="4">
                  <c:v>Курулуш</c:v>
                </c:pt>
                <c:pt idx="5">
                  <c:v>Пайдалуу 
кендерди казуу</c:v>
                </c:pt>
                <c:pt idx="6">
                  <c:v>Мейманкалардын жана                ресторандардын ишмердиги</c:v>
                </c:pt>
                <c:pt idx="7">
                  <c:v>Финансылык ортомчулук                    жана камсыздандыруу</c:v>
                </c:pt>
                <c:pt idx="8">
                  <c:v>Башкалар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199.6</c:v>
                </c:pt>
                <c:pt idx="1">
                  <c:v>32.6</c:v>
                </c:pt>
                <c:pt idx="2">
                  <c:v>3.5</c:v>
                </c:pt>
                <c:pt idx="3" formatCode="0.0">
                  <c:v>32</c:v>
                </c:pt>
                <c:pt idx="4">
                  <c:v>5.9</c:v>
                </c:pt>
                <c:pt idx="5">
                  <c:v>428.2</c:v>
                </c:pt>
                <c:pt idx="6">
                  <c:v>8.6</c:v>
                </c:pt>
                <c:pt idx="7">
                  <c:v>33.4</c:v>
                </c:pt>
                <c:pt idx="8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118464"/>
        <c:axId val="115120000"/>
      </c:barChart>
      <c:catAx>
        <c:axId val="115118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89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5120000"/>
        <c:crosses val="autoZero"/>
        <c:auto val="1"/>
        <c:lblAlgn val="ctr"/>
        <c:lblOffset val="100"/>
        <c:noMultiLvlLbl val="0"/>
      </c:catAx>
      <c:valAx>
        <c:axId val="115120000"/>
        <c:scaling>
          <c:orientation val="minMax"/>
          <c:max val="500"/>
          <c:min val="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578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5118464"/>
        <c:crosses val="autoZero"/>
        <c:crossBetween val="between"/>
        <c:majorUnit val="100"/>
      </c:valAx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27566421647486455"/>
          <c:y val="0.91325100549481664"/>
          <c:w val="0.39467307749258085"/>
          <c:h val="7.4941180913536853E-2"/>
        </c:manualLayout>
      </c:layout>
      <c:overlay val="0"/>
      <c:txPr>
        <a:bodyPr/>
        <a:lstStyle/>
        <a:p>
          <a:pPr>
            <a:defRPr sz="1778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78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85869007753341"/>
          <c:y val="0.1593229862343635"/>
          <c:w val="0.5218151868947416"/>
          <c:h val="0.8241679322269591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layout>
                <c:manualLayout>
                  <c:x val="-0.15863227441397423"/>
                  <c:y val="9.8707150147305245E-2"/>
                </c:manualLayout>
              </c:layout>
              <c:tx>
                <c:rich>
                  <a:bodyPr/>
                  <a:lstStyle/>
                  <a:p>
                    <a:pPr>
                      <a:defRPr sz="1390" b="1">
                        <a:solidFill>
                          <a:schemeClr val="bg1"/>
                        </a:solidFill>
                      </a:defRPr>
                    </a:pPr>
                    <a:r>
                      <a:rPr lang="ru-RU" sz="1395" b="1" dirty="0" err="1" smtClean="0">
                        <a:solidFill>
                          <a:schemeClr val="bg1"/>
                        </a:solidFill>
                      </a:rPr>
                      <a:t>Кытай</a:t>
                    </a:r>
                    <a:endParaRPr lang="ru-RU" sz="1400" b="1" dirty="0" smtClean="0">
                      <a:solidFill>
                        <a:schemeClr val="bg1"/>
                      </a:solidFill>
                    </a:endParaRPr>
                  </a:p>
                  <a:p>
                    <a:pPr>
                      <a:defRPr sz="1390" b="1">
                        <a:solidFill>
                          <a:schemeClr val="bg1"/>
                        </a:solidFill>
                      </a:defRPr>
                    </a:pPr>
                    <a:r>
                      <a:rPr lang="ru-RU" sz="1395" b="1" dirty="0" smtClean="0">
                        <a:solidFill>
                          <a:schemeClr val="bg1"/>
                        </a:solidFill>
                      </a:rPr>
                      <a:t>38,3%</a:t>
                    </a:r>
                    <a:endParaRPr lang="ru-RU" sz="140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3117687875222495"/>
                  <c:y val="-0.13957547076498364"/>
                </c:manualLayout>
              </c:layout>
              <c:tx>
                <c:rich>
                  <a:bodyPr/>
                  <a:lstStyle/>
                  <a:p>
                    <a:pPr>
                      <a:defRPr sz="1394" b="1">
                        <a:solidFill>
                          <a:schemeClr val="bg1"/>
                        </a:solidFill>
                      </a:defRPr>
                    </a:pPr>
                    <a:r>
                      <a:rPr lang="ru-RU" sz="1395" b="1" dirty="0" err="1" smtClean="0">
                        <a:solidFill>
                          <a:schemeClr val="bg1"/>
                        </a:solidFill>
                      </a:rPr>
                      <a:t>Түркия</a:t>
                    </a:r>
                    <a:r>
                      <a:rPr lang="ru-RU" sz="1395" b="1" dirty="0" smtClean="0">
                        <a:solidFill>
                          <a:schemeClr val="bg1"/>
                        </a:solidFill>
                      </a:rPr>
                      <a:t> 35,4%</a:t>
                    </a:r>
                    <a:endParaRPr lang="ru-RU" sz="140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29402479862431"/>
                  <c:y val="6.4654398678832076E-2"/>
                </c:manualLayout>
              </c:layout>
              <c:tx>
                <c:rich>
                  <a:bodyPr/>
                  <a:lstStyle/>
                  <a:p>
                    <a:pPr>
                      <a:defRPr sz="1390" b="1">
                        <a:solidFill>
                          <a:schemeClr val="bg1"/>
                        </a:solidFill>
                      </a:defRPr>
                    </a:pPr>
                    <a:r>
                      <a:rPr lang="ru-RU" altLang="ru-RU" sz="1395" b="1" i="0" u="none" strike="noStrike" kern="1200" baseline="0" dirty="0" smtClean="0">
                        <a:solidFill>
                          <a:schemeClr val="bg1"/>
                        </a:solidFill>
                        <a:cs typeface="Calibri" panose="020F0502020204030204" pitchFamily="34" charset="0"/>
                      </a:rPr>
                      <a:t>Канада</a:t>
                    </a:r>
                  </a:p>
                  <a:p>
                    <a:pPr>
                      <a:defRPr sz="1390" b="1">
                        <a:solidFill>
                          <a:schemeClr val="bg1"/>
                        </a:solidFill>
                      </a:defRPr>
                    </a:pPr>
                    <a:r>
                      <a:rPr lang="ru-RU" sz="1395" b="1" dirty="0" smtClean="0">
                        <a:solidFill>
                          <a:schemeClr val="bg1"/>
                        </a:solidFill>
                      </a:rPr>
                      <a:t>11,6%</a:t>
                    </a:r>
                    <a:endParaRPr lang="ru-RU" sz="140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52725736869101E-2"/>
                  <c:y val="8.4068027838895429E-2"/>
                </c:manualLayout>
              </c:layout>
              <c:tx>
                <c:rich>
                  <a:bodyPr/>
                  <a:lstStyle/>
                  <a:p>
                    <a:pPr>
                      <a:defRPr sz="1390" b="1">
                        <a:solidFill>
                          <a:schemeClr val="tx1"/>
                        </a:solidFill>
                      </a:defRPr>
                    </a:pPr>
                    <a:r>
                      <a:rPr lang="ru-RU" sz="1395" b="1" dirty="0" err="1" smtClean="0">
                        <a:solidFill>
                          <a:schemeClr val="tx1"/>
                        </a:solidFill>
                      </a:rPr>
                      <a:t>Уулу</a:t>
                    </a:r>
                    <a:r>
                      <a:rPr lang="ru-RU" sz="1395" b="1" dirty="0" smtClean="0">
                        <a:solidFill>
                          <a:schemeClr val="tx1"/>
                        </a:solidFill>
                      </a:rPr>
                      <a:t> Британия</a:t>
                    </a:r>
                    <a:endParaRPr lang="ru-RU" sz="1399" b="1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1390" b="1">
                        <a:solidFill>
                          <a:schemeClr val="tx1"/>
                        </a:solidFill>
                      </a:defRPr>
                    </a:pPr>
                    <a:r>
                      <a:rPr lang="ru-RU" sz="1395" b="1" dirty="0" smtClean="0">
                        <a:solidFill>
                          <a:schemeClr val="tx1"/>
                        </a:solidFill>
                      </a:rPr>
                      <a:t>4,0%</a:t>
                    </a:r>
                    <a:endParaRPr lang="ru-RU" sz="14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04474009714303E-3"/>
                  <c:y val="1.5340660250470151E-2"/>
                </c:manualLayout>
              </c:layout>
              <c:tx>
                <c:rich>
                  <a:bodyPr/>
                  <a:lstStyle/>
                  <a:p>
                    <a:pPr>
                      <a:defRPr sz="1395" b="1">
                        <a:solidFill>
                          <a:schemeClr val="tx1"/>
                        </a:solidFill>
                      </a:defRPr>
                    </a:pPr>
                    <a:r>
                      <a:rPr lang="ru-RU" sz="1395" b="1" dirty="0" smtClean="0">
                        <a:solidFill>
                          <a:schemeClr val="tx1"/>
                        </a:solidFill>
                      </a:rPr>
                      <a:t>Казахстан 2,6 %</a:t>
                    </a:r>
                    <a:endParaRPr lang="ru-RU" sz="14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60307116782816E-2"/>
                  <c:y val="2.1211254763103673E-2"/>
                </c:manualLayout>
              </c:layout>
              <c:tx>
                <c:rich>
                  <a:bodyPr/>
                  <a:lstStyle/>
                  <a:p>
                    <a:pPr>
                      <a:defRPr sz="1390" b="1">
                        <a:solidFill>
                          <a:schemeClr val="tx1"/>
                        </a:solidFill>
                      </a:defRPr>
                    </a:pPr>
                    <a:r>
                      <a:rPr lang="ru-RU" altLang="ru-RU" sz="1395" b="1" i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Башка </a:t>
                    </a:r>
                    <a:r>
                      <a:rPr lang="ru-RU" altLang="ru-RU" sz="1395" b="1" i="0" u="none" strike="noStrike" kern="1200" baseline="0" dirty="0" err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өлкөлөр</a:t>
                    </a:r>
                    <a:r>
                      <a:rPr lang="ru-RU" altLang="ru-RU" sz="1395" b="1" i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ru-RU" sz="1400" b="1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1390" b="1">
                        <a:solidFill>
                          <a:schemeClr val="tx1"/>
                        </a:solidFill>
                      </a:defRPr>
                    </a:pPr>
                    <a:r>
                      <a:rPr lang="ru-RU" sz="1395" b="1" dirty="0" smtClean="0">
                        <a:solidFill>
                          <a:schemeClr val="tx1"/>
                        </a:solidFill>
                      </a:rPr>
                      <a:t>8,1%</a:t>
                    </a:r>
                    <a:endParaRPr lang="ru-RU" sz="1400" dirty="0" smtClean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20333025613177663"/>
                  <c:y val="-7.45475749865415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Башка </a:t>
                    </a:r>
                    <a:r>
                      <a:rPr lang="ru-RU" dirty="0" err="1" smtClean="0"/>
                      <a:t>өлкөлөр</a:t>
                    </a:r>
                    <a:r>
                      <a:rPr lang="ru-RU" dirty="0" smtClean="0"/>
                      <a:t> 5,0%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9.49752315443328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Казахстан 2,7%</a:t>
                    </a:r>
                    <a:r>
                      <a:rPr lang="ru-RU" smtClean="0"/>
                      <a:t>[]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216">
                <a:noFill/>
              </a:ln>
            </c:spPr>
            <c:txPr>
              <a:bodyPr/>
              <a:lstStyle/>
              <a:p>
                <a:pPr>
                  <a:defRPr sz="1395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Кытай</c:v>
                </c:pt>
                <c:pt idx="1">
                  <c:v>Түркия</c:v>
                </c:pt>
                <c:pt idx="2">
                  <c:v>Канада</c:v>
                </c:pt>
                <c:pt idx="3">
                  <c:v>Уулу Британия</c:v>
                </c:pt>
                <c:pt idx="4">
                  <c:v>Казахстан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38.299999999999997</c:v>
                </c:pt>
                <c:pt idx="1">
                  <c:v>35.4</c:v>
                </c:pt>
                <c:pt idx="2" formatCode="0.0">
                  <c:v>11.6</c:v>
                </c:pt>
                <c:pt idx="3">
                  <c:v>4</c:v>
                </c:pt>
                <c:pt idx="4">
                  <c:v>2.6</c:v>
                </c:pt>
                <c:pt idx="5">
                  <c:v>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77">
          <a:noFill/>
        </a:ln>
      </c:spPr>
    </c:plotArea>
    <c:plotVisOnly val="1"/>
    <c:dispBlanksAs val="gap"/>
    <c:showDLblsOverMax val="0"/>
  </c:chart>
  <c:txPr>
    <a:bodyPr/>
    <a:lstStyle/>
    <a:p>
      <a:pPr>
        <a:defRPr sz="1782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111219731845037E-2"/>
          <c:y val="3.8065429321334832E-2"/>
          <c:w val="0.90647103085026337"/>
          <c:h val="0.6048187101612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5048908954100827E-3"/>
                  <c:y val="-7.1428571428571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534236267870579E-2"/>
                  <c:y val="2.3809523809523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5146726862302479E-3"/>
                  <c:y val="-1.1904761904761904E-2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5146726862302479E-3"/>
                  <c:y val="-1.1904761904761904E-2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5146726862302479E-3"/>
                  <c:y val="-1.1904761904761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5048908954100827E-3"/>
                  <c:y val="-1.1904761904761904E-2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0534236267870579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5146726862301378E-3"/>
                  <c:y val="2.3809523809523812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2">
                <a:noFill/>
              </a:ln>
            </c:spPr>
            <c:txPr>
              <a:bodyPr/>
              <a:lstStyle/>
              <a:p>
                <a:pPr>
                  <a:defRPr sz="1195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Кытай</c:v>
                </c:pt>
                <c:pt idx="1">
                  <c:v>Канада</c:v>
                </c:pt>
                <c:pt idx="2">
                  <c:v>Россия </c:v>
                </c:pt>
                <c:pt idx="3">
                  <c:v>Түркия</c:v>
                </c:pt>
                <c:pt idx="4">
                  <c:v>Уулу Британия</c:v>
                </c:pt>
                <c:pt idx="5">
                  <c:v>Казахстан</c:v>
                </c:pt>
                <c:pt idx="6">
                  <c:v>Нидерланд</c:v>
                </c:pt>
                <c:pt idx="7">
                  <c:v>Германия</c:v>
                </c:pt>
                <c:pt idx="8">
                  <c:v>Кипр</c:v>
                </c:pt>
                <c:pt idx="9">
                  <c:v>Япония</c:v>
                </c:pt>
                <c:pt idx="10">
                  <c:v>Башка өлкөлөр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303.60000000000002</c:v>
                </c:pt>
                <c:pt idx="1">
                  <c:v>123.3</c:v>
                </c:pt>
                <c:pt idx="2">
                  <c:v>92.5</c:v>
                </c:pt>
                <c:pt idx="3" formatCode="0.0">
                  <c:v>73</c:v>
                </c:pt>
                <c:pt idx="4">
                  <c:v>40.5</c:v>
                </c:pt>
                <c:pt idx="5">
                  <c:v>31.8</c:v>
                </c:pt>
                <c:pt idx="6">
                  <c:v>16.2</c:v>
                </c:pt>
                <c:pt idx="7">
                  <c:v>14.6</c:v>
                </c:pt>
                <c:pt idx="8">
                  <c:v>13.8</c:v>
                </c:pt>
                <c:pt idx="9" formatCode="0.0">
                  <c:v>0</c:v>
                </c:pt>
                <c:pt idx="10">
                  <c:v>65.5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592927012791574E-2"/>
                  <c:y val="-9.5238095238095125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534236267870607E-2"/>
                  <c:y val="2.3809523809523812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029345372460495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048908954100276E-3"/>
                  <c:y val="-1.90476190476190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534236267870579E-2"/>
                  <c:y val="2.3809523809523812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0195635816403309E-3"/>
                  <c:y val="-7.1428571428571426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0097817908201654E-3"/>
                  <c:y val="2.3809523809523812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5244544770504138E-3"/>
                  <c:y val="9.5238095238095247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7.5244544770505239E-3"/>
                  <c:y val="-2.3809523809523812E-3"/>
                </c:manualLayout>
              </c:layout>
              <c:spPr/>
              <c:txPr>
                <a:bodyPr/>
                <a:lstStyle/>
                <a:p>
                  <a:pPr>
                    <a:defRPr sz="1195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5048908954101931E-3"/>
                  <c:y val="-2.3809523809523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262">
                <a:noFill/>
              </a:ln>
            </c:spPr>
            <c:txPr>
              <a:bodyPr/>
              <a:lstStyle/>
              <a:p>
                <a:pPr>
                  <a:defRPr sz="1195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Кытай</c:v>
                </c:pt>
                <c:pt idx="1">
                  <c:v>Канада</c:v>
                </c:pt>
                <c:pt idx="2">
                  <c:v>Россия </c:v>
                </c:pt>
                <c:pt idx="3">
                  <c:v>Түркия</c:v>
                </c:pt>
                <c:pt idx="4">
                  <c:v>Уулу Британия</c:v>
                </c:pt>
                <c:pt idx="5">
                  <c:v>Казахстан</c:v>
                </c:pt>
                <c:pt idx="6">
                  <c:v>Нидерланд</c:v>
                </c:pt>
                <c:pt idx="7">
                  <c:v>Германия</c:v>
                </c:pt>
                <c:pt idx="8">
                  <c:v>Кипр</c:v>
                </c:pt>
                <c:pt idx="9">
                  <c:v>Япония</c:v>
                </c:pt>
                <c:pt idx="10">
                  <c:v>Башка өлкөлөр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288.89999999999998</c:v>
                </c:pt>
                <c:pt idx="1">
                  <c:v>87.8</c:v>
                </c:pt>
                <c:pt idx="2" formatCode="0.0">
                  <c:v>15</c:v>
                </c:pt>
                <c:pt idx="3">
                  <c:v>266.8</c:v>
                </c:pt>
                <c:pt idx="4">
                  <c:v>30.4</c:v>
                </c:pt>
                <c:pt idx="5">
                  <c:v>19.2</c:v>
                </c:pt>
                <c:pt idx="6" formatCode="0.0">
                  <c:v>8.5</c:v>
                </c:pt>
                <c:pt idx="7">
                  <c:v>12.4</c:v>
                </c:pt>
                <c:pt idx="8">
                  <c:v>0.7</c:v>
                </c:pt>
                <c:pt idx="9">
                  <c:v>5.0999999999999996</c:v>
                </c:pt>
                <c:pt idx="10">
                  <c:v>20.5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790656"/>
        <c:axId val="148825216"/>
      </c:barChart>
      <c:catAx>
        <c:axId val="14879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392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8825216"/>
        <c:crosses val="autoZero"/>
        <c:auto val="1"/>
        <c:lblAlgn val="ctr"/>
        <c:lblOffset val="100"/>
        <c:noMultiLvlLbl val="0"/>
      </c:catAx>
      <c:valAx>
        <c:axId val="148825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790656"/>
        <c:crosses val="autoZero"/>
        <c:crossBetween val="between"/>
      </c:valAx>
      <c:spPr>
        <a:noFill/>
        <a:ln w="25380">
          <a:noFill/>
        </a:ln>
      </c:spPr>
    </c:plotArea>
    <c:legend>
      <c:legendPos val="r"/>
      <c:layout>
        <c:manualLayout>
          <c:xMode val="edge"/>
          <c:yMode val="edge"/>
          <c:x val="0.16875462720485757"/>
          <c:y val="0.92735619277536829"/>
          <c:w val="0.70332957534761364"/>
          <c:h val="7.2643807224631707E-2"/>
        </c:manualLayout>
      </c:layout>
      <c:overlay val="0"/>
      <c:txPr>
        <a:bodyPr/>
        <a:lstStyle/>
        <a:p>
          <a:pPr>
            <a:defRPr sz="1592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19843932064545"/>
          <c:y val="9.9343620950285552E-2"/>
          <c:w val="0.52949848757694529"/>
          <c:h val="0.8700876977182810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4"/>
          </c:dPt>
          <c:dLbls>
            <c:dLbl>
              <c:idx val="0"/>
              <c:layout>
                <c:manualLayout>
                  <c:x val="-0.19012099384437942"/>
                  <c:y val="-0.1376172108073662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>
                        <a:solidFill>
                          <a:schemeClr val="tx1"/>
                        </a:solidFill>
                      </a:rPr>
                      <a:t>Жалал-Абад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>
                        <a:solidFill>
                          <a:schemeClr val="tx1"/>
                        </a:solidFill>
                      </a:rPr>
                      <a:t>облусу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>
                        <a:solidFill>
                          <a:schemeClr val="tx1"/>
                        </a:solidFill>
                      </a:rPr>
                      <a:t>59,7%</a:t>
                    </a:r>
                  </a:p>
                </c:rich>
              </c:tx>
              <c:spPr>
                <a:solidFill>
                  <a:schemeClr val="accent1">
                    <a:lumMod val="60000"/>
                    <a:lumOff val="40000"/>
                  </a:schemeClr>
                </a:solidFill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4457246095359155"/>
                  <c:y val="-0.12883983281256339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>
                        <a:solidFill>
                          <a:schemeClr val="tx1"/>
                        </a:solidFill>
                      </a:rPr>
                      <a:t>Бишкек ш.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>
                        <a:solidFill>
                          <a:schemeClr val="tx1"/>
                        </a:solidFill>
                      </a:rPr>
                      <a:t>13,9%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7442886903711028E-4"/>
                  <c:y val="-6.0337921819884247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err="1"/>
                      <a:t>Чүй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облусу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13,1%</a:t>
                    </a:r>
                    <a:endParaRPr lang="ru-RU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4145569247795701E-4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err="1" smtClean="0"/>
                      <a:t>Ысык-Көл</a:t>
                    </a:r>
                    <a:r>
                      <a:rPr lang="ru-RU" dirty="0" smtClean="0"/>
                      <a:t> </a:t>
                    </a:r>
                    <a:r>
                      <a:rPr lang="ru-RU" dirty="0" err="1"/>
                      <a:t>облусу</a:t>
                    </a:r>
                    <a:endParaRPr lang="ru-RU" dirty="0"/>
                  </a:p>
                  <a:p>
                    <a:pPr>
                      <a:defRPr/>
                    </a:pPr>
                    <a:r>
                      <a:rPr lang="ru-RU" dirty="0" smtClean="0"/>
                      <a:t>13,0%</a:t>
                    </a:r>
                    <a:endParaRPr lang="ru-RU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8137530454433107"/>
                  <c:y val="1.4315536979173711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err="1"/>
                      <a:t>Башкалар</a:t>
                    </a:r>
                    <a:endParaRPr lang="ru-RU" dirty="0"/>
                  </a:p>
                  <a:p>
                    <a:pPr>
                      <a:defRPr/>
                    </a:pPr>
                    <a:r>
                      <a:rPr lang="ru-RU" dirty="0" smtClean="0"/>
                      <a:t>0,3%</a:t>
                    </a:r>
                    <a:endParaRPr lang="ru-RU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15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Лист1!$A$4:$A$6</c:f>
              <c:strCache>
                <c:ptCount val="3"/>
                <c:pt idx="0">
                  <c:v>Чүй облусу</c:v>
                </c:pt>
                <c:pt idx="1">
                  <c:v>Ысык-Көл облусу</c:v>
                </c:pt>
                <c:pt idx="2">
                  <c:v>Башкалар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59.7</c:v>
                </c:pt>
                <c:pt idx="1">
                  <c:v>13.9</c:v>
                </c:pt>
                <c:pt idx="2">
                  <c:v>13.1</c:v>
                </c:pt>
                <c:pt idx="3">
                  <c:v>13</c:v>
                </c:pt>
                <c:pt idx="4" formatCode="0.0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65">
          <a:noFill/>
        </a:ln>
      </c:spPr>
    </c:plotArea>
    <c:plotVisOnly val="1"/>
    <c:dispBlanksAs val="gap"/>
    <c:showDLblsOverMax val="0"/>
  </c:chart>
  <c:txPr>
    <a:bodyPr/>
    <a:lstStyle/>
    <a:p>
      <a:pPr>
        <a:defRPr sz="1786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28249905547793"/>
          <c:y val="4.5754853044359563E-2"/>
          <c:w val="0.92348687564092569"/>
          <c:h val="0.81388444678951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Приток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006,1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046,1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226">
                <a:noFill/>
              </a:ln>
            </c:spPr>
            <c:txPr>
              <a:bodyPr/>
              <a:lstStyle/>
              <a:p>
                <a:pPr>
                  <a:defRPr sz="158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1006.1</c:v>
                </c:pt>
                <c:pt idx="1">
                  <c:v>1046.0999999999999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Отток</c:v>
                </c:pt>
              </c:strCache>
            </c:strRef>
          </c:tx>
          <c:invertIfNegative val="0"/>
          <c:dLbls>
            <c:spPr>
              <a:noFill/>
              <a:ln w="25226">
                <a:noFill/>
              </a:ln>
            </c:spPr>
            <c:txPr>
              <a:bodyPr/>
              <a:lstStyle/>
              <a:p>
                <a:pPr>
                  <a:defRPr sz="158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0.0</c:formatCode>
                <c:ptCount val="2"/>
                <c:pt idx="0">
                  <c:v>779.9</c:v>
                </c:pt>
                <c:pt idx="1">
                  <c:v>755.3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Сальдо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226.2</c:v>
                </c:pt>
                <c:pt idx="1">
                  <c:v>247.5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297408"/>
        <c:axId val="149356544"/>
      </c:barChart>
      <c:catAx>
        <c:axId val="149297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356544"/>
        <c:crosses val="autoZero"/>
        <c:auto val="1"/>
        <c:lblAlgn val="ctr"/>
        <c:lblOffset val="100"/>
        <c:noMultiLvlLbl val="0"/>
      </c:catAx>
      <c:valAx>
        <c:axId val="149356544"/>
        <c:scaling>
          <c:orientation val="minMax"/>
          <c:max val="1200"/>
          <c:min val="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49297408"/>
        <c:crosses val="autoZero"/>
        <c:crossBetween val="between"/>
        <c:majorUnit val="200"/>
      </c:valAx>
      <c:spPr>
        <a:noFill/>
        <a:ln w="25386">
          <a:noFill/>
        </a:ln>
      </c:spPr>
    </c:plotArea>
    <c:plotVisOnly val="1"/>
    <c:dispBlanksAs val="gap"/>
    <c:showDLblsOverMax val="0"/>
  </c:chart>
  <c:txPr>
    <a:bodyPr/>
    <a:lstStyle/>
    <a:p>
      <a:pPr>
        <a:defRPr sz="1688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0.56075</cdr:x>
      <cdr:y>0.09684</cdr:y>
    </cdr:from>
    <cdr:to>
      <cdr:x>0.6729</cdr:x>
      <cdr:y>0.17221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0" y="489466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0.47664</cdr:x>
      <cdr:y>0.10553</cdr:y>
    </cdr:from>
    <cdr:to>
      <cdr:x>0.72898</cdr:x>
      <cdr:y>0.18091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86200" y="533400"/>
          <a:ext cx="2057429" cy="381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0.41199</cdr:x>
      <cdr:y>0.14353</cdr:y>
    </cdr:from>
    <cdr:to>
      <cdr:x>0.67562</cdr:x>
      <cdr:y>0.15861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>
          <a:off x="3359150" y="725487"/>
          <a:ext cx="2149475" cy="7620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0.39878</cdr:x>
      <cdr:y>0.82439</cdr:y>
    </cdr:from>
    <cdr:to>
      <cdr:x>0.5155</cdr:x>
      <cdr:y>0.89268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24200" y="4292600"/>
          <a:ext cx="9144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0.7003</cdr:x>
      <cdr:y>0.17561</cdr:y>
    </cdr:from>
    <cdr:to>
      <cdr:x>0.81702</cdr:x>
      <cdr:y>0.23415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86400" y="9144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0.87624</cdr:y>
    </cdr:from>
    <cdr:to>
      <cdr:x>0.77989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88000" y="4495800"/>
          <a:ext cx="914400" cy="635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0.70583</cdr:x>
      <cdr:y>0.87199</cdr:y>
    </cdr:from>
    <cdr:to>
      <cdr:x>0.85111</cdr:x>
      <cdr:y>0.94397</cdr:y>
    </cdr:to>
    <cdr:sp macro="" textlink="">
      <cdr:nvSpPr>
        <cdr:cNvPr id="11" name="TextBox 8"/>
        <cdr:cNvSpPr txBox="1"/>
      </cdr:nvSpPr>
      <cdr:spPr>
        <a:xfrm xmlns:a="http://schemas.openxmlformats.org/drawingml/2006/main">
          <a:off x="5884862" y="4473996"/>
          <a:ext cx="1211290" cy="3693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800" dirty="0" smtClean="0"/>
            <a:t>2022-ж. </a:t>
          </a:r>
        </a:p>
      </cdr:txBody>
    </cdr:sp>
  </cdr:relSizeAnchor>
  <cdr:relSizeAnchor xmlns:cdr="http://schemas.openxmlformats.org/drawingml/2006/chartDrawing">
    <cdr:from>
      <cdr:x>0.35948</cdr:x>
      <cdr:y>0.71488</cdr:y>
    </cdr:from>
    <cdr:to>
      <cdr:x>0.4564</cdr:x>
      <cdr:y>0.77529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97200" y="3667919"/>
          <a:ext cx="808076" cy="30995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32941"/>
          </a:schemeClr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Сальдо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0.82422</cdr:x>
      <cdr:y>0.71488</cdr:y>
    </cdr:from>
    <cdr:to>
      <cdr:x>0.92114</cdr:x>
      <cdr:y>0.78913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872006" y="3667919"/>
          <a:ext cx="808076" cy="38096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32941"/>
          </a:schemeClr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Сальдо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0.82414</cdr:x>
      <cdr:y>0.59607</cdr:y>
    </cdr:from>
    <cdr:to>
      <cdr:x>0.90639</cdr:x>
      <cdr:y>0.65548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871293" y="3058319"/>
          <a:ext cx="685764" cy="3048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290,8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0.36862</cdr:x>
      <cdr:y>0.61092</cdr:y>
    </cdr:from>
    <cdr:to>
      <cdr:x>0.45087</cdr:x>
      <cdr:y>0.68518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3073400" y="3134519"/>
          <a:ext cx="685764" cy="381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226,2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D11B62-62CF-4285-93FF-AAC354B92120}" type="datetimeFigureOut">
              <a:rPr lang="ru-RU"/>
              <a:pPr>
                <a:defRPr/>
              </a:pPr>
              <a:t>11.04.2023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187AC4C-C343-4905-89C8-8F268A2C05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9900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5DCC2EFC-7895-4989-BE32-D27C0B8F72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0054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0DEC7-2864-400F-900C-06D4D7C2F6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908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D3128-19AB-4C08-9405-82B909001B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410167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18071-173A-4FD4-86FB-67D3D53D9B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533256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6E293-3051-4EFD-BE07-AD348B3FE1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678392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E859A-26EC-413D-864A-9663B85839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261708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E881F-11EE-4DEB-865B-F1F9DBDBD9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053936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36B36-2584-4EDB-B85A-9613376CB6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552904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90811-7B0B-430F-9635-8C12A2FEFA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11096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A7934-D128-40DD-9634-291F35555B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22420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02C7C-5369-4109-8897-2FBD571374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135317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3CB50-1D17-4A7F-A50C-4B8FD08B89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22716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79D7A53-4498-4AB7-A8A0-ABDE5A03307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oleObject" Target="../embeddings/Microsoft_Excel_97-2003_Worksheet1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oleObject" Target="../embeddings/Microsoft_Excel_97-2003_Worksheet2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www.stat.kg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7167563" cy="1266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2800" b="1" dirty="0" err="1"/>
              <a:t>Кыргыз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Республикасынын</a:t>
            </a:r>
            <a:r>
              <a:rPr lang="ru-RU" altLang="ru-RU" sz="2800" b="1" dirty="0"/>
              <a:t> </a:t>
            </a:r>
            <a:r>
              <a:rPr lang="ru-RU" altLang="ru-RU" sz="2800" b="1" dirty="0" err="1"/>
              <a:t>Улуттук</a:t>
            </a:r>
            <a:r>
              <a:rPr lang="ru-RU" altLang="ru-RU" sz="2800" b="1" dirty="0"/>
              <a:t> статистика </a:t>
            </a:r>
            <a:r>
              <a:rPr lang="ru-RU" altLang="ru-RU" sz="2800" b="1" dirty="0" err="1"/>
              <a:t>комитети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Прямоугольник 5"/>
          <p:cNvSpPr>
            <a:spLocks noChangeArrowheads="1"/>
          </p:cNvSpPr>
          <p:nvPr/>
        </p:nvSpPr>
        <p:spPr bwMode="auto">
          <a:xfrm>
            <a:off x="762000" y="2209800"/>
            <a:ext cx="7467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3600" dirty="0" smtClean="0">
                <a:latin typeface="Kyrghyz Times" pitchFamily="2" charset="0"/>
                <a:cs typeface="Arial" charset="0"/>
              </a:rPr>
              <a:t>2022-жыл</a:t>
            </a:r>
            <a:r>
              <a:rPr lang="ky-KG" altLang="ru-RU" sz="3600" dirty="0">
                <a:latin typeface="Kyrghyz Times" pitchFamily="2" charset="0"/>
                <a:cs typeface="Arial" charset="0"/>
              </a:rPr>
              <a:t>ы</a:t>
            </a:r>
            <a:r>
              <a:rPr lang="ky-KG" altLang="ru-RU" sz="3600" dirty="0" smtClean="0">
                <a:latin typeface="Kyrghyz Times" pitchFamily="2" charset="0"/>
                <a:cs typeface="Arial" charset="0"/>
              </a:rPr>
              <a:t> </a:t>
            </a:r>
            <a:r>
              <a:rPr lang="ru-RU" altLang="ru-RU" sz="3600" dirty="0" err="1" smtClean="0">
                <a:latin typeface="Kyrghyz Times" pitchFamily="2" charset="0"/>
                <a:cs typeface="Arial" charset="0"/>
              </a:rPr>
              <a:t>Кыргыз</a:t>
            </a:r>
            <a:r>
              <a:rPr lang="ru-RU" altLang="ru-RU" sz="3600" dirty="0" smtClean="0">
                <a:latin typeface="Kyrghyz Times" pitchFamily="2" charset="0"/>
                <a:cs typeface="Arial" charset="0"/>
              </a:rPr>
              <a:t> </a:t>
            </a:r>
            <a:r>
              <a:rPr lang="ru-RU" altLang="ru-RU" sz="3600" dirty="0" err="1">
                <a:latin typeface="Kyrghyz Times" pitchFamily="2" charset="0"/>
                <a:cs typeface="Arial" charset="0"/>
              </a:rPr>
              <a:t>Республикасына</a:t>
            </a:r>
            <a:r>
              <a:rPr lang="ru-RU" altLang="ru-RU" sz="3600" dirty="0">
                <a:latin typeface="Kyrghyz Times" pitchFamily="2" charset="0"/>
                <a:cs typeface="Arial" charset="0"/>
              </a:rPr>
              <a:t> тике чет </a:t>
            </a:r>
            <a:r>
              <a:rPr lang="ru-RU" altLang="ru-RU" sz="3600" dirty="0" err="1">
                <a:latin typeface="Kyrghyz Times" pitchFamily="2" charset="0"/>
                <a:cs typeface="Arial" charset="0"/>
              </a:rPr>
              <a:t>өлкөлүк</a:t>
            </a:r>
            <a:r>
              <a:rPr lang="ru-RU" altLang="ru-RU" sz="3600" dirty="0">
                <a:latin typeface="Kyrghyz Times" pitchFamily="2" charset="0"/>
                <a:cs typeface="Arial" charset="0"/>
              </a:rPr>
              <a:t> инвестициялардын </a:t>
            </a:r>
            <a:r>
              <a:rPr lang="ru-RU" altLang="ru-RU" sz="3600" dirty="0" err="1" smtClean="0">
                <a:latin typeface="Kyrghyz Times" pitchFamily="2" charset="0"/>
                <a:cs typeface="Arial" charset="0"/>
              </a:rPr>
              <a:t>келип</a:t>
            </a:r>
            <a:r>
              <a:rPr lang="ru-RU" altLang="ru-RU" sz="3600" dirty="0" smtClean="0">
                <a:latin typeface="Kyrghyz Times" pitchFamily="2" charset="0"/>
                <a:cs typeface="Arial" charset="0"/>
              </a:rPr>
              <a:t> </a:t>
            </a:r>
            <a:r>
              <a:rPr lang="ru-RU" altLang="ru-RU" sz="3600" dirty="0" err="1" smtClean="0">
                <a:latin typeface="Kyrghyz Times" pitchFamily="2" charset="0"/>
                <a:cs typeface="Arial" charset="0"/>
              </a:rPr>
              <a:t>түшүүсү</a:t>
            </a:r>
            <a:endParaRPr lang="ru-RU" altLang="ru-RU" sz="3600" dirty="0">
              <a:latin typeface="Kyrghyz Times" pitchFamily="2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3600" dirty="0" smtClean="0">
              <a:latin typeface="Arial" panose="020B0604020202020204" pitchFamily="34" charset="0"/>
            </a:endParaRPr>
          </a:p>
        </p:txBody>
      </p:sp>
      <p:sp>
        <p:nvSpPr>
          <p:cNvPr id="4100" name="Подзаголовок 2"/>
          <p:cNvSpPr txBox="1">
            <a:spLocks/>
          </p:cNvSpPr>
          <p:nvPr/>
        </p:nvSpPr>
        <p:spPr bwMode="auto">
          <a:xfrm>
            <a:off x="1533525" y="5867400"/>
            <a:ext cx="594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47688" indent="-18256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822325" indent="-18256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096963" indent="-18256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1389063" indent="-18256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altLang="ru-RU" sz="1400" b="0">
                <a:latin typeface="Arial" pitchFamily="34" charset="0"/>
              </a:rPr>
              <a:t>Бирюкова Виктория  Ивановна</a:t>
            </a:r>
            <a:r>
              <a:rPr lang="ru-RU" altLang="ru-RU" sz="1400" b="0" i="1">
                <a:latin typeface="Arial" pitchFamily="34" charset="0"/>
              </a:rPr>
              <a:t>       </a:t>
            </a:r>
          </a:p>
          <a:p>
            <a:pPr algn="ctr"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altLang="ru-RU" sz="1400" b="0" i="1">
                <a:latin typeface="Arial" pitchFamily="34" charset="0"/>
              </a:rPr>
              <a:t>Инвестиция статистикасы бөлүмүнүн башчысы</a:t>
            </a:r>
          </a:p>
        </p:txBody>
      </p:sp>
      <p:pic>
        <p:nvPicPr>
          <p:cNvPr id="4101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60350"/>
            <a:ext cx="792163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09600" y="457200"/>
            <a:ext cx="7924800" cy="762000"/>
          </a:xfrm>
        </p:spPr>
        <p:txBody>
          <a:bodyPr/>
          <a:lstStyle/>
          <a:p>
            <a:pPr marL="46037" indent="0" algn="ctr" eaLnBrk="1" hangingPunct="1">
              <a:buFont typeface="Arial" pitchFamily="34" charset="0"/>
              <a:buNone/>
              <a:defRPr/>
            </a:pPr>
            <a:r>
              <a:rPr lang="ru-RU" altLang="ru-RU" sz="1800" b="1" dirty="0" smtClean="0">
                <a:latin typeface="Arial" charset="0"/>
              </a:rPr>
              <a:t>Тике </a:t>
            </a:r>
            <a:r>
              <a:rPr lang="ru-RU" altLang="ru-RU" sz="1800" b="1" dirty="0">
                <a:latin typeface="Arial" charset="0"/>
              </a:rPr>
              <a:t>чет </a:t>
            </a:r>
            <a:r>
              <a:rPr lang="ru-RU" altLang="ru-RU" sz="1800" b="1" dirty="0" err="1">
                <a:latin typeface="Arial" charset="0"/>
              </a:rPr>
              <a:t>өлкөлүк</a:t>
            </a:r>
            <a:r>
              <a:rPr lang="ru-RU" altLang="ru-RU" sz="1800" b="1" dirty="0">
                <a:latin typeface="Arial" charset="0"/>
              </a:rPr>
              <a:t> инвестициялардын </a:t>
            </a:r>
            <a:r>
              <a:rPr lang="ru-RU" altLang="ru-RU" sz="1800" b="1" dirty="0" err="1">
                <a:latin typeface="Arial" charset="0"/>
              </a:rPr>
              <a:t>келип</a:t>
            </a:r>
            <a:r>
              <a:rPr lang="ru-RU" altLang="ru-RU" sz="1800" b="1" dirty="0">
                <a:latin typeface="Arial" charset="0"/>
              </a:rPr>
              <a:t> </a:t>
            </a:r>
            <a:r>
              <a:rPr lang="ru-RU" altLang="ru-RU" sz="1800" b="1" dirty="0" err="1">
                <a:latin typeface="Arial" charset="0"/>
              </a:rPr>
              <a:t>түшүүсү</a:t>
            </a:r>
            <a:r>
              <a:rPr lang="ru-RU" altLang="ru-RU" sz="1800" dirty="0">
                <a:latin typeface="Arial" charset="0"/>
              </a:rPr>
              <a:t/>
            </a:r>
            <a:br>
              <a:rPr lang="ru-RU" altLang="ru-RU" sz="1800" dirty="0">
                <a:latin typeface="Arial" charset="0"/>
              </a:rPr>
            </a:br>
            <a:r>
              <a:rPr lang="ru-RU" altLang="ru-RU" sz="1800" i="1" dirty="0">
                <a:latin typeface="Arial" charset="0"/>
              </a:rPr>
              <a:t>(млн. АКШ доллары)</a:t>
            </a:r>
          </a:p>
          <a:p>
            <a:pPr marL="46037" indent="0" algn="ctr" eaLnBrk="1" hangingPunct="1">
              <a:buFont typeface="Georgia" pitchFamily="18" charset="0"/>
              <a:buNone/>
              <a:defRPr/>
            </a:pPr>
            <a:endParaRPr lang="ru-RU" altLang="ru-RU" sz="800" i="1" dirty="0" smtClean="0">
              <a:latin typeface="Arial" charset="0"/>
            </a:endParaRPr>
          </a:p>
          <a:p>
            <a:pPr algn="ctr" eaLnBrk="1" hangingPunct="1">
              <a:buFont typeface="Arial" charset="0"/>
              <a:buChar char="•"/>
              <a:defRPr/>
            </a:pPr>
            <a:endParaRPr lang="ru-RU" dirty="0"/>
          </a:p>
        </p:txBody>
      </p:sp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8424"/>
              </p:ext>
            </p:extLst>
          </p:nvPr>
        </p:nvGraphicFramePr>
        <p:xfrm>
          <a:off x="827088" y="1828800"/>
          <a:ext cx="7681912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3676472" y="1676400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dirty="0" smtClean="0">
                <a:solidFill>
                  <a:srgbClr val="FF0000"/>
                </a:solidFill>
                <a:latin typeface="Arial" pitchFamily="34" charset="0"/>
              </a:rPr>
              <a:t>4% </a:t>
            </a:r>
            <a:endParaRPr lang="ru-RU" altLang="ru-RU" sz="1800" dirty="0">
              <a:solidFill>
                <a:srgbClr val="FF0000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err="1">
                <a:solidFill>
                  <a:srgbClr val="FF0000"/>
                </a:solidFill>
                <a:latin typeface="Arial" pitchFamily="34" charset="0"/>
              </a:rPr>
              <a:t>көбөйүшү</a:t>
            </a:r>
            <a:endParaRPr lang="ru-RU" altLang="ru-RU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038422" y="2440536"/>
            <a:ext cx="1981378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6152" name="Прямоугольник 17"/>
          <p:cNvSpPr>
            <a:spLocks noChangeArrowheads="1"/>
          </p:cNvSpPr>
          <p:nvPr/>
        </p:nvSpPr>
        <p:spPr bwMode="auto">
          <a:xfrm>
            <a:off x="8507413" y="636111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6F5C88-40D1-4C94-8D6C-9F1D1F6D6315}" type="slidenum">
              <a:rPr lang="ru-RU" altLang="ru-RU" sz="1200"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latin typeface="Arial" pitchFamily="34" charset="0"/>
            </a:endParaRPr>
          </a:p>
        </p:txBody>
      </p:sp>
      <p:pic>
        <p:nvPicPr>
          <p:cNvPr id="11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819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fld id="{ABA5CC15-1090-4C04-BC43-042C585FD581}" type="slidenum">
              <a:rPr lang="ru-RU" altLang="ru-RU" sz="1200">
                <a:latin typeface="Arial" pitchFamily="34" charset="0"/>
              </a:rPr>
              <a:pPr eaLnBrk="0" hangingPunct="0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304800" y="31750"/>
            <a:ext cx="86868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dirty="0"/>
              <a:t>2022-жылы</a:t>
            </a:r>
            <a:r>
              <a:rPr lang="ru-RU" altLang="ru-RU" sz="1800" dirty="0">
                <a:solidFill>
                  <a:srgbClr val="FF0000"/>
                </a:solidFill>
              </a:rPr>
              <a:t> </a:t>
            </a:r>
            <a:r>
              <a:rPr lang="ru-RU" altLang="ru-RU" sz="1800" dirty="0" err="1"/>
              <a:t>экономикалык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ишмердиктин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түрлөрү</a:t>
            </a:r>
            <a:r>
              <a:rPr lang="ru-RU" altLang="ru-RU" sz="1800" dirty="0"/>
              <a:t> боюнча тике чет </a:t>
            </a:r>
            <a:r>
              <a:rPr lang="ru-RU" altLang="ru-RU" sz="1800" dirty="0" err="1"/>
              <a:t>өлкөлүк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инвестициялардын</a:t>
            </a:r>
            <a:r>
              <a:rPr lang="ru-RU" altLang="ru-RU" sz="1800" dirty="0"/>
              <a:t> </a:t>
            </a:r>
            <a:r>
              <a:rPr lang="ru-RU" altLang="ru-RU" sz="1800" dirty="0" err="1"/>
              <a:t>келип</a:t>
            </a:r>
            <a:r>
              <a:rPr lang="ru-RU" altLang="ru-RU" sz="1800" dirty="0"/>
              <a:t> </a:t>
            </a:r>
            <a:r>
              <a:rPr lang="ru-RU" altLang="ru-RU" sz="1800" dirty="0" err="1"/>
              <a:t>түшүүсү</a:t>
            </a:r>
            <a:r>
              <a:rPr lang="ru-RU" altLang="ru-RU" sz="1800" dirty="0"/>
              <a:t> </a:t>
            </a:r>
            <a:br>
              <a:rPr lang="ru-RU" altLang="ru-RU" sz="1800" dirty="0"/>
            </a:br>
            <a:r>
              <a:rPr lang="ru-RU" altLang="ru-RU" sz="1100" b="0" i="1" dirty="0"/>
              <a:t>(</a:t>
            </a:r>
            <a:r>
              <a:rPr lang="ru-RU" altLang="ru-RU" sz="1100" b="0" i="1" dirty="0" err="1"/>
              <a:t>жыйынтыкка</a:t>
            </a:r>
            <a:r>
              <a:rPr lang="ru-RU" altLang="ru-RU" sz="1100" b="0" i="1" dirty="0"/>
              <a:t> карата </a:t>
            </a:r>
            <a:r>
              <a:rPr lang="ru-RU" altLang="ru-RU" sz="1100" b="0" i="1" dirty="0" err="1"/>
              <a:t>пайыз</a:t>
            </a:r>
            <a:r>
              <a:rPr lang="ru-RU" altLang="ru-RU" sz="1100" b="0" i="1" dirty="0"/>
              <a:t> </a:t>
            </a:r>
            <a:r>
              <a:rPr lang="ru-RU" altLang="ru-RU" sz="1100" b="0" i="1" dirty="0" err="1"/>
              <a:t>менен</a:t>
            </a:r>
            <a:r>
              <a:rPr lang="ru-RU" altLang="ru-RU" sz="1100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800" b="0" i="1" dirty="0">
              <a:latin typeface="Arial" pitchFamily="34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893623"/>
              </p:ext>
            </p:extLst>
          </p:nvPr>
        </p:nvGraphicFramePr>
        <p:xfrm>
          <a:off x="571500" y="1027921"/>
          <a:ext cx="8153400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024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DBF8A9-5B58-4682-8D98-F3AD38DA3948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10245" name="Текст 5"/>
          <p:cNvSpPr txBox="1">
            <a:spLocks noChangeArrowheads="1"/>
          </p:cNvSpPr>
          <p:nvPr/>
        </p:nvSpPr>
        <p:spPr bwMode="auto">
          <a:xfrm>
            <a:off x="304800" y="-6350"/>
            <a:ext cx="85344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z="1800">
                <a:solidFill>
                  <a:srgbClr val="212745"/>
                </a:solidFill>
              </a:rPr>
              <a:t>Экономикалык ишмердиктин түрлөрү боюнча тике чет өлкөлүк инвестициялардын келип түшүүсү</a:t>
            </a:r>
          </a:p>
          <a:p>
            <a:pPr algn="ctr">
              <a:buFont typeface="Arial" pitchFamily="34" charset="0"/>
              <a:buNone/>
            </a:pPr>
            <a:r>
              <a:rPr lang="ru-RU" altLang="ru-RU" sz="1800" i="1">
                <a:solidFill>
                  <a:srgbClr val="212745"/>
                </a:solidFill>
              </a:rPr>
              <a:t>(млн. АКШ доллары)</a:t>
            </a:r>
          </a:p>
          <a:p>
            <a:pPr algn="ctr" eaLnBrk="1" hangingPunct="1">
              <a:buFont typeface="Arial" pitchFamily="34" charset="0"/>
              <a:buNone/>
            </a:pPr>
            <a:endParaRPr lang="ru-RU" altLang="ru-RU" sz="800" b="0">
              <a:solidFill>
                <a:srgbClr val="404040"/>
              </a:solidFill>
              <a:latin typeface="Arial" pitchFamily="34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9616478"/>
              </p:ext>
            </p:extLst>
          </p:nvPr>
        </p:nvGraphicFramePr>
        <p:xfrm>
          <a:off x="533400" y="1206500"/>
          <a:ext cx="8077200" cy="511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0354F2-0C0C-4F1B-BF14-E82532A050F4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12291" name="Текст 2"/>
          <p:cNvSpPr>
            <a:spLocks noGrp="1"/>
          </p:cNvSpPr>
          <p:nvPr>
            <p:ph idx="1"/>
          </p:nvPr>
        </p:nvSpPr>
        <p:spPr>
          <a:xfrm>
            <a:off x="304800" y="152400"/>
            <a:ext cx="8229600" cy="99060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ru-RU" altLang="ru-RU" sz="1600" b="1" smtClean="0">
                <a:solidFill>
                  <a:srgbClr val="212745"/>
                </a:solidFill>
              </a:rPr>
              <a:t>2022-жылы өлкөлөр боюнча тике чет өлкөлүк инвестициялардын келип түшүүсү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altLang="ru-RU" sz="1400" i="1" smtClean="0">
                <a:solidFill>
                  <a:srgbClr val="212745"/>
                </a:solidFill>
              </a:rPr>
              <a:t>(жыйынтыкка карата пайыз менен)</a:t>
            </a:r>
          </a:p>
          <a:p>
            <a:pPr marL="0" indent="0"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ru-RU" altLang="ru-RU" sz="1400" i="1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292" name="Диаграмма 6"/>
          <p:cNvGraphicFramePr>
            <a:graphicFrameLocks/>
          </p:cNvGraphicFramePr>
          <p:nvPr/>
        </p:nvGraphicFramePr>
        <p:xfrm>
          <a:off x="885825" y="727075"/>
          <a:ext cx="8597900" cy="535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Диаграмма" r:id="rId4" imgW="8602202" imgH="5358848" progId="Excel.Chart.8">
                  <p:embed/>
                </p:oleObj>
              </mc:Choice>
              <mc:Fallback>
                <p:oleObj name="Диаграмма" r:id="rId4" imgW="8602202" imgH="5358848" progId="Excel.Chart.8">
                  <p:embed/>
                  <p:pic>
                    <p:nvPicPr>
                      <p:cNvPr id="0" name="Диаграмма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727075"/>
                        <a:ext cx="8597900" cy="535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1"/>
          <p:cNvSpPr>
            <a:spLocks noChangeArrowheads="1"/>
          </p:cNvSpPr>
          <p:nvPr/>
        </p:nvSpPr>
        <p:spPr bwMode="auto">
          <a:xfrm>
            <a:off x="565150" y="304800"/>
            <a:ext cx="826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C3260C"/>
              </a:buClr>
              <a:buSzPct val="130000"/>
              <a:buFontTx/>
              <a:buNone/>
            </a:pPr>
            <a:endParaRPr lang="ru-RU" altLang="ru-RU" sz="2400">
              <a:solidFill>
                <a:srgbClr val="993366"/>
              </a:solidFill>
              <a:latin typeface="Arial" pitchFamily="34" charset="0"/>
            </a:endParaRPr>
          </a:p>
        </p:txBody>
      </p:sp>
      <p:sp>
        <p:nvSpPr>
          <p:cNvPr id="14339" name="Прямоугольник 14"/>
          <p:cNvSpPr>
            <a:spLocks noChangeArrowheads="1"/>
          </p:cNvSpPr>
          <p:nvPr/>
        </p:nvSpPr>
        <p:spPr bwMode="auto">
          <a:xfrm>
            <a:off x="406400" y="315913"/>
            <a:ext cx="84137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z="1800">
                <a:solidFill>
                  <a:srgbClr val="212745"/>
                </a:solidFill>
              </a:rPr>
              <a:t>Өлкөлөр боюнча тике чет өлкөлүк инвестициялардын келип түшүүсү</a:t>
            </a:r>
          </a:p>
          <a:p>
            <a:pPr algn="ctr">
              <a:buFont typeface="Arial" pitchFamily="34" charset="0"/>
              <a:buNone/>
            </a:pPr>
            <a:r>
              <a:rPr lang="ru-RU" altLang="ru-RU" sz="1400" b="0" i="1">
                <a:solidFill>
                  <a:srgbClr val="212745"/>
                </a:solidFill>
              </a:rPr>
              <a:t>(млн. АКШ доллары)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434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64101B-0F8A-4AE2-905D-3FED9007E84F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latin typeface="Arial" pitchFamily="34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3128426"/>
              </p:ext>
            </p:extLst>
          </p:nvPr>
        </p:nvGraphicFramePr>
        <p:xfrm>
          <a:off x="457200" y="1182688"/>
          <a:ext cx="8329613" cy="530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638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4CEDB3-375C-4D96-AF14-CBBF3639DF31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304800" y="228600"/>
            <a:ext cx="8534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600">
                <a:latin typeface="Arial" pitchFamily="34" charset="0"/>
              </a:rPr>
              <a:t>2022-жылы тике чет өлкөлүк </a:t>
            </a:r>
          </a:p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600">
                <a:latin typeface="Arial" pitchFamily="34" charset="0"/>
              </a:rPr>
              <a:t>инвестициялардын региондор боюнча  келип түшүүсү</a:t>
            </a:r>
          </a:p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 b="0" i="1">
                <a:latin typeface="Arial" pitchFamily="34" charset="0"/>
              </a:rPr>
              <a:t>(жыйынтыкка карата пайыз менен)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0" i="1">
              <a:latin typeface="Arial" pitchFamily="34" charset="0"/>
            </a:endParaRP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41982"/>
              </p:ext>
            </p:extLst>
          </p:nvPr>
        </p:nvGraphicFramePr>
        <p:xfrm>
          <a:off x="457200" y="1143001"/>
          <a:ext cx="7924800" cy="524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843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C5158F-CBAA-462F-ADA7-0AF05DF401CC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609600" y="2286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indent="0" algn="ctr">
              <a:buFont typeface="Georgia" pitchFamily="18" charset="0"/>
              <a:buNone/>
              <a:defRPr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</a:rPr>
              <a:t>Тике </a:t>
            </a:r>
            <a:r>
              <a:rPr lang="ru-RU" altLang="ru-RU" sz="1800" dirty="0">
                <a:solidFill>
                  <a:schemeClr val="tx1"/>
                </a:solidFill>
                <a:latin typeface="Arial" charset="0"/>
              </a:rPr>
              <a:t>чет </a:t>
            </a:r>
            <a:r>
              <a:rPr lang="ru-RU" altLang="ru-RU" sz="1800" dirty="0" err="1">
                <a:solidFill>
                  <a:schemeClr val="tx1"/>
                </a:solidFill>
                <a:latin typeface="Arial" charset="0"/>
              </a:rPr>
              <a:t>өлкөлүк</a:t>
            </a:r>
            <a:r>
              <a:rPr lang="ru-RU" altLang="ru-RU" sz="1800" dirty="0">
                <a:solidFill>
                  <a:schemeClr val="tx1"/>
                </a:solidFill>
                <a:latin typeface="Arial" charset="0"/>
              </a:rPr>
              <a:t> инвестициялардын </a:t>
            </a:r>
            <a:r>
              <a:rPr lang="ru-RU" altLang="ru-RU" sz="1800" dirty="0" err="1">
                <a:solidFill>
                  <a:schemeClr val="tx1"/>
                </a:solidFill>
                <a:latin typeface="Arial" charset="0"/>
              </a:rPr>
              <a:t>чыгып</a:t>
            </a:r>
            <a:r>
              <a:rPr lang="ru-RU" altLang="ru-RU" sz="18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" charset="0"/>
              </a:rPr>
              <a:t>кетүү</a:t>
            </a:r>
            <a:r>
              <a:rPr lang="ru-RU" altLang="ru-RU" sz="18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  <a:latin typeface="Arial" charset="0"/>
              </a:rPr>
              <a:t>агымы</a:t>
            </a:r>
            <a:r>
              <a:rPr lang="ru-RU" altLang="ru-RU" sz="18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ru-RU" altLang="ru-RU" sz="1800" dirty="0">
                <a:solidFill>
                  <a:schemeClr val="tx1"/>
                </a:solidFill>
                <a:latin typeface="Arial" charset="0"/>
              </a:rPr>
            </a:br>
            <a:r>
              <a:rPr lang="ru-RU" altLang="ru-RU" sz="1800" b="0" i="1" dirty="0">
                <a:solidFill>
                  <a:schemeClr val="tx1"/>
                </a:solidFill>
                <a:latin typeface="Arial" charset="0"/>
              </a:rPr>
              <a:t>(млн. АКШ доллары)</a:t>
            </a:r>
          </a:p>
          <a:p>
            <a:pPr marL="46037" indent="0" algn="ctr">
              <a:buFont typeface="Georgia" pitchFamily="18" charset="0"/>
              <a:buNone/>
              <a:defRPr/>
            </a:pPr>
            <a:endParaRPr lang="ru-RU" altLang="ru-RU" sz="800" b="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510563"/>
              </p:ext>
            </p:extLst>
          </p:nvPr>
        </p:nvGraphicFramePr>
        <p:xfrm>
          <a:off x="374650" y="1255713"/>
          <a:ext cx="81534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9" name="Прямоугольник 4"/>
          <p:cNvSpPr>
            <a:spLocks noChangeArrowheads="1"/>
          </p:cNvSpPr>
          <p:nvPr/>
        </p:nvSpPr>
        <p:spPr bwMode="auto">
          <a:xfrm>
            <a:off x="3733800" y="1445418"/>
            <a:ext cx="2149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FF0000"/>
                </a:solidFill>
                <a:latin typeface="Arial" pitchFamily="34" charset="0"/>
              </a:rPr>
              <a:t>3,2</a:t>
            </a:r>
            <a:r>
              <a:rPr lang="ru-RU" altLang="ru-RU" sz="1800" dirty="0">
                <a:solidFill>
                  <a:srgbClr val="FF0000"/>
                </a:solidFill>
                <a:latin typeface="Arial" pitchFamily="34" charset="0"/>
              </a:rPr>
              <a:t>% </a:t>
            </a:r>
            <a:r>
              <a:rPr lang="ru-RU" altLang="ru-RU" sz="1800" dirty="0" err="1">
                <a:solidFill>
                  <a:srgbClr val="FF0000"/>
                </a:solidFill>
                <a:latin typeface="Arial" pitchFamily="34" charset="0"/>
              </a:rPr>
              <a:t>төмөндөдү</a:t>
            </a:r>
            <a:endParaRPr lang="ru-RU" altLang="ru-RU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8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статитсика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048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408296-36DD-4BF8-92CA-FBF912517A82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304800" y="31750"/>
            <a:ext cx="8686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/>
              <a:t>2022-жылы экономикалык ишмердиктин түрлөрү боюнча тике чет өлкөлүк инвестициялардын </a:t>
            </a:r>
          </a:p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/>
              <a:t>чыгып кетүү агымы</a:t>
            </a:r>
            <a:br>
              <a:rPr lang="ru-RU" altLang="ru-RU" sz="1400"/>
            </a:br>
            <a:r>
              <a:rPr lang="ru-RU" altLang="ru-RU" sz="1400" b="0" i="1"/>
              <a:t>(жыйынтыкка карата пайыз менен)</a:t>
            </a:r>
          </a:p>
        </p:txBody>
      </p:sp>
      <p:graphicFrame>
        <p:nvGraphicFramePr>
          <p:cNvPr id="20486" name="Диаграмма 4"/>
          <p:cNvGraphicFramePr>
            <a:graphicFrameLocks/>
          </p:cNvGraphicFramePr>
          <p:nvPr/>
        </p:nvGraphicFramePr>
        <p:xfrm>
          <a:off x="309563" y="822325"/>
          <a:ext cx="8464550" cy="541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Диаграмма" r:id="rId4" imgW="8474174" imgH="5419814" progId="Excel.Chart.8">
                  <p:embed/>
                </p:oleObj>
              </mc:Choice>
              <mc:Fallback>
                <p:oleObj name="Диаграмма" r:id="rId4" imgW="8474174" imgH="5419814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822325"/>
                        <a:ext cx="8464550" cy="541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 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253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A064CD-C44D-4047-A040-97DBA84725AF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22533" name="Текст 2"/>
          <p:cNvSpPr txBox="1">
            <a:spLocks/>
          </p:cNvSpPr>
          <p:nvPr/>
        </p:nvSpPr>
        <p:spPr bwMode="auto">
          <a:xfrm>
            <a:off x="493713" y="2286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z="1600"/>
              <a:t>Экономикалык ишмердиктин түрлөрү боюнча тике чет өлкөлүк инвестициялардын чыгып кетүү агымы</a:t>
            </a:r>
            <a:br>
              <a:rPr lang="ru-RU" altLang="ru-RU" sz="1600"/>
            </a:br>
            <a:r>
              <a:rPr lang="ru-RU" altLang="ru-RU" sz="1600"/>
              <a:t>                          </a:t>
            </a:r>
            <a:r>
              <a:rPr lang="ru-RU" altLang="ru-RU" sz="1600" b="0" i="1"/>
              <a:t>(млн. АКШ доллары)</a:t>
            </a:r>
            <a:endParaRPr lang="ru-RU" altLang="ru-RU" sz="1600" b="0">
              <a:latin typeface="Arial" pitchFamily="34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60479"/>
              </p:ext>
            </p:extLst>
          </p:nvPr>
        </p:nvGraphicFramePr>
        <p:xfrm>
          <a:off x="323850" y="1066800"/>
          <a:ext cx="8475663" cy="529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458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90484C-616A-42E1-B50C-5DA9E9EECB39}" type="slidenum">
              <a:rPr lang="ru-RU" altLang="ru-RU" sz="1200" i="1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i="1">
              <a:latin typeface="Arial" pitchFamily="34" charset="0"/>
            </a:endParaRPr>
          </a:p>
        </p:txBody>
      </p:sp>
      <p:sp>
        <p:nvSpPr>
          <p:cNvPr id="24581" name="Текст 2"/>
          <p:cNvSpPr txBox="1">
            <a:spLocks/>
          </p:cNvSpPr>
          <p:nvPr/>
        </p:nvSpPr>
        <p:spPr bwMode="auto">
          <a:xfrm>
            <a:off x="533400" y="152400"/>
            <a:ext cx="8153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47688" indent="-182563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822325" indent="-182563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096963" indent="-182563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1389063" indent="-182563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Georgia" pitchFamily="18" charset="0"/>
              <a:buNone/>
            </a:pPr>
            <a:r>
              <a:rPr lang="ru-RU" altLang="ru-RU" sz="1600"/>
              <a:t>2022-жылы өлкөлөр  боюнча тике чет өлкөлүк инвестициялардын чыгып кетүү агымы</a:t>
            </a:r>
            <a:r>
              <a:rPr lang="ru-RU" altLang="ru-RU" sz="1400"/>
              <a:t/>
            </a:r>
            <a:br>
              <a:rPr lang="ru-RU" altLang="ru-RU" sz="1400"/>
            </a:br>
            <a:r>
              <a:rPr lang="ru-RU" altLang="ru-RU" sz="1400"/>
              <a:t>                    </a:t>
            </a:r>
            <a:r>
              <a:rPr lang="ru-RU" altLang="ru-RU" sz="1400" b="0" i="1"/>
              <a:t>(жыйынтыкка карата пайыз менен)</a:t>
            </a:r>
            <a:br>
              <a:rPr lang="ru-RU" altLang="ru-RU" sz="1400" b="0" i="1"/>
            </a:br>
            <a:endParaRPr lang="ru-RU" altLang="ru-RU" sz="1400" b="0" i="1">
              <a:latin typeface="Arial" pitchFamily="34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387654"/>
              </p:ext>
            </p:extLst>
          </p:nvPr>
        </p:nvGraphicFramePr>
        <p:xfrm>
          <a:off x="758825" y="668338"/>
          <a:ext cx="8286750" cy="545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662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35635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B75E47-DF4E-4122-812C-C4F164F62F52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26629" name="Текст 2"/>
          <p:cNvSpPr txBox="1">
            <a:spLocks/>
          </p:cNvSpPr>
          <p:nvPr/>
        </p:nvSpPr>
        <p:spPr bwMode="auto">
          <a:xfrm>
            <a:off x="457200" y="2286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z="1800"/>
              <a:t>Өлкөлөр  боюнча тике чет өлкөлүк инвестициялардын чыгып кетүү агымы</a:t>
            </a:r>
            <a:br>
              <a:rPr lang="ru-RU" altLang="ru-RU" sz="1800"/>
            </a:br>
            <a:r>
              <a:rPr lang="ru-RU" altLang="ru-RU" sz="1800"/>
              <a:t>                                </a:t>
            </a:r>
            <a:r>
              <a:rPr lang="ru-RU" altLang="ru-RU" sz="1800" b="0" i="1"/>
              <a:t>(млн АКШ доллары)</a:t>
            </a:r>
            <a:endParaRPr lang="ru-RU" altLang="ru-RU" sz="1800" b="0">
              <a:latin typeface="Arial" pitchFamily="34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397570"/>
              </p:ext>
            </p:extLst>
          </p:nvPr>
        </p:nvGraphicFramePr>
        <p:xfrm>
          <a:off x="273050" y="844550"/>
          <a:ext cx="843915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1B3DF6-DCBA-4AA6-850D-DA2309ECBFEC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8677" name="Объект 2"/>
          <p:cNvSpPr txBox="1">
            <a:spLocks/>
          </p:cNvSpPr>
          <p:nvPr/>
        </p:nvSpPr>
        <p:spPr bwMode="auto">
          <a:xfrm>
            <a:off x="609600" y="152400"/>
            <a:ext cx="807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Georgia" pitchFamily="18" charset="0"/>
              <a:buNone/>
            </a:pPr>
            <a:r>
              <a:rPr lang="ru-RU" altLang="ru-RU" sz="1600"/>
              <a:t>2022-жылы</a:t>
            </a:r>
            <a:r>
              <a:rPr lang="ky-KG" altLang="ru-RU" sz="1600"/>
              <a:t> р</a:t>
            </a:r>
            <a:r>
              <a:rPr lang="ru-RU" altLang="ru-RU" sz="1600"/>
              <a:t>егиондор боюнча тике чет өлкөлүк инвестициялардын чыгып кетүү агымы</a:t>
            </a:r>
            <a:br>
              <a:rPr lang="ru-RU" altLang="ru-RU" sz="1600"/>
            </a:br>
            <a:r>
              <a:rPr lang="ru-RU" altLang="ru-RU" sz="1400" b="0" i="1"/>
              <a:t>(жыйынтыкка карата пайыз менен)</a:t>
            </a:r>
            <a:br>
              <a:rPr lang="ru-RU" altLang="ru-RU" sz="1400" b="0" i="1"/>
            </a:br>
            <a:endParaRPr lang="ru-RU" altLang="ru-RU" sz="1400" b="0"/>
          </a:p>
        </p:txBody>
      </p:sp>
      <p:graphicFrame>
        <p:nvGraphicFramePr>
          <p:cNvPr id="2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9160"/>
              </p:ext>
            </p:extLst>
          </p:nvPr>
        </p:nvGraphicFramePr>
        <p:xfrm>
          <a:off x="311150" y="1066800"/>
          <a:ext cx="8496300" cy="532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ECD562-FE83-40FF-931E-E0C3E235ECCE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комитети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09600" y="381000"/>
            <a:ext cx="79248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ky-KG" sz="1600" dirty="0" smtClean="0"/>
              <a:t>Тике </a:t>
            </a:r>
            <a:r>
              <a:rPr lang="ky-KG" sz="1600" dirty="0"/>
              <a:t>чет өлкөлүк </a:t>
            </a:r>
            <a:r>
              <a:rPr lang="ky-KG" sz="1600" dirty="0" smtClean="0"/>
              <a:t>инвестиция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0" i="1" dirty="0" smtClean="0">
                <a:latin typeface="Arial" charset="0"/>
              </a:rPr>
              <a:t>(</a:t>
            </a:r>
            <a:r>
              <a:rPr lang="ru-RU" sz="1400" dirty="0"/>
              <a:t>Млн. </a:t>
            </a:r>
            <a:r>
              <a:rPr lang="ky-KG" sz="1400" dirty="0"/>
              <a:t>АКШ </a:t>
            </a:r>
            <a:r>
              <a:rPr lang="ru-RU" sz="1400" dirty="0"/>
              <a:t>доллар</a:t>
            </a:r>
            <a:r>
              <a:rPr lang="ky-KG" sz="1400" dirty="0"/>
              <a:t>ы</a:t>
            </a:r>
            <a:r>
              <a:rPr lang="ru-RU" altLang="ru-RU" sz="1400" b="0" i="1" dirty="0">
                <a:latin typeface="Arial" charset="0"/>
              </a:rPr>
              <a:t>)</a:t>
            </a:r>
          </a:p>
          <a:p>
            <a:pPr marL="46037" indent="0">
              <a:buFont typeface="Georgia" pitchFamily="18" charset="0"/>
              <a:buNone/>
              <a:defRPr/>
            </a:pPr>
            <a:endParaRPr lang="ru-RU" sz="1600" b="0" dirty="0"/>
          </a:p>
        </p:txBody>
      </p:sp>
      <p:graphicFrame>
        <p:nvGraphicFramePr>
          <p:cNvPr id="2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134456"/>
              </p:ext>
            </p:extLst>
          </p:nvPr>
        </p:nvGraphicFramePr>
        <p:xfrm>
          <a:off x="508000" y="1208881"/>
          <a:ext cx="8337550" cy="51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7" name="TextBox 8"/>
          <p:cNvSpPr txBox="1">
            <a:spLocks noChangeArrowheads="1"/>
          </p:cNvSpPr>
          <p:nvPr/>
        </p:nvSpPr>
        <p:spPr bwMode="auto">
          <a:xfrm>
            <a:off x="2743200" y="56816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itchFamily="34" charset="0"/>
              </a:rPr>
              <a:t>2021-ж. </a:t>
            </a:r>
          </a:p>
        </p:txBody>
      </p:sp>
      <p:sp>
        <p:nvSpPr>
          <p:cNvPr id="30728" name="Прямоугольник 2"/>
          <p:cNvSpPr>
            <a:spLocks noChangeArrowheads="1"/>
          </p:cNvSpPr>
          <p:nvPr/>
        </p:nvSpPr>
        <p:spPr bwMode="auto">
          <a:xfrm>
            <a:off x="1905000" y="2209800"/>
            <a:ext cx="769938" cy="523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 smtClean="0">
                <a:latin typeface="Arial" pitchFamily="34" charset="0"/>
              </a:rPr>
              <a:t>Келип </a:t>
            </a:r>
            <a:endParaRPr lang="ky-KG" altLang="ru-RU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түшүү </a:t>
            </a:r>
            <a:endParaRPr lang="ru-RU" altLang="ru-RU" sz="1400" dirty="0">
              <a:latin typeface="Arial" pitchFamily="34" charset="0"/>
            </a:endParaRPr>
          </a:p>
        </p:txBody>
      </p:sp>
      <p:sp>
        <p:nvSpPr>
          <p:cNvPr id="30729" name="Прямоугольник 7"/>
          <p:cNvSpPr>
            <a:spLocks noChangeArrowheads="1"/>
          </p:cNvSpPr>
          <p:nvPr/>
        </p:nvSpPr>
        <p:spPr bwMode="auto">
          <a:xfrm>
            <a:off x="5702892" y="2056057"/>
            <a:ext cx="838200" cy="5222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 smtClean="0">
                <a:latin typeface="Arial" pitchFamily="34" charset="0"/>
              </a:rPr>
              <a:t>Келип </a:t>
            </a:r>
            <a:endParaRPr lang="ky-KG" altLang="ru-RU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түшүү </a:t>
            </a:r>
            <a:endParaRPr lang="ru-RU" altLang="ru-RU" sz="1400" dirty="0">
              <a:latin typeface="Arial" pitchFamily="34" charset="0"/>
            </a:endParaRPr>
          </a:p>
        </p:txBody>
      </p:sp>
      <p:sp>
        <p:nvSpPr>
          <p:cNvPr id="30730" name="Прямоугольник 10"/>
          <p:cNvSpPr>
            <a:spLocks noChangeArrowheads="1"/>
          </p:cNvSpPr>
          <p:nvPr/>
        </p:nvSpPr>
        <p:spPr bwMode="auto">
          <a:xfrm>
            <a:off x="2711153" y="3090862"/>
            <a:ext cx="838200" cy="5238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Чыгып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кетүү </a:t>
            </a:r>
            <a:endParaRPr lang="ru-RU" altLang="ru-RU" sz="1400" dirty="0">
              <a:latin typeface="Arial" pitchFamily="34" charset="0"/>
            </a:endParaRPr>
          </a:p>
        </p:txBody>
      </p:sp>
      <p:sp>
        <p:nvSpPr>
          <p:cNvPr id="30731" name="Прямоугольник 11"/>
          <p:cNvSpPr>
            <a:spLocks noChangeArrowheads="1"/>
          </p:cNvSpPr>
          <p:nvPr/>
        </p:nvSpPr>
        <p:spPr bwMode="auto">
          <a:xfrm>
            <a:off x="6541092" y="3091517"/>
            <a:ext cx="838201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Чыгып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ky-KG" altLang="ru-RU" sz="1400" dirty="0">
                <a:latin typeface="Arial" pitchFamily="34" charset="0"/>
              </a:rPr>
              <a:t>кетүү </a:t>
            </a:r>
            <a:endParaRPr lang="ru-RU" altLang="ru-RU" sz="1400" dirty="0">
              <a:latin typeface="Arial" pitchFamily="34" charset="0"/>
            </a:endParaRPr>
          </a:p>
        </p:txBody>
      </p:sp>
      <p:pic>
        <p:nvPicPr>
          <p:cNvPr id="12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8" y="6172200"/>
            <a:ext cx="56037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DAB926-236F-4146-9DBA-E1F8BA2D3E81}" type="slidenum">
              <a:rPr lang="ru-RU" altLang="ru-RU" sz="1200">
                <a:latin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31747" name="Заголовок 7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792162"/>
          </a:xfrm>
        </p:spPr>
        <p:txBody>
          <a:bodyPr/>
          <a:lstStyle/>
          <a:p>
            <a:r>
              <a:rPr lang="ru-RU" altLang="ru-RU" sz="2200" b="1" dirty="0" smtClean="0">
                <a:latin typeface="Arial" pitchFamily="34" charset="0"/>
                <a:cs typeface="Arial" pitchFamily="34" charset="0"/>
              </a:rPr>
              <a:t>Тике чет </a:t>
            </a:r>
            <a:r>
              <a:rPr lang="ky-KG" altLang="ru-RU" sz="2200" b="1" dirty="0" smtClean="0">
                <a:latin typeface="Arial" pitchFamily="34" charset="0"/>
                <a:cs typeface="Arial" pitchFamily="34" charset="0"/>
              </a:rPr>
              <a:t>өлкөлүк инвестициялардын статистикасы боюнча маалыматтарды жарыялоо жана жайылтуу</a:t>
            </a:r>
            <a:endParaRPr lang="ru-RU" altLang="ru-RU" sz="22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738" y="1268413"/>
            <a:ext cx="4991100" cy="2251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143000" y="2362200"/>
            <a:ext cx="838200" cy="128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31750" name="Picture 19" descr="7oblastif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119813"/>
            <a:ext cx="647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Прямоугольник 10"/>
          <p:cNvSpPr>
            <a:spLocks noChangeArrowheads="1"/>
          </p:cNvSpPr>
          <p:nvPr/>
        </p:nvSpPr>
        <p:spPr bwMode="auto">
          <a:xfrm>
            <a:off x="1316038" y="815975"/>
            <a:ext cx="157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u="sng">
                <a:latin typeface="Arial" pitchFamily="34" charset="0"/>
                <a:hlinkClick r:id="rId4"/>
              </a:rPr>
              <a:t>www.stat.kg</a:t>
            </a:r>
            <a:endParaRPr lang="ru-RU" altLang="ru-RU" sz="1800">
              <a:latin typeface="Arial" pitchFamily="34" charset="0"/>
            </a:endParaRPr>
          </a:p>
        </p:txBody>
      </p:sp>
      <p:sp>
        <p:nvSpPr>
          <p:cNvPr id="31752" name="Прямоугольник 16"/>
          <p:cNvSpPr>
            <a:spLocks noChangeArrowheads="1"/>
          </p:cNvSpPr>
          <p:nvPr/>
        </p:nvSpPr>
        <p:spPr bwMode="auto">
          <a:xfrm>
            <a:off x="5303838" y="885825"/>
            <a:ext cx="35464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u="sng" dirty="0" smtClean="0">
                <a:latin typeface="Arial" pitchFamily="34" charset="0"/>
              </a:rPr>
              <a:t>КР </a:t>
            </a:r>
            <a:r>
              <a:rPr lang="ru-RU" altLang="ru-RU" sz="1400" u="sng" dirty="0" err="1" smtClean="0">
                <a:latin typeface="Arial" pitchFamily="34" charset="0"/>
              </a:rPr>
              <a:t>Улутстаткомдун</a:t>
            </a:r>
            <a:r>
              <a:rPr lang="ru-RU" altLang="ru-RU" sz="1400" u="sng" dirty="0" smtClean="0">
                <a:latin typeface="Arial" pitchFamily="34" charset="0"/>
              </a:rPr>
              <a:t> </a:t>
            </a:r>
            <a:r>
              <a:rPr lang="ru-RU" altLang="ru-RU" sz="1400" u="sng" dirty="0" err="1" smtClean="0">
                <a:latin typeface="Arial" pitchFamily="34" charset="0"/>
              </a:rPr>
              <a:t>басылмалары</a:t>
            </a:r>
            <a:endParaRPr lang="ru-RU" altLang="ru-RU" sz="1400" dirty="0">
              <a:latin typeface="Arial" pitchFamily="34" charset="0"/>
            </a:endParaRPr>
          </a:p>
        </p:txBody>
      </p:sp>
      <p:pic>
        <p:nvPicPr>
          <p:cNvPr id="31753" name="Picture 45" descr="Публикац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193800"/>
            <a:ext cx="3000375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Кыргыз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Республикасынын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Улуттук</a:t>
            </a:r>
            <a:r>
              <a:rPr lang="ru-RU" altLang="ru-RU" sz="1400" dirty="0">
                <a:solidFill>
                  <a:srgbClr val="663300"/>
                </a:solidFill>
                <a:latin typeface="Times New Roman" pitchFamily="18" charset="0"/>
              </a:rPr>
              <a:t> статистика </a:t>
            </a:r>
            <a:r>
              <a:rPr lang="ru-RU" altLang="ru-RU" sz="1400" dirty="0" err="1">
                <a:solidFill>
                  <a:srgbClr val="663300"/>
                </a:solidFill>
                <a:latin typeface="Times New Roman" pitchFamily="18" charset="0"/>
              </a:rPr>
              <a:t>комитети</a:t>
            </a:r>
            <a:endParaRPr lang="en-US" altLang="ru-RU" sz="14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470275" y="1714500"/>
            <a:ext cx="32385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31756" name="Рисунок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57600"/>
            <a:ext cx="493395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1903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356350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A75C19-E81C-46AC-BE50-86C675976F11}" type="slidenum">
              <a:rPr lang="ru-RU" altLang="ru-RU" sz="1200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19" descr="7oblastif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51550"/>
            <a:ext cx="7207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971550" y="6237288"/>
            <a:ext cx="784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>
                <a:solidFill>
                  <a:srgbClr val="663300"/>
                </a:solidFill>
                <a:latin typeface="Times New Roman" pitchFamily="18" charset="0"/>
              </a:rPr>
              <a:t>Кыргыз Республикасынын Улуттук статистика комитети</a:t>
            </a:r>
            <a:endParaRPr lang="en-US" altLang="ru-RU" sz="140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16389" name="Прямоугольник 1"/>
          <p:cNvSpPr>
            <a:spLocks noChangeArrowheads="1"/>
          </p:cNvSpPr>
          <p:nvPr/>
        </p:nvSpPr>
        <p:spPr bwMode="auto">
          <a:xfrm>
            <a:off x="838200" y="2319338"/>
            <a:ext cx="77755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ky-KG" altLang="ru-RU" sz="4800">
                <a:solidFill>
                  <a:srgbClr val="0066FF"/>
                </a:solidFill>
                <a:latin typeface="Kyrghyz Times" pitchFamily="2" charset="0"/>
              </a:rPr>
              <a:t>Кјѕіл бурганыѕыздар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ky-KG" altLang="ru-RU" sz="4800">
                <a:solidFill>
                  <a:srgbClr val="0066FF"/>
                </a:solidFill>
                <a:latin typeface="Kyrghyz Times" pitchFamily="2" charset="0"/>
              </a:rPr>
              <a:t> ічін ы</a:t>
            </a:r>
            <a:r>
              <a:rPr lang="ky-KG" altLang="ru-RU" sz="4800">
                <a:solidFill>
                  <a:srgbClr val="0066FF"/>
                </a:solidFill>
                <a:latin typeface="Kyrghyz Times" pitchFamily="2" charset="0"/>
                <a:cs typeface="Times New Roman" pitchFamily="18" charset="0"/>
              </a:rPr>
              <a:t>рахмат!</a:t>
            </a:r>
            <a:r>
              <a:rPr lang="ky-KG" altLang="ru-RU" sz="4800">
                <a:solidFill>
                  <a:srgbClr val="0066FF"/>
                </a:solidFill>
                <a:latin typeface="Kyrghyz Times" pitchFamily="2" charset="0"/>
              </a:rPr>
              <a:t> </a:t>
            </a:r>
            <a:endParaRPr lang="ru-RU" altLang="ru-RU" sz="4800">
              <a:solidFill>
                <a:srgbClr val="0066FF"/>
              </a:solidFill>
              <a:latin typeface="Kyrghyz 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7659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11584</TotalTime>
  <Words>455</Words>
  <Application>Microsoft Office PowerPoint</Application>
  <PresentationFormat>Экран (4:3)</PresentationFormat>
  <Paragraphs>168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Диаграмма</vt:lpstr>
      <vt:lpstr>Кыргыз Республикасынын Улуттук статистика комитети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Тике чет өлкөлүк инвестициялардын статистикасы боюнча маалыматтарды жарыялоо жана жайылтуу</vt:lpstr>
      <vt:lpstr>Презентация PowerPoint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birukova</cp:lastModifiedBy>
  <cp:revision>935</cp:revision>
  <cp:lastPrinted>2021-12-07T10:48:51Z</cp:lastPrinted>
  <dcterms:created xsi:type="dcterms:W3CDTF">2009-04-16T08:20:23Z</dcterms:created>
  <dcterms:modified xsi:type="dcterms:W3CDTF">2023-04-11T02:57:04Z</dcterms:modified>
</cp:coreProperties>
</file>