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 id="2147483652" r:id="rId2"/>
    <p:sldMasterId id="2147483654" r:id="rId3"/>
  </p:sldMasterIdLst>
  <p:notesMasterIdLst>
    <p:notesMasterId r:id="rId13"/>
  </p:notesMasterIdLst>
  <p:sldIdLst>
    <p:sldId id="262" r:id="rId4"/>
    <p:sldId id="291" r:id="rId5"/>
    <p:sldId id="274" r:id="rId6"/>
    <p:sldId id="301" r:id="rId7"/>
    <p:sldId id="302" r:id="rId8"/>
    <p:sldId id="303" r:id="rId9"/>
    <p:sldId id="304" r:id="rId10"/>
    <p:sldId id="305" r:id="rId11"/>
    <p:sldId id="258" r:id="rId12"/>
  </p:sldIdLst>
  <p:sldSz cx="12192000" cy="6858000"/>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Обложка" id="{09BD8EDA-5430-4B4C-9E05-F32D4CA76277}">
          <p14:sldIdLst>
            <p14:sldId id="262"/>
            <p14:sldId id="291"/>
            <p14:sldId id="274"/>
            <p14:sldId id="301"/>
            <p14:sldId id="302"/>
            <p14:sldId id="303"/>
            <p14:sldId id="304"/>
            <p14:sldId id="305"/>
          </p14:sldIdLst>
        </p14:section>
        <p14:section name="Последняя страница" id="{4FE91FCE-F239-445C-9A5B-61A7535B0391}">
          <p14:sldIdLst>
            <p14:sldId id="25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2615" autoAdjust="0"/>
  </p:normalViewPr>
  <p:slideViewPr>
    <p:cSldViewPr snapToGrid="0">
      <p:cViewPr varScale="1">
        <p:scale>
          <a:sx n="96" d="100"/>
          <a:sy n="96" d="100"/>
        </p:scale>
        <p:origin x="906"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Лист1!$B$3</c:f>
              <c:strCache>
                <c:ptCount val="1"/>
                <c:pt idx="0">
                  <c:v>Кедейчиликтин акыркы чеги</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8920754227348964E-2"/>
                  <c:y val="3.46875911344415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15-493F-A5B9-1EB181B4208D}"/>
                </c:ext>
              </c:extLst>
            </c:dLbl>
            <c:dLbl>
              <c:idx val="1"/>
              <c:layout>
                <c:manualLayout>
                  <c:x val="-1.8920754227348957E-2"/>
                  <c:y val="3.9317220764071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15-493F-A5B9-1EB181B4208D}"/>
                </c:ext>
              </c:extLst>
            </c:dLbl>
            <c:dLbl>
              <c:idx val="2"/>
              <c:layout>
                <c:manualLayout>
                  <c:x val="-1.8920754227348957E-2"/>
                  <c:y val="3.00579615048119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15-493F-A5B9-1EB181B4208D}"/>
                </c:ext>
              </c:extLst>
            </c:dLbl>
            <c:dLbl>
              <c:idx val="3"/>
              <c:layout>
                <c:manualLayout>
                  <c:x val="-1.8920754227348957E-2"/>
                  <c:y val="3.46875911344414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15-493F-A5B9-1EB181B4208D}"/>
                </c:ext>
              </c:extLst>
            </c:dLbl>
            <c:dLbl>
              <c:idx val="4"/>
              <c:layout>
                <c:manualLayout>
                  <c:x val="-1.8920754227348957E-2"/>
                  <c:y val="4.394685039370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715-493F-A5B9-1EB181B4208D}"/>
                </c:ext>
              </c:extLst>
            </c:dLbl>
            <c:dLbl>
              <c:idx val="5"/>
              <c:layout>
                <c:manualLayout>
                  <c:x val="-1.8920754227348957E-2"/>
                  <c:y val="4.394685039370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15-493F-A5B9-1EB181B4208D}"/>
                </c:ext>
              </c:extLst>
            </c:dLbl>
            <c:dLbl>
              <c:idx val="6"/>
              <c:layout>
                <c:manualLayout>
                  <c:x val="-1.8920754227348957E-2"/>
                  <c:y val="3.9317220764071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715-493F-A5B9-1EB181B4208D}"/>
                </c:ext>
              </c:extLst>
            </c:dLbl>
            <c:dLbl>
              <c:idx val="7"/>
              <c:layout>
                <c:manualLayout>
                  <c:x val="-1.8920754227348957E-2"/>
                  <c:y val="3.46875911344415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715-493F-A5B9-1EB181B4208D}"/>
                </c:ext>
              </c:extLst>
            </c:dLbl>
            <c:numFmt formatCode="#,##0" sourceLinked="0"/>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ru-KG"/>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Лист1!$A$4:$A$28</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Лист1!$B$4:$B$28</c:f>
              <c:numCache>
                <c:formatCode>General</c:formatCode>
                <c:ptCount val="25"/>
                <c:pt idx="0">
                  <c:v>362.33</c:v>
                </c:pt>
                <c:pt idx="1">
                  <c:v>387.33</c:v>
                </c:pt>
                <c:pt idx="2">
                  <c:v>395.47</c:v>
                </c:pt>
                <c:pt idx="3">
                  <c:v>457.49</c:v>
                </c:pt>
                <c:pt idx="4">
                  <c:v>476.22</c:v>
                </c:pt>
                <c:pt idx="5">
                  <c:v>509.56</c:v>
                </c:pt>
                <c:pt idx="6">
                  <c:v>557.97</c:v>
                </c:pt>
                <c:pt idx="7">
                  <c:v>640.1</c:v>
                </c:pt>
                <c:pt idx="8">
                  <c:v>975.84</c:v>
                </c:pt>
                <c:pt idx="9">
                  <c:v>986.58</c:v>
                </c:pt>
                <c:pt idx="10" formatCode="#,##0.00">
                  <c:v>1050.7</c:v>
                </c:pt>
                <c:pt idx="11" formatCode="#,##0.00">
                  <c:v>1340.75</c:v>
                </c:pt>
                <c:pt idx="12" formatCode="#,##0.00">
                  <c:v>1286.18</c:v>
                </c:pt>
                <c:pt idx="13" formatCode="#,##0.00">
                  <c:v>1354.09</c:v>
                </c:pt>
                <c:pt idx="14" formatCode="#,##0.00">
                  <c:v>1465.67</c:v>
                </c:pt>
                <c:pt idx="15" formatCode="#,##0.00">
                  <c:v>1519.46</c:v>
                </c:pt>
                <c:pt idx="16" formatCode="#,##0.00">
                  <c:v>1421</c:v>
                </c:pt>
                <c:pt idx="17" formatCode="#,##0.00">
                  <c:v>1455.95</c:v>
                </c:pt>
                <c:pt idx="18" formatCode="#,##0.00">
                  <c:v>1455.95</c:v>
                </c:pt>
                <c:pt idx="19" formatCode="#,##0.00">
                  <c:v>1475.46</c:v>
                </c:pt>
                <c:pt idx="20" formatCode="#,##0.00">
                  <c:v>1647.8</c:v>
                </c:pt>
                <c:pt idx="21" formatCode="#,##0.00">
                  <c:v>2544.66</c:v>
                </c:pt>
                <c:pt idx="22" formatCode="#,##0.00">
                  <c:v>2909.66</c:v>
                </c:pt>
                <c:pt idx="23" formatCode="#,##0.00">
                  <c:v>3387.81</c:v>
                </c:pt>
                <c:pt idx="24" formatCode="#,##0.00">
                  <c:v>3445.74</c:v>
                </c:pt>
              </c:numCache>
            </c:numRef>
          </c:val>
          <c:smooth val="0"/>
          <c:extLst>
            <c:ext xmlns:c16="http://schemas.microsoft.com/office/drawing/2014/chart" uri="{C3380CC4-5D6E-409C-BE32-E72D297353CC}">
              <c16:uniqueId val="{00000008-C715-493F-A5B9-1EB181B4208D}"/>
            </c:ext>
          </c:extLst>
        </c:ser>
        <c:ser>
          <c:idx val="1"/>
          <c:order val="1"/>
          <c:tx>
            <c:strRef>
              <c:f>Лист1!$C$3</c:f>
              <c:strCache>
                <c:ptCount val="1"/>
                <c:pt idx="0">
                  <c:v>Кедейчиликтин чеги</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numFmt formatCode="#,##0" sourceLinked="0"/>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ru-KG"/>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Лист1!$A$4:$A$28</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Лист1!$C$4:$C$28</c:f>
              <c:numCache>
                <c:formatCode>General</c:formatCode>
                <c:ptCount val="25"/>
                <c:pt idx="0">
                  <c:v>543.75</c:v>
                </c:pt>
                <c:pt idx="1">
                  <c:v>581.25</c:v>
                </c:pt>
                <c:pt idx="2">
                  <c:v>593.46</c:v>
                </c:pt>
                <c:pt idx="3">
                  <c:v>727.67</c:v>
                </c:pt>
                <c:pt idx="4">
                  <c:v>757.5</c:v>
                </c:pt>
                <c:pt idx="5">
                  <c:v>800.4</c:v>
                </c:pt>
                <c:pt idx="6">
                  <c:v>860.44</c:v>
                </c:pt>
                <c:pt idx="7">
                  <c:v>963.14</c:v>
                </c:pt>
                <c:pt idx="8" formatCode="#,##0.00">
                  <c:v>1526.92</c:v>
                </c:pt>
                <c:pt idx="9" formatCode="#,##0.00">
                  <c:v>1618.11</c:v>
                </c:pt>
                <c:pt idx="10" formatCode="#,##0.00">
                  <c:v>1744.76</c:v>
                </c:pt>
                <c:pt idx="11" formatCode="#,##0.00">
                  <c:v>2154.08</c:v>
                </c:pt>
                <c:pt idx="12" formatCode="#,##0.00">
                  <c:v>2181.8200000000002</c:v>
                </c:pt>
                <c:pt idx="13" formatCode="#,##0.00">
                  <c:v>2314.04</c:v>
                </c:pt>
                <c:pt idx="14" formatCode="#,##0.00">
                  <c:v>2485.42</c:v>
                </c:pt>
                <c:pt idx="15" formatCode="#,##0.00">
                  <c:v>2631.09</c:v>
                </c:pt>
                <c:pt idx="16" formatCode="#,##0.00">
                  <c:v>2595.88</c:v>
                </c:pt>
                <c:pt idx="17" formatCode="#,##0.00">
                  <c:v>2674.43</c:v>
                </c:pt>
                <c:pt idx="18" formatCode="#,##0.00">
                  <c:v>2723.29</c:v>
                </c:pt>
                <c:pt idx="19" formatCode="#,##0.00">
                  <c:v>2748.38</c:v>
                </c:pt>
                <c:pt idx="20" formatCode="#,##0.00">
                  <c:v>2939.04</c:v>
                </c:pt>
                <c:pt idx="21" formatCode="#,##0.00">
                  <c:v>3816.38</c:v>
                </c:pt>
                <c:pt idx="22" formatCode="#,##0.00">
                  <c:v>4408.59</c:v>
                </c:pt>
                <c:pt idx="23" formatCode="#,##0.00">
                  <c:v>5249.92</c:v>
                </c:pt>
                <c:pt idx="24" formatCode="#,##0.00">
                  <c:v>5451.42</c:v>
                </c:pt>
              </c:numCache>
            </c:numRef>
          </c:val>
          <c:smooth val="0"/>
          <c:extLst>
            <c:ext xmlns:c16="http://schemas.microsoft.com/office/drawing/2014/chart" uri="{C3380CC4-5D6E-409C-BE32-E72D297353CC}">
              <c16:uniqueId val="{00000009-C715-493F-A5B9-1EB181B4208D}"/>
            </c:ext>
          </c:extLst>
        </c:ser>
        <c:dLbls>
          <c:showLegendKey val="0"/>
          <c:showVal val="0"/>
          <c:showCatName val="0"/>
          <c:showSerName val="0"/>
          <c:showPercent val="0"/>
          <c:showBubbleSize val="0"/>
        </c:dLbls>
        <c:marker val="1"/>
        <c:smooth val="0"/>
        <c:axId val="261304352"/>
        <c:axId val="261315872"/>
      </c:lineChart>
      <c:catAx>
        <c:axId val="26130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crossAx val="261315872"/>
        <c:crosses val="autoZero"/>
        <c:auto val="1"/>
        <c:lblAlgn val="ctr"/>
        <c:lblOffset val="100"/>
        <c:noMultiLvlLbl val="0"/>
      </c:catAx>
      <c:valAx>
        <c:axId val="261315872"/>
        <c:scaling>
          <c:orientation val="minMax"/>
        </c:scaling>
        <c:delete val="1"/>
        <c:axPos val="l"/>
        <c:numFmt formatCode="General" sourceLinked="1"/>
        <c:majorTickMark val="none"/>
        <c:minorTickMark val="none"/>
        <c:tickLblPos val="nextTo"/>
        <c:crossAx val="26130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rgbClr val="002060"/>
          </a:solidFill>
        </a:defRPr>
      </a:pPr>
      <a:endParaRPr lang="ru-KG"/>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Лист1!$A$4</c:f>
              <c:strCache>
                <c:ptCount val="1"/>
                <c:pt idx="0">
                  <c:v>Кедейчиликтин деңгээли</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Лист1!$B$3:$Z$3</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Лист1!$B$4:$Z$4</c:f>
              <c:numCache>
                <c:formatCode>0.0</c:formatCode>
                <c:ptCount val="25"/>
                <c:pt idx="0">
                  <c:v>62.643895716742293</c:v>
                </c:pt>
                <c:pt idx="1">
                  <c:v>56.403963312850415</c:v>
                </c:pt>
                <c:pt idx="2">
                  <c:v>54.83438912211539</c:v>
                </c:pt>
                <c:pt idx="3">
                  <c:v>49.855685059716151</c:v>
                </c:pt>
                <c:pt idx="4">
                  <c:v>45.904317505373271</c:v>
                </c:pt>
                <c:pt idx="5">
                  <c:v>43.1</c:v>
                </c:pt>
                <c:pt idx="6">
                  <c:v>39.9</c:v>
                </c:pt>
                <c:pt idx="7">
                  <c:v>35.00955384844535</c:v>
                </c:pt>
                <c:pt idx="8">
                  <c:v>31.697455279518</c:v>
                </c:pt>
                <c:pt idx="9">
                  <c:v>31.711920577378883</c:v>
                </c:pt>
                <c:pt idx="10">
                  <c:v>33.703512889804053</c:v>
                </c:pt>
                <c:pt idx="11">
                  <c:v>36.808915231164569</c:v>
                </c:pt>
                <c:pt idx="12">
                  <c:v>38.026261780981613</c:v>
                </c:pt>
                <c:pt idx="13">
                  <c:v>36.980076801496985</c:v>
                </c:pt>
                <c:pt idx="14">
                  <c:v>30.55426555032815</c:v>
                </c:pt>
                <c:pt idx="15">
                  <c:v>32.080288492256258</c:v>
                </c:pt>
                <c:pt idx="16">
                  <c:v>25.357610464390028</c:v>
                </c:pt>
                <c:pt idx="17">
                  <c:v>25.58476193464751</c:v>
                </c:pt>
                <c:pt idx="18">
                  <c:v>22.374539543279862</c:v>
                </c:pt>
                <c:pt idx="19">
                  <c:v>20.124198474961133</c:v>
                </c:pt>
                <c:pt idx="20">
                  <c:v>25.287248946094341</c:v>
                </c:pt>
                <c:pt idx="21">
                  <c:v>33.262233298138433</c:v>
                </c:pt>
                <c:pt idx="22">
                  <c:v>33.152856050161198</c:v>
                </c:pt>
                <c:pt idx="23">
                  <c:v>29.811838520188452</c:v>
                </c:pt>
                <c:pt idx="24">
                  <c:v>25.693838345903199</c:v>
                </c:pt>
              </c:numCache>
            </c:numRef>
          </c:val>
          <c:extLst>
            <c:ext xmlns:c16="http://schemas.microsoft.com/office/drawing/2014/chart" uri="{C3380CC4-5D6E-409C-BE32-E72D297353CC}">
              <c16:uniqueId val="{00000000-4E3C-40B5-A071-AFC6D883278C}"/>
            </c:ext>
          </c:extLst>
        </c:ser>
        <c:ser>
          <c:idx val="1"/>
          <c:order val="1"/>
          <c:tx>
            <c:strRef>
              <c:f>Лист1!$A$5</c:f>
              <c:strCache>
                <c:ptCount val="1"/>
                <c:pt idx="0">
                  <c:v>Кедейчиликтин акыркы деңгээли</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Лист1!$B$3:$Z$3</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Лист1!$B$5:$Z$5</c:f>
              <c:numCache>
                <c:formatCode>0.0</c:formatCode>
                <c:ptCount val="25"/>
                <c:pt idx="0">
                  <c:v>32.859741605085077</c:v>
                </c:pt>
                <c:pt idx="1">
                  <c:v>24.672482279605887</c:v>
                </c:pt>
                <c:pt idx="2">
                  <c:v>23.309629495879665</c:v>
                </c:pt>
                <c:pt idx="3">
                  <c:v>17.224051153338323</c:v>
                </c:pt>
                <c:pt idx="4">
                  <c:v>13.410240570907725</c:v>
                </c:pt>
                <c:pt idx="5">
                  <c:v>11.121939764547498</c:v>
                </c:pt>
                <c:pt idx="6">
                  <c:v>9.1</c:v>
                </c:pt>
                <c:pt idx="7">
                  <c:v>6.5781243888903971</c:v>
                </c:pt>
                <c:pt idx="8">
                  <c:v>6.1084623480201392</c:v>
                </c:pt>
                <c:pt idx="9">
                  <c:v>3.0853114071771492</c:v>
                </c:pt>
                <c:pt idx="10">
                  <c:v>5.3438169958924879</c:v>
                </c:pt>
                <c:pt idx="11">
                  <c:v>4.545728690156194</c:v>
                </c:pt>
                <c:pt idx="12">
                  <c:v>4.3902104224137357</c:v>
                </c:pt>
                <c:pt idx="13">
                  <c:v>2.7520531699173962</c:v>
                </c:pt>
                <c:pt idx="14">
                  <c:v>1.2045438763134317</c:v>
                </c:pt>
                <c:pt idx="15">
                  <c:v>1.2463</c:v>
                </c:pt>
                <c:pt idx="16">
                  <c:v>0.79950533734625018</c:v>
                </c:pt>
                <c:pt idx="17">
                  <c:v>0.75126418709986076</c:v>
                </c:pt>
                <c:pt idx="18">
                  <c:v>0.55684909247351222</c:v>
                </c:pt>
                <c:pt idx="19">
                  <c:v>0.54933623931578479</c:v>
                </c:pt>
                <c:pt idx="20">
                  <c:v>0.89148765717852163</c:v>
                </c:pt>
                <c:pt idx="21">
                  <c:v>6.0337796775071091</c:v>
                </c:pt>
                <c:pt idx="22">
                  <c:v>5.9676405075953776</c:v>
                </c:pt>
                <c:pt idx="23">
                  <c:v>4.9549851988573606</c:v>
                </c:pt>
                <c:pt idx="24">
                  <c:v>2.7230098195055348</c:v>
                </c:pt>
              </c:numCache>
            </c:numRef>
          </c:val>
          <c:extLst>
            <c:ext xmlns:c16="http://schemas.microsoft.com/office/drawing/2014/chart" uri="{C3380CC4-5D6E-409C-BE32-E72D297353CC}">
              <c16:uniqueId val="{00000001-4E3C-40B5-A071-AFC6D883278C}"/>
            </c:ext>
          </c:extLst>
        </c:ser>
        <c:dLbls>
          <c:showLegendKey val="0"/>
          <c:showVal val="0"/>
          <c:showCatName val="0"/>
          <c:showSerName val="0"/>
          <c:showPercent val="0"/>
          <c:showBubbleSize val="0"/>
        </c:dLbls>
        <c:gapWidth val="150"/>
        <c:axId val="869288271"/>
        <c:axId val="869288751"/>
      </c:barChart>
      <c:catAx>
        <c:axId val="869288271"/>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rgbClr val="002060"/>
                </a:solidFill>
                <a:latin typeface="+mn-lt"/>
                <a:ea typeface="+mn-ea"/>
                <a:cs typeface="+mn-cs"/>
              </a:defRPr>
            </a:pPr>
            <a:endParaRPr lang="ru-KG"/>
          </a:p>
        </c:txPr>
        <c:crossAx val="869288751"/>
        <c:crosses val="autoZero"/>
        <c:auto val="1"/>
        <c:lblAlgn val="ctr"/>
        <c:lblOffset val="100"/>
        <c:noMultiLvlLbl val="0"/>
      </c:catAx>
      <c:valAx>
        <c:axId val="869288751"/>
        <c:scaling>
          <c:orientation val="minMax"/>
        </c:scaling>
        <c:delete val="1"/>
        <c:axPos val="l"/>
        <c:numFmt formatCode="0" sourceLinked="0"/>
        <c:majorTickMark val="none"/>
        <c:minorTickMark val="none"/>
        <c:tickLblPos val="nextTo"/>
        <c:crossAx val="869288271"/>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legend>
    <c:plotVisOnly val="1"/>
    <c:dispBlanksAs val="gap"/>
    <c:showDLblsOverMax val="0"/>
  </c:chart>
  <c:spPr>
    <a:noFill/>
    <a:ln>
      <a:noFill/>
    </a:ln>
    <a:effectLst/>
  </c:spPr>
  <c:txPr>
    <a:bodyPr/>
    <a:lstStyle/>
    <a:p>
      <a:pPr>
        <a:defRPr sz="1200">
          <a:solidFill>
            <a:srgbClr val="002060"/>
          </a:solidFill>
        </a:defRPr>
      </a:pPr>
      <a:endParaRPr lang="ru-KG"/>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Лист2!$C$6</c:f>
              <c:strCache>
                <c:ptCount val="1"/>
                <c:pt idx="0">
                  <c:v>город</c:v>
                </c:pt>
              </c:strCache>
            </c:strRef>
          </c:tx>
          <c:spPr>
            <a:solidFill>
              <a:schemeClr val="accent2">
                <a:lumMod val="75000"/>
              </a:schemeClr>
            </a:solidFill>
            <a:ln>
              <a:noFill/>
            </a:ln>
            <a:effectLst/>
          </c:spPr>
          <c:invertIfNegative val="0"/>
          <c:dPt>
            <c:idx val="4"/>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0-E546-4803-A077-7F59E112E455}"/>
              </c:ext>
            </c:extLst>
          </c:dPt>
          <c:dLbls>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Лист2!$A$7:$A$16</c:f>
              <c:strCache>
                <c:ptCount val="10"/>
                <c:pt idx="0">
                  <c:v>Чүй облусу</c:v>
                </c:pt>
                <c:pt idx="1">
                  <c:v>Ош ш.</c:v>
                </c:pt>
                <c:pt idx="2">
                  <c:v>Нарын облусу</c:v>
                </c:pt>
                <c:pt idx="3">
                  <c:v>Талас облусу</c:v>
                </c:pt>
                <c:pt idx="4">
                  <c:v>Кыргыз Республикасы</c:v>
                </c:pt>
                <c:pt idx="5">
                  <c:v>Бишкек ш.</c:v>
                </c:pt>
                <c:pt idx="6">
                  <c:v>Ысык-Көл облусу</c:v>
                </c:pt>
                <c:pt idx="7">
                  <c:v>Жалал-Абад облусу</c:v>
                </c:pt>
                <c:pt idx="8">
                  <c:v>Ош облусу</c:v>
                </c:pt>
                <c:pt idx="9">
                  <c:v>Баткен облусу</c:v>
                </c:pt>
              </c:strCache>
            </c:strRef>
          </c:cat>
          <c:val>
            <c:numRef>
              <c:f>Лист2!$C$7:$C$16</c:f>
              <c:numCache>
                <c:formatCode>0.0</c:formatCode>
                <c:ptCount val="10"/>
                <c:pt idx="0">
                  <c:v>6.8859706999109607</c:v>
                </c:pt>
                <c:pt idx="1">
                  <c:v>7.6270489621378434</c:v>
                </c:pt>
                <c:pt idx="2">
                  <c:v>19.129995001798459</c:v>
                </c:pt>
                <c:pt idx="3">
                  <c:v>20.919671969737973</c:v>
                </c:pt>
                <c:pt idx="4">
                  <c:v>22.850194533527905</c:v>
                </c:pt>
                <c:pt idx="5">
                  <c:v>23.403424275058555</c:v>
                </c:pt>
                <c:pt idx="6">
                  <c:v>25.114567716036799</c:v>
                </c:pt>
                <c:pt idx="7">
                  <c:v>31.324192296943647</c:v>
                </c:pt>
                <c:pt idx="8">
                  <c:v>34.299205540890853</c:v>
                </c:pt>
                <c:pt idx="9">
                  <c:v>41.802144298030179</c:v>
                </c:pt>
              </c:numCache>
            </c:numRef>
          </c:val>
          <c:extLst>
            <c:ext xmlns:c16="http://schemas.microsoft.com/office/drawing/2014/chart" uri="{C3380CC4-5D6E-409C-BE32-E72D297353CC}">
              <c16:uniqueId val="{00000000-C278-4A65-95B3-5D520DAB9D4D}"/>
            </c:ext>
          </c:extLst>
        </c:ser>
        <c:dLbls>
          <c:showLegendKey val="0"/>
          <c:showVal val="0"/>
          <c:showCatName val="0"/>
          <c:showSerName val="0"/>
          <c:showPercent val="0"/>
          <c:showBubbleSize val="0"/>
        </c:dLbls>
        <c:gapWidth val="52"/>
        <c:overlap val="-100"/>
        <c:axId val="391695984"/>
        <c:axId val="391649424"/>
        <c:extLst>
          <c:ext xmlns:c15="http://schemas.microsoft.com/office/drawing/2012/chart" uri="{02D57815-91ED-43cb-92C2-25804820EDAC}">
            <c15:filteredBarSeries>
              <c15:ser>
                <c:idx val="0"/>
                <c:order val="0"/>
                <c:tx>
                  <c:strRef>
                    <c:extLst>
                      <c:ext uri="{02D57815-91ED-43cb-92C2-25804820EDAC}">
                        <c15:formulaRef>
                          <c15:sqref>Лист2!$B$6</c15:sqref>
                        </c15:formulaRef>
                      </c:ext>
                    </c:extLst>
                    <c:strCache>
                      <c:ptCount val="1"/>
                      <c:pt idx="0">
                        <c:v>всего</c:v>
                      </c:pt>
                    </c:strCache>
                  </c:strRef>
                </c:tx>
                <c:spPr>
                  <a:solidFill>
                    <a:schemeClr val="accent1"/>
                  </a:solidFill>
                  <a:ln>
                    <a:noFill/>
                  </a:ln>
                  <a:effectLst/>
                </c:spPr>
                <c:invertIfNegative val="0"/>
                <c:cat>
                  <c:strRef>
                    <c:extLst>
                      <c:ext uri="{02D57815-91ED-43cb-92C2-25804820EDAC}">
                        <c15:formulaRef>
                          <c15:sqref>Лист2!$A$7:$A$16</c15:sqref>
                        </c15:formulaRef>
                      </c:ext>
                    </c:extLst>
                    <c:strCache>
                      <c:ptCount val="10"/>
                      <c:pt idx="0">
                        <c:v>Чүй облусу</c:v>
                      </c:pt>
                      <c:pt idx="1">
                        <c:v>Ош ш.</c:v>
                      </c:pt>
                      <c:pt idx="2">
                        <c:v>Нарын облусу</c:v>
                      </c:pt>
                      <c:pt idx="3">
                        <c:v>Талас облусу</c:v>
                      </c:pt>
                      <c:pt idx="4">
                        <c:v>Кыргыз Республикасы</c:v>
                      </c:pt>
                      <c:pt idx="5">
                        <c:v>Бишкек ш.</c:v>
                      </c:pt>
                      <c:pt idx="6">
                        <c:v>Ысык-Көл облусу</c:v>
                      </c:pt>
                      <c:pt idx="7">
                        <c:v>Жалал-Абад облусу</c:v>
                      </c:pt>
                      <c:pt idx="8">
                        <c:v>Ош облусу</c:v>
                      </c:pt>
                      <c:pt idx="9">
                        <c:v>Баткен облусу</c:v>
                      </c:pt>
                    </c:strCache>
                  </c:strRef>
                </c:cat>
                <c:val>
                  <c:numRef>
                    <c:extLst>
                      <c:ext uri="{02D57815-91ED-43cb-92C2-25804820EDAC}">
                        <c15:formulaRef>
                          <c15:sqref>Лист2!$B$7:$B$16</c15:sqref>
                        </c15:formulaRef>
                      </c:ext>
                    </c:extLst>
                    <c:numCache>
                      <c:formatCode>0.0</c:formatCode>
                      <c:ptCount val="10"/>
                      <c:pt idx="0">
                        <c:v>21.698641033771139</c:v>
                      </c:pt>
                      <c:pt idx="1">
                        <c:v>7.6270489621378434</c:v>
                      </c:pt>
                      <c:pt idx="2">
                        <c:v>35.966774609296117</c:v>
                      </c:pt>
                      <c:pt idx="3">
                        <c:v>19.915721659780527</c:v>
                      </c:pt>
                      <c:pt idx="4">
                        <c:v>25.693838345903199</c:v>
                      </c:pt>
                      <c:pt idx="5">
                        <c:v>23.403424275058555</c:v>
                      </c:pt>
                      <c:pt idx="6">
                        <c:v>28.344169649161405</c:v>
                      </c:pt>
                      <c:pt idx="7">
                        <c:v>32.919785331657998</c:v>
                      </c:pt>
                      <c:pt idx="8">
                        <c:v>19.82510355110351</c:v>
                      </c:pt>
                      <c:pt idx="9">
                        <c:v>44.005057270851857</c:v>
                      </c:pt>
                    </c:numCache>
                  </c:numRef>
                </c:val>
                <c:extLst>
                  <c:ext xmlns:c16="http://schemas.microsoft.com/office/drawing/2014/chart" uri="{C3380CC4-5D6E-409C-BE32-E72D297353CC}">
                    <c16:uniqueId val="{00000001-C278-4A65-95B3-5D520DAB9D4D}"/>
                  </c:ext>
                </c:extLst>
              </c15:ser>
            </c15:filteredBarSeries>
          </c:ext>
        </c:extLst>
      </c:barChart>
      <c:catAx>
        <c:axId val="391695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crossAx val="391649424"/>
        <c:crosses val="autoZero"/>
        <c:auto val="1"/>
        <c:lblAlgn val="ctr"/>
        <c:lblOffset val="100"/>
        <c:noMultiLvlLbl val="0"/>
      </c:catAx>
      <c:valAx>
        <c:axId val="391649424"/>
        <c:scaling>
          <c:orientation val="minMax"/>
        </c:scaling>
        <c:delete val="1"/>
        <c:axPos val="b"/>
        <c:numFmt formatCode="0" sourceLinked="0"/>
        <c:majorTickMark val="none"/>
        <c:minorTickMark val="none"/>
        <c:tickLblPos val="nextTo"/>
        <c:crossAx val="39169598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rgbClr val="002060"/>
          </a:solidFill>
        </a:defRPr>
      </a:pPr>
      <a:endParaRPr lang="ru-KG"/>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2"/>
          <c:order val="2"/>
          <c:tx>
            <c:strRef>
              <c:f>Лист2!$D$6</c:f>
              <c:strCache>
                <c:ptCount val="1"/>
                <c:pt idx="0">
                  <c:v>село</c:v>
                </c:pt>
              </c:strCache>
            </c:strRef>
          </c:tx>
          <c:spPr>
            <a:solidFill>
              <a:schemeClr val="accent2">
                <a:lumMod val="75000"/>
              </a:schemeClr>
            </a:solidFill>
            <a:ln>
              <a:noFill/>
            </a:ln>
            <a:effectLst/>
          </c:spPr>
          <c:invertIfNegative val="0"/>
          <c:dPt>
            <c:idx val="3"/>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0-81D3-4313-81E1-26D033A8E2EA}"/>
              </c:ext>
            </c:extLst>
          </c:dPt>
          <c:dLbls>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Лист2!$A$7:$A$14</c:f>
              <c:strCache>
                <c:ptCount val="8"/>
                <c:pt idx="0">
                  <c:v>Ош облусу</c:v>
                </c:pt>
                <c:pt idx="1">
                  <c:v>Талас облусу</c:v>
                </c:pt>
                <c:pt idx="2">
                  <c:v>Чүй облусу</c:v>
                </c:pt>
                <c:pt idx="3">
                  <c:v>Кыргыз Республикасы</c:v>
                </c:pt>
                <c:pt idx="4">
                  <c:v>Ысык-Көл облусу</c:v>
                </c:pt>
                <c:pt idx="5">
                  <c:v>Жалал-Абад облусу</c:v>
                </c:pt>
                <c:pt idx="6">
                  <c:v>Нарын облусу</c:v>
                </c:pt>
                <c:pt idx="7">
                  <c:v>Баткен облусу</c:v>
                </c:pt>
              </c:strCache>
              <c:extLst/>
            </c:strRef>
          </c:cat>
          <c:val>
            <c:numRef>
              <c:f>Лист2!$D$7:$D$14</c:f>
              <c:numCache>
                <c:formatCode>0.0</c:formatCode>
                <c:ptCount val="8"/>
                <c:pt idx="0">
                  <c:v>18.163823564117497</c:v>
                </c:pt>
                <c:pt idx="1">
                  <c:v>19.717646732312829</c:v>
                </c:pt>
                <c:pt idx="2">
                  <c:v>25.951176115992162</c:v>
                </c:pt>
                <c:pt idx="3">
                  <c:v>27.825726549811638</c:v>
                </c:pt>
                <c:pt idx="4">
                  <c:v>29.848454619305116</c:v>
                </c:pt>
                <c:pt idx="5">
                  <c:v>33.811919307727003</c:v>
                </c:pt>
                <c:pt idx="6">
                  <c:v>38.654504473019273</c:v>
                </c:pt>
                <c:pt idx="7">
                  <c:v>45.213526318495838</c:v>
                </c:pt>
              </c:numCache>
              <c:extLst/>
            </c:numRef>
          </c:val>
          <c:extLst>
            <c:ext xmlns:c16="http://schemas.microsoft.com/office/drawing/2014/chart" uri="{C3380CC4-5D6E-409C-BE32-E72D297353CC}">
              <c16:uniqueId val="{00000000-497A-48A9-8DB5-52E156A45416}"/>
            </c:ext>
          </c:extLst>
        </c:ser>
        <c:dLbls>
          <c:showLegendKey val="0"/>
          <c:showVal val="0"/>
          <c:showCatName val="0"/>
          <c:showSerName val="0"/>
          <c:showPercent val="0"/>
          <c:showBubbleSize val="0"/>
        </c:dLbls>
        <c:gapWidth val="51"/>
        <c:axId val="391695984"/>
        <c:axId val="391649424"/>
        <c:extLst>
          <c:ext xmlns:c15="http://schemas.microsoft.com/office/drawing/2012/chart" uri="{02D57815-91ED-43cb-92C2-25804820EDAC}">
            <c15:filteredBarSeries>
              <c15:ser>
                <c:idx val="0"/>
                <c:order val="0"/>
                <c:tx>
                  <c:strRef>
                    <c:extLst>
                      <c:ext uri="{02D57815-91ED-43cb-92C2-25804820EDAC}">
                        <c15:formulaRef>
                          <c15:sqref>Лист2!$B$6</c15:sqref>
                        </c15:formulaRef>
                      </c:ext>
                    </c:extLst>
                    <c:strCache>
                      <c:ptCount val="1"/>
                      <c:pt idx="0">
                        <c:v>всего</c:v>
                      </c:pt>
                    </c:strCache>
                  </c:strRef>
                </c:tx>
                <c:spPr>
                  <a:solidFill>
                    <a:schemeClr val="accent1"/>
                  </a:solidFill>
                  <a:ln>
                    <a:noFill/>
                  </a:ln>
                  <a:effectLst/>
                </c:spPr>
                <c:invertIfNegative val="0"/>
                <c:cat>
                  <c:strRef>
                    <c:extLst>
                      <c:ext uri="{02D57815-91ED-43cb-92C2-25804820EDAC}">
                        <c15:formulaRef>
                          <c15:sqref>Лист2!$A$7:$A$14</c15:sqref>
                        </c15:formulaRef>
                      </c:ext>
                    </c:extLst>
                    <c:strCache>
                      <c:ptCount val="8"/>
                      <c:pt idx="0">
                        <c:v>Ош облусу</c:v>
                      </c:pt>
                      <c:pt idx="1">
                        <c:v>Талас облусу</c:v>
                      </c:pt>
                      <c:pt idx="2">
                        <c:v>Чүй облусу</c:v>
                      </c:pt>
                      <c:pt idx="3">
                        <c:v>Кыргыз Республикасы</c:v>
                      </c:pt>
                      <c:pt idx="4">
                        <c:v>Ысык-Көл облусу</c:v>
                      </c:pt>
                      <c:pt idx="5">
                        <c:v>Жалал-Абад облусу</c:v>
                      </c:pt>
                      <c:pt idx="6">
                        <c:v>Нарын облусу</c:v>
                      </c:pt>
                      <c:pt idx="7">
                        <c:v>Баткен облусу</c:v>
                      </c:pt>
                    </c:strCache>
                  </c:strRef>
                </c:cat>
                <c:val>
                  <c:numRef>
                    <c:extLst>
                      <c:ext uri="{02D57815-91ED-43cb-92C2-25804820EDAC}">
                        <c15:formulaRef>
                          <c15:sqref>Лист2!$B$7:$B$14</c15:sqref>
                        </c15:formulaRef>
                      </c:ext>
                    </c:extLst>
                    <c:numCache>
                      <c:formatCode>0.0</c:formatCode>
                      <c:ptCount val="8"/>
                      <c:pt idx="0">
                        <c:v>19.82510355110351</c:v>
                      </c:pt>
                      <c:pt idx="1">
                        <c:v>19.915721659780527</c:v>
                      </c:pt>
                      <c:pt idx="2">
                        <c:v>21.698641033771139</c:v>
                      </c:pt>
                      <c:pt idx="3">
                        <c:v>25.693838345903199</c:v>
                      </c:pt>
                      <c:pt idx="4">
                        <c:v>28.344169649161405</c:v>
                      </c:pt>
                      <c:pt idx="5">
                        <c:v>32.919785331657998</c:v>
                      </c:pt>
                      <c:pt idx="6">
                        <c:v>35.966774609296117</c:v>
                      </c:pt>
                      <c:pt idx="7">
                        <c:v>44.005057270851857</c:v>
                      </c:pt>
                    </c:numCache>
                  </c:numRef>
                </c:val>
                <c:extLst>
                  <c:ext xmlns:c16="http://schemas.microsoft.com/office/drawing/2014/chart" uri="{C3380CC4-5D6E-409C-BE32-E72D297353CC}">
                    <c16:uniqueId val="{00000001-497A-48A9-8DB5-52E156A45416}"/>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Лист2!$C$6</c15:sqref>
                        </c15:formulaRef>
                      </c:ext>
                    </c:extLst>
                    <c:strCache>
                      <c:ptCount val="1"/>
                      <c:pt idx="0">
                        <c:v>город</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Лист2!$A$7:$A$14</c15:sqref>
                        </c15:formulaRef>
                      </c:ext>
                    </c:extLst>
                    <c:strCache>
                      <c:ptCount val="8"/>
                      <c:pt idx="0">
                        <c:v>Ош облусу</c:v>
                      </c:pt>
                      <c:pt idx="1">
                        <c:v>Талас облусу</c:v>
                      </c:pt>
                      <c:pt idx="2">
                        <c:v>Чүй облусу</c:v>
                      </c:pt>
                      <c:pt idx="3">
                        <c:v>Кыргыз Республикасы</c:v>
                      </c:pt>
                      <c:pt idx="4">
                        <c:v>Ысык-Көл облусу</c:v>
                      </c:pt>
                      <c:pt idx="5">
                        <c:v>Жалал-Абад облусу</c:v>
                      </c:pt>
                      <c:pt idx="6">
                        <c:v>Нарын облусу</c:v>
                      </c:pt>
                      <c:pt idx="7">
                        <c:v>Баткен облусу</c:v>
                      </c:pt>
                    </c:strCache>
                  </c:strRef>
                </c:cat>
                <c:val>
                  <c:numRef>
                    <c:extLst xmlns:c15="http://schemas.microsoft.com/office/drawing/2012/chart">
                      <c:ext xmlns:c15="http://schemas.microsoft.com/office/drawing/2012/chart" uri="{02D57815-91ED-43cb-92C2-25804820EDAC}">
                        <c15:formulaRef>
                          <c15:sqref>Лист2!$C$7:$C$14</c15:sqref>
                        </c15:formulaRef>
                      </c:ext>
                    </c:extLst>
                    <c:numCache>
                      <c:formatCode>0.0</c:formatCode>
                      <c:ptCount val="8"/>
                      <c:pt idx="0">
                        <c:v>34.299205540890853</c:v>
                      </c:pt>
                      <c:pt idx="1">
                        <c:v>20.919671969737973</c:v>
                      </c:pt>
                      <c:pt idx="2">
                        <c:v>6.8859706999109607</c:v>
                      </c:pt>
                      <c:pt idx="3">
                        <c:v>22.850194533527905</c:v>
                      </c:pt>
                      <c:pt idx="4">
                        <c:v>25.114567716036799</c:v>
                      </c:pt>
                      <c:pt idx="5">
                        <c:v>31.324192296943647</c:v>
                      </c:pt>
                      <c:pt idx="6">
                        <c:v>19.129995001798459</c:v>
                      </c:pt>
                      <c:pt idx="7">
                        <c:v>41.802144298030179</c:v>
                      </c:pt>
                    </c:numCache>
                  </c:numRef>
                </c:val>
                <c:extLst xmlns:c15="http://schemas.microsoft.com/office/drawing/2012/chart">
                  <c:ext xmlns:c16="http://schemas.microsoft.com/office/drawing/2014/chart" uri="{C3380CC4-5D6E-409C-BE32-E72D297353CC}">
                    <c16:uniqueId val="{00000002-497A-48A9-8DB5-52E156A45416}"/>
                  </c:ext>
                </c:extLst>
              </c15:ser>
            </c15:filteredBarSeries>
          </c:ext>
        </c:extLst>
      </c:barChart>
      <c:catAx>
        <c:axId val="391695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crossAx val="391649424"/>
        <c:crosses val="autoZero"/>
        <c:auto val="1"/>
        <c:lblAlgn val="ctr"/>
        <c:lblOffset val="100"/>
        <c:noMultiLvlLbl val="0"/>
      </c:catAx>
      <c:valAx>
        <c:axId val="391649424"/>
        <c:scaling>
          <c:orientation val="minMax"/>
        </c:scaling>
        <c:delete val="1"/>
        <c:axPos val="b"/>
        <c:numFmt formatCode="0" sourceLinked="0"/>
        <c:majorTickMark val="none"/>
        <c:minorTickMark val="none"/>
        <c:tickLblPos val="nextTo"/>
        <c:crossAx val="39169598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002060"/>
          </a:solidFill>
        </a:defRPr>
      </a:pPr>
      <a:endParaRPr lang="ru-KG"/>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Лист3!$A$26</c:f>
              <c:strCache>
                <c:ptCount val="1"/>
                <c:pt idx="0">
                  <c:v>Кыргызская Республика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Лист3!$B$25:$F$25</c:f>
              <c:numCache>
                <c:formatCode>General</c:formatCode>
                <c:ptCount val="5"/>
                <c:pt idx="0">
                  <c:v>2020</c:v>
                </c:pt>
                <c:pt idx="1">
                  <c:v>2021</c:v>
                </c:pt>
                <c:pt idx="2">
                  <c:v>2022</c:v>
                </c:pt>
                <c:pt idx="3">
                  <c:v>2023</c:v>
                </c:pt>
                <c:pt idx="4">
                  <c:v>2024</c:v>
                </c:pt>
              </c:numCache>
            </c:numRef>
          </c:cat>
          <c:val>
            <c:numRef>
              <c:f>Лист3!$B$26:$F$26</c:f>
              <c:numCache>
                <c:formatCode>0.0</c:formatCode>
                <c:ptCount val="5"/>
                <c:pt idx="0">
                  <c:v>18.296373258950652</c:v>
                </c:pt>
                <c:pt idx="1">
                  <c:v>33.257744153602012</c:v>
                </c:pt>
                <c:pt idx="2">
                  <c:v>34.041194942162939</c:v>
                </c:pt>
                <c:pt idx="3">
                  <c:v>30.200566131283001</c:v>
                </c:pt>
                <c:pt idx="4">
                  <c:v>22.850194533527905</c:v>
                </c:pt>
              </c:numCache>
            </c:numRef>
          </c:val>
          <c:extLst>
            <c:ext xmlns:c16="http://schemas.microsoft.com/office/drawing/2014/chart" uri="{C3380CC4-5D6E-409C-BE32-E72D297353CC}">
              <c16:uniqueId val="{00000000-03E0-427C-A6C4-4A6F7176840A}"/>
            </c:ext>
          </c:extLst>
        </c:ser>
        <c:dLbls>
          <c:showLegendKey val="0"/>
          <c:showVal val="0"/>
          <c:showCatName val="0"/>
          <c:showSerName val="0"/>
          <c:showPercent val="0"/>
          <c:showBubbleSize val="0"/>
        </c:dLbls>
        <c:gapWidth val="219"/>
        <c:overlap val="-27"/>
        <c:axId val="406894768"/>
        <c:axId val="406900528"/>
      </c:barChart>
      <c:catAx>
        <c:axId val="40689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crossAx val="406900528"/>
        <c:crosses val="autoZero"/>
        <c:auto val="1"/>
        <c:lblAlgn val="ctr"/>
        <c:lblOffset val="100"/>
        <c:noMultiLvlLbl val="0"/>
      </c:catAx>
      <c:valAx>
        <c:axId val="406900528"/>
        <c:scaling>
          <c:orientation val="minMax"/>
        </c:scaling>
        <c:delete val="1"/>
        <c:axPos val="l"/>
        <c:numFmt formatCode="0.0" sourceLinked="1"/>
        <c:majorTickMark val="none"/>
        <c:minorTickMark val="none"/>
        <c:tickLblPos val="nextTo"/>
        <c:crossAx val="4068947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rgbClr val="002060"/>
          </a:solidFill>
        </a:defRPr>
      </a:pPr>
      <a:endParaRPr lang="ru-KG"/>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4754068131024732E-2"/>
          <c:y val="9.0702574118177046E-2"/>
          <c:w val="0.94118542316288123"/>
          <c:h val="0.72254241897337435"/>
        </c:manualLayout>
      </c:layout>
      <c:barChart>
        <c:barDir val="col"/>
        <c:grouping val="clustered"/>
        <c:varyColors val="0"/>
        <c:ser>
          <c:idx val="0"/>
          <c:order val="0"/>
          <c:tx>
            <c:strRef>
              <c:f>Лист3!$A$29</c:f>
              <c:strCache>
                <c:ptCount val="1"/>
                <c:pt idx="0">
                  <c:v>Кыргызская Республика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Лист3!$B$28:$F$28</c:f>
              <c:numCache>
                <c:formatCode>General</c:formatCode>
                <c:ptCount val="5"/>
                <c:pt idx="0">
                  <c:v>2020</c:v>
                </c:pt>
                <c:pt idx="1">
                  <c:v>2021</c:v>
                </c:pt>
                <c:pt idx="2">
                  <c:v>2022</c:v>
                </c:pt>
                <c:pt idx="3">
                  <c:v>2023</c:v>
                </c:pt>
                <c:pt idx="4">
                  <c:v>2024</c:v>
                </c:pt>
              </c:numCache>
            </c:numRef>
          </c:cat>
          <c:val>
            <c:numRef>
              <c:f>Лист3!$B$29:$F$29</c:f>
              <c:numCache>
                <c:formatCode>0.0</c:formatCode>
                <c:ptCount val="5"/>
                <c:pt idx="0">
                  <c:v>29.271401811644569</c:v>
                </c:pt>
                <c:pt idx="1">
                  <c:v>33.264901349774981</c:v>
                </c:pt>
                <c:pt idx="2">
                  <c:v>32.636018013483252</c:v>
                </c:pt>
                <c:pt idx="3">
                  <c:v>29.586576623908059</c:v>
                </c:pt>
                <c:pt idx="4">
                  <c:v>27.825726549811638</c:v>
                </c:pt>
              </c:numCache>
            </c:numRef>
          </c:val>
          <c:extLst>
            <c:ext xmlns:c16="http://schemas.microsoft.com/office/drawing/2014/chart" uri="{C3380CC4-5D6E-409C-BE32-E72D297353CC}">
              <c16:uniqueId val="{00000000-44CD-4D0C-90CC-5DBC40A62B24}"/>
            </c:ext>
          </c:extLst>
        </c:ser>
        <c:dLbls>
          <c:showLegendKey val="0"/>
          <c:showVal val="0"/>
          <c:showCatName val="0"/>
          <c:showSerName val="0"/>
          <c:showPercent val="0"/>
          <c:showBubbleSize val="0"/>
        </c:dLbls>
        <c:gapWidth val="219"/>
        <c:overlap val="-27"/>
        <c:axId val="406873168"/>
        <c:axId val="406873648"/>
      </c:barChart>
      <c:catAx>
        <c:axId val="40687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crossAx val="406873648"/>
        <c:crosses val="autoZero"/>
        <c:auto val="1"/>
        <c:lblAlgn val="ctr"/>
        <c:lblOffset val="100"/>
        <c:noMultiLvlLbl val="0"/>
      </c:catAx>
      <c:valAx>
        <c:axId val="406873648"/>
        <c:scaling>
          <c:orientation val="minMax"/>
        </c:scaling>
        <c:delete val="1"/>
        <c:axPos val="l"/>
        <c:numFmt formatCode="0.0" sourceLinked="1"/>
        <c:majorTickMark val="none"/>
        <c:minorTickMark val="none"/>
        <c:tickLblPos val="nextTo"/>
        <c:crossAx val="406873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rgbClr val="002060"/>
          </a:solidFill>
        </a:defRPr>
      </a:pPr>
      <a:endParaRPr lang="ru-KG"/>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Лист4!$B$3</c:f>
              <c:strCache>
                <c:ptCount val="1"/>
                <c:pt idx="0">
                  <c:v>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Лист4!$A$4:$A$13</c:f>
              <c:strCache>
                <c:ptCount val="10"/>
                <c:pt idx="0">
                  <c:v>Ош ш.</c:v>
                </c:pt>
                <c:pt idx="1">
                  <c:v>Талас облусу</c:v>
                </c:pt>
                <c:pt idx="2">
                  <c:v>Ош облусу</c:v>
                </c:pt>
                <c:pt idx="3">
                  <c:v>Чүй облусу</c:v>
                </c:pt>
                <c:pt idx="4">
                  <c:v>Кыргыз Республикасы</c:v>
                </c:pt>
                <c:pt idx="5">
                  <c:v>Ысык-Көл облусу</c:v>
                </c:pt>
                <c:pt idx="6">
                  <c:v>Бишкек ш.</c:v>
                </c:pt>
                <c:pt idx="7">
                  <c:v>Жалал-Абад облусу</c:v>
                </c:pt>
                <c:pt idx="8">
                  <c:v>Нарын облусу</c:v>
                </c:pt>
                <c:pt idx="9">
                  <c:v>Баткен облусу</c:v>
                </c:pt>
              </c:strCache>
            </c:strRef>
          </c:cat>
          <c:val>
            <c:numRef>
              <c:f>Лист4!$B$4:$B$13</c:f>
              <c:numCache>
                <c:formatCode>0.0</c:formatCode>
                <c:ptCount val="10"/>
                <c:pt idx="0">
                  <c:v>9.4927128316739893</c:v>
                </c:pt>
                <c:pt idx="1">
                  <c:v>23.028449410622652</c:v>
                </c:pt>
                <c:pt idx="2">
                  <c:v>24.222521349783392</c:v>
                </c:pt>
                <c:pt idx="3">
                  <c:v>30.623166692453758</c:v>
                </c:pt>
                <c:pt idx="4">
                  <c:v>33.110439503096273</c:v>
                </c:pt>
                <c:pt idx="5">
                  <c:v>34.428895699850898</c:v>
                </c:pt>
                <c:pt idx="6">
                  <c:v>36.625257557200584</c:v>
                </c:pt>
                <c:pt idx="7">
                  <c:v>42.535293863502254</c:v>
                </c:pt>
                <c:pt idx="8">
                  <c:v>43.253430713409429</c:v>
                </c:pt>
                <c:pt idx="9">
                  <c:v>50.603551987045726</c:v>
                </c:pt>
              </c:numCache>
            </c:numRef>
          </c:val>
          <c:extLst>
            <c:ext xmlns:c16="http://schemas.microsoft.com/office/drawing/2014/chart" uri="{C3380CC4-5D6E-409C-BE32-E72D297353CC}">
              <c16:uniqueId val="{00000000-0A2C-40BF-81B1-2A311704B2A3}"/>
            </c:ext>
          </c:extLst>
        </c:ser>
        <c:dLbls>
          <c:showLegendKey val="0"/>
          <c:showVal val="0"/>
          <c:showCatName val="0"/>
          <c:showSerName val="0"/>
          <c:showPercent val="0"/>
          <c:showBubbleSize val="0"/>
        </c:dLbls>
        <c:gapWidth val="50"/>
        <c:axId val="537974160"/>
        <c:axId val="537975600"/>
      </c:barChart>
      <c:catAx>
        <c:axId val="537974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ru-KG"/>
          </a:p>
        </c:txPr>
        <c:crossAx val="537975600"/>
        <c:crosses val="autoZero"/>
        <c:auto val="1"/>
        <c:lblAlgn val="ctr"/>
        <c:lblOffset val="100"/>
        <c:noMultiLvlLbl val="0"/>
      </c:catAx>
      <c:valAx>
        <c:axId val="537975600"/>
        <c:scaling>
          <c:orientation val="minMax"/>
          <c:max val="55"/>
          <c:min val="0"/>
        </c:scaling>
        <c:delete val="1"/>
        <c:axPos val="b"/>
        <c:numFmt formatCode="0.0" sourceLinked="1"/>
        <c:majorTickMark val="none"/>
        <c:minorTickMark val="none"/>
        <c:tickLblPos val="nextTo"/>
        <c:crossAx val="537974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rgbClr val="002060"/>
          </a:solidFill>
        </a:defRPr>
      </a:pPr>
      <a:endParaRPr lang="ru-KG"/>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Лист4!$B$16</c:f>
              <c:strCache>
                <c:ptCount val="1"/>
                <c:pt idx="0">
                  <c:v>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Лист4!$A$17:$A$26</c:f>
              <c:strCache>
                <c:ptCount val="10"/>
                <c:pt idx="0">
                  <c:v>Ош ш.</c:v>
                </c:pt>
                <c:pt idx="1">
                  <c:v>Ош облусу</c:v>
                </c:pt>
                <c:pt idx="2">
                  <c:v>Жалал-Абад облусу</c:v>
                </c:pt>
                <c:pt idx="3">
                  <c:v>Талас облусу</c:v>
                </c:pt>
                <c:pt idx="4">
                  <c:v>Чүй облусу</c:v>
                </c:pt>
                <c:pt idx="5">
                  <c:v>Кыргыз Республикасы</c:v>
                </c:pt>
                <c:pt idx="6">
                  <c:v>Ысык-Көл облусу</c:v>
                </c:pt>
                <c:pt idx="7">
                  <c:v>Бишкек ш.</c:v>
                </c:pt>
                <c:pt idx="8">
                  <c:v>Нарын облусу</c:v>
                </c:pt>
                <c:pt idx="9">
                  <c:v>Баткен облусу</c:v>
                </c:pt>
              </c:strCache>
            </c:strRef>
          </c:cat>
          <c:val>
            <c:numRef>
              <c:f>Лист4!$B$17:$B$26</c:f>
              <c:numCache>
                <c:formatCode>0.0</c:formatCode>
                <c:ptCount val="10"/>
                <c:pt idx="0">
                  <c:v>0</c:v>
                </c:pt>
                <c:pt idx="1">
                  <c:v>0.39444953565848956</c:v>
                </c:pt>
                <c:pt idx="2">
                  <c:v>2.7841010938982689</c:v>
                </c:pt>
                <c:pt idx="3">
                  <c:v>2.8681181570842966</c:v>
                </c:pt>
                <c:pt idx="4">
                  <c:v>3.7081714534904386</c:v>
                </c:pt>
                <c:pt idx="5">
                  <c:v>3.8825333632285286</c:v>
                </c:pt>
                <c:pt idx="6">
                  <c:v>4.461855728014207</c:v>
                </c:pt>
                <c:pt idx="7">
                  <c:v>4.9957733620771601</c:v>
                </c:pt>
                <c:pt idx="8">
                  <c:v>7.4822445308134462</c:v>
                </c:pt>
                <c:pt idx="9">
                  <c:v>14.640032260177856</c:v>
                </c:pt>
              </c:numCache>
            </c:numRef>
          </c:val>
          <c:extLst>
            <c:ext xmlns:c16="http://schemas.microsoft.com/office/drawing/2014/chart" uri="{C3380CC4-5D6E-409C-BE32-E72D297353CC}">
              <c16:uniqueId val="{00000000-B707-42E5-9411-08E02DF8692E}"/>
            </c:ext>
          </c:extLst>
        </c:ser>
        <c:dLbls>
          <c:showLegendKey val="0"/>
          <c:showVal val="0"/>
          <c:showCatName val="0"/>
          <c:showSerName val="0"/>
          <c:showPercent val="0"/>
          <c:showBubbleSize val="0"/>
        </c:dLbls>
        <c:gapWidth val="26"/>
        <c:axId val="537972240"/>
        <c:axId val="537972720"/>
      </c:barChart>
      <c:catAx>
        <c:axId val="537972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ru-KG"/>
          </a:p>
        </c:txPr>
        <c:crossAx val="537972720"/>
        <c:crosses val="autoZero"/>
        <c:auto val="1"/>
        <c:lblAlgn val="ctr"/>
        <c:lblOffset val="100"/>
        <c:noMultiLvlLbl val="0"/>
      </c:catAx>
      <c:valAx>
        <c:axId val="537972720"/>
        <c:scaling>
          <c:orientation val="minMax"/>
        </c:scaling>
        <c:delete val="1"/>
        <c:axPos val="b"/>
        <c:numFmt formatCode="0.0" sourceLinked="1"/>
        <c:majorTickMark val="none"/>
        <c:minorTickMark val="none"/>
        <c:tickLblPos val="nextTo"/>
        <c:crossAx val="537972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rgbClr val="002060"/>
          </a:solidFill>
        </a:defRPr>
      </a:pPr>
      <a:endParaRPr lang="ru-KG"/>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2107389511620667E-2"/>
          <c:y val="5.8505222962692761E-2"/>
          <c:w val="0.97578522097675868"/>
          <c:h val="0.67684626352196198"/>
        </c:manualLayout>
      </c:layout>
      <c:lineChart>
        <c:grouping val="standard"/>
        <c:varyColors val="0"/>
        <c:ser>
          <c:idx val="0"/>
          <c:order val="0"/>
          <c:tx>
            <c:strRef>
              <c:f>'Т90 (2)'!$A$114</c:f>
              <c:strCache>
                <c:ptCount val="1"/>
                <c:pt idx="0">
                  <c:v>Кыргыз Республикасы</c:v>
                </c:pt>
              </c:strCache>
            </c:strRef>
          </c:tx>
          <c:spPr>
            <a:ln w="28575" cap="rnd">
              <a:solidFill>
                <a:schemeClr val="accent1"/>
              </a:solidFill>
              <a:round/>
            </a:ln>
            <a:effectLst/>
          </c:spPr>
          <c:marker>
            <c:symbol val="none"/>
          </c:marker>
          <c:dLbls>
            <c:dLbl>
              <c:idx val="0"/>
              <c:layout>
                <c:manualLayout>
                  <c:x val="-2.63765610338954E-2"/>
                  <c:y val="3.31091953361494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951-4904-8175-3301A2A76F69}"/>
                </c:ext>
              </c:extLst>
            </c:dLbl>
            <c:dLbl>
              <c:idx val="1"/>
              <c:layout>
                <c:manualLayout>
                  <c:x val="-2.6376561033895428E-2"/>
                  <c:y val="1.55679607739321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951-4904-8175-3301A2A76F69}"/>
                </c:ext>
              </c:extLst>
            </c:dLbl>
            <c:dLbl>
              <c:idx val="2"/>
              <c:layout>
                <c:manualLayout>
                  <c:x val="-3.465478137296131E-2"/>
                  <c:y val="-4.896812881988006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51-4904-8175-3301A2A76F69}"/>
                </c:ext>
              </c:extLst>
            </c:dLbl>
            <c:dLbl>
              <c:idx val="3"/>
              <c:layout>
                <c:manualLayout>
                  <c:x val="-2.0857747474518178E-2"/>
                  <c:y val="3.31091953361493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951-4904-8175-3301A2A76F69}"/>
                </c:ext>
              </c:extLst>
            </c:dLbl>
            <c:dLbl>
              <c:idx val="4"/>
              <c:layout>
                <c:manualLayout>
                  <c:x val="-3.3275077983116991E-2"/>
                  <c:y val="3.89562735235551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951-4904-8175-3301A2A76F69}"/>
                </c:ext>
              </c:extLst>
            </c:dLbl>
            <c:dLbl>
              <c:idx val="6"/>
              <c:layout>
                <c:manualLayout>
                  <c:x val="-1.5338933915140854E-2"/>
                  <c:y val="-2.82851256316110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951-4904-8175-3301A2A76F69}"/>
                </c:ext>
              </c:extLst>
            </c:dLbl>
            <c:dLbl>
              <c:idx val="7"/>
              <c:layout>
                <c:manualLayout>
                  <c:x val="-1.5419000166976701E-3"/>
                  <c:y val="-2.53615865379081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951-4904-8175-3301A2A76F69}"/>
                </c:ext>
              </c:extLst>
            </c:dLbl>
            <c:dLbl>
              <c:idx val="8"/>
              <c:layout>
                <c:manualLayout>
                  <c:x val="-7.0607135760749435E-3"/>
                  <c:y val="3.873804399120636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951-4904-8175-3301A2A76F6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2060"/>
                    </a:solidFill>
                    <a:latin typeface="+mn-lt"/>
                    <a:ea typeface="+mn-ea"/>
                    <a:cs typeface="+mn-cs"/>
                  </a:defRPr>
                </a:pPr>
                <a:endParaRPr lang="ru-KG"/>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'Т90 (2)'!$B$113:$J$113</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'Т90 (2)'!$B$114:$J$114</c:f>
              <c:numCache>
                <c:formatCode>0.0</c:formatCode>
                <c:ptCount val="9"/>
                <c:pt idx="0">
                  <c:v>31.492974080321424</c:v>
                </c:pt>
                <c:pt idx="1">
                  <c:v>31.952461531096333</c:v>
                </c:pt>
                <c:pt idx="2">
                  <c:v>28.287319433737824</c:v>
                </c:pt>
                <c:pt idx="3">
                  <c:v>25.742606547113475</c:v>
                </c:pt>
                <c:pt idx="4">
                  <c:v>31.792156716036452</c:v>
                </c:pt>
                <c:pt idx="5">
                  <c:v>40.506761643955343</c:v>
                </c:pt>
                <c:pt idx="6">
                  <c:v>40.271414365477916</c:v>
                </c:pt>
                <c:pt idx="7">
                  <c:v>36.679314997357302</c:v>
                </c:pt>
                <c:pt idx="8" formatCode="General">
                  <c:v>33.1</c:v>
                </c:pt>
              </c:numCache>
            </c:numRef>
          </c:val>
          <c:smooth val="0"/>
          <c:extLst>
            <c:ext xmlns:c16="http://schemas.microsoft.com/office/drawing/2014/chart" uri="{C3380CC4-5D6E-409C-BE32-E72D297353CC}">
              <c16:uniqueId val="{00000008-E951-4904-8175-3301A2A76F69}"/>
            </c:ext>
          </c:extLst>
        </c:ser>
        <c:ser>
          <c:idx val="1"/>
          <c:order val="1"/>
          <c:tx>
            <c:strRef>
              <c:f>'Т90 (2)'!$A$115</c:f>
              <c:strCache>
                <c:ptCount val="1"/>
                <c:pt idx="0">
                  <c:v>Шаардык конуштар</c:v>
                </c:pt>
              </c:strCache>
            </c:strRef>
          </c:tx>
          <c:spPr>
            <a:ln w="28575" cap="rnd">
              <a:solidFill>
                <a:schemeClr val="accent2"/>
              </a:solidFill>
              <a:round/>
            </a:ln>
            <a:effectLst/>
          </c:spPr>
          <c:marker>
            <c:symbol val="none"/>
          </c:marker>
          <c:dLbls>
            <c:dLbl>
              <c:idx val="5"/>
              <c:layout>
                <c:manualLayout>
                  <c:x val="-2.9847445158812283E-2"/>
                  <c:y val="3.36407125994787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951-4904-8175-3301A2A76F69}"/>
                </c:ext>
              </c:extLst>
            </c:dLbl>
            <c:dLbl>
              <c:idx val="6"/>
              <c:layout>
                <c:manualLayout>
                  <c:x val="-3.1895374593272678E-2"/>
                  <c:y val="-1.95145083505024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951-4904-8175-3301A2A76F69}"/>
                </c:ext>
              </c:extLst>
            </c:dLbl>
            <c:dLbl>
              <c:idx val="7"/>
              <c:layout>
                <c:manualLayout>
                  <c:x val="-1.3959230525296535E-2"/>
                  <c:y val="-5.45969774749369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951-4904-8175-3301A2A76F6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ru-KG"/>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'Т90 (2)'!$B$113:$J$113</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'Т90 (2)'!$B$115:$J$115</c:f>
              <c:numCache>
                <c:formatCode>0.0</c:formatCode>
                <c:ptCount val="9"/>
                <c:pt idx="0">
                  <c:v>24.534256480623199</c:v>
                </c:pt>
                <c:pt idx="1">
                  <c:v>28.150130241355448</c:v>
                </c:pt>
                <c:pt idx="2">
                  <c:v>27.201359566504141</c:v>
                </c:pt>
                <c:pt idx="3">
                  <c:v>19.929472409407634</c:v>
                </c:pt>
                <c:pt idx="4">
                  <c:v>24.271813231353221</c:v>
                </c:pt>
                <c:pt idx="5">
                  <c:v>42.119470571158942</c:v>
                </c:pt>
                <c:pt idx="6">
                  <c:v>45.387313655964149</c:v>
                </c:pt>
                <c:pt idx="7">
                  <c:v>39.550316042528777</c:v>
                </c:pt>
                <c:pt idx="8" formatCode="General">
                  <c:v>31.2</c:v>
                </c:pt>
              </c:numCache>
            </c:numRef>
          </c:val>
          <c:smooth val="0"/>
          <c:extLst>
            <c:ext xmlns:c16="http://schemas.microsoft.com/office/drawing/2014/chart" uri="{C3380CC4-5D6E-409C-BE32-E72D297353CC}">
              <c16:uniqueId val="{0000000B-E951-4904-8175-3301A2A76F69}"/>
            </c:ext>
          </c:extLst>
        </c:ser>
        <c:ser>
          <c:idx val="2"/>
          <c:order val="2"/>
          <c:tx>
            <c:strRef>
              <c:f>'Т90 (2)'!$A$116</c:f>
              <c:strCache>
                <c:ptCount val="1"/>
                <c:pt idx="0">
                  <c:v>Айыл жергеси</c:v>
                </c:pt>
              </c:strCache>
            </c:strRef>
          </c:tx>
          <c:spPr>
            <a:ln w="28575" cap="rnd">
              <a:solidFill>
                <a:schemeClr val="accent3"/>
              </a:solidFill>
              <a:round/>
            </a:ln>
            <a:effectLst/>
          </c:spPr>
          <c:marker>
            <c:symbol val="none"/>
          </c:marker>
          <c:dLbls>
            <c:dLbl>
              <c:idx val="6"/>
              <c:layout>
                <c:manualLayout>
                  <c:x val="-3.0515671203428255E-2"/>
                  <c:y val="4.87501294874598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E951-4904-8175-3301A2A76F69}"/>
                </c:ext>
              </c:extLst>
            </c:dLbl>
            <c:dLbl>
              <c:idx val="7"/>
              <c:layout>
                <c:manualLayout>
                  <c:x val="-2.0857747474518129E-2"/>
                  <c:y val="3.12088949252425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951-4904-8175-3301A2A76F6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2060"/>
                    </a:solidFill>
                    <a:latin typeface="+mn-lt"/>
                    <a:ea typeface="+mn-ea"/>
                    <a:cs typeface="+mn-cs"/>
                  </a:defRPr>
                </a:pPr>
                <a:endParaRPr lang="ru-KG"/>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'Т90 (2)'!$B$113:$J$113</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'Т90 (2)'!$B$116:$J$116</c:f>
              <c:numCache>
                <c:formatCode>0.0</c:formatCode>
                <c:ptCount val="9"/>
                <c:pt idx="0">
                  <c:v>34.784287365127589</c:v>
                </c:pt>
                <c:pt idx="1">
                  <c:v>33.756413184856662</c:v>
                </c:pt>
                <c:pt idx="2">
                  <c:v>28.801214982137193</c:v>
                </c:pt>
                <c:pt idx="3">
                  <c:v>28.575970481942388</c:v>
                </c:pt>
                <c:pt idx="4">
                  <c:v>35.535219537131198</c:v>
                </c:pt>
                <c:pt idx="5">
                  <c:v>39.653631799129187</c:v>
                </c:pt>
                <c:pt idx="6">
                  <c:v>37.758038180421352</c:v>
                </c:pt>
                <c:pt idx="7">
                  <c:v>35.263189696458767</c:v>
                </c:pt>
                <c:pt idx="8" formatCode="General">
                  <c:v>34.299999999999997</c:v>
                </c:pt>
              </c:numCache>
            </c:numRef>
          </c:val>
          <c:smooth val="0"/>
          <c:extLst>
            <c:ext xmlns:c16="http://schemas.microsoft.com/office/drawing/2014/chart" uri="{C3380CC4-5D6E-409C-BE32-E72D297353CC}">
              <c16:uniqueId val="{0000000E-E951-4904-8175-3301A2A76F69}"/>
            </c:ext>
          </c:extLst>
        </c:ser>
        <c:dLbls>
          <c:showLegendKey val="0"/>
          <c:showVal val="0"/>
          <c:showCatName val="0"/>
          <c:showSerName val="0"/>
          <c:showPercent val="0"/>
          <c:showBubbleSize val="0"/>
        </c:dLbls>
        <c:smooth val="0"/>
        <c:axId val="1463348944"/>
        <c:axId val="1463370064"/>
      </c:lineChart>
      <c:catAx>
        <c:axId val="146334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2060"/>
                </a:solidFill>
                <a:latin typeface="+mn-lt"/>
                <a:ea typeface="+mn-ea"/>
                <a:cs typeface="+mn-cs"/>
              </a:defRPr>
            </a:pPr>
            <a:endParaRPr lang="ru-KG"/>
          </a:p>
        </c:txPr>
        <c:crossAx val="1463370064"/>
        <c:crosses val="autoZero"/>
        <c:auto val="1"/>
        <c:lblAlgn val="ctr"/>
        <c:lblOffset val="100"/>
        <c:noMultiLvlLbl val="0"/>
      </c:catAx>
      <c:valAx>
        <c:axId val="1463370064"/>
        <c:scaling>
          <c:orientation val="minMax"/>
        </c:scaling>
        <c:delete val="1"/>
        <c:axPos val="l"/>
        <c:numFmt formatCode="0" sourceLinked="0"/>
        <c:majorTickMark val="none"/>
        <c:minorTickMark val="none"/>
        <c:tickLblPos val="nextTo"/>
        <c:crossAx val="146334894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ru-K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KG"/>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75193D-CEE6-4789-96CA-5B3C3B52FC6A}" type="doc">
      <dgm:prSet loTypeId="urn:microsoft.com/office/officeart/2008/layout/LinedList" loCatId="list" qsTypeId="urn:microsoft.com/office/officeart/2005/8/quickstyle/simple1" qsCatId="simple" csTypeId="urn:microsoft.com/office/officeart/2005/8/colors/accent0_2" csCatId="mainScheme" phldr="1"/>
      <dgm:spPr/>
      <dgm:t>
        <a:bodyPr/>
        <a:lstStyle/>
        <a:p>
          <a:endParaRPr lang="ru-KG"/>
        </a:p>
      </dgm:t>
    </dgm:pt>
    <dgm:pt modelId="{4AC2111E-111E-4191-8DEF-6A0C1D786ABE}">
      <dgm:prSet custT="1"/>
      <dgm:spPr/>
      <dgm:t>
        <a:bodyPr/>
        <a:lstStyle/>
        <a:p>
          <a:r>
            <a:rPr lang="ru-RU" sz="2000" kern="1200" dirty="0">
              <a:solidFill>
                <a:srgbClr val="002060"/>
              </a:solidFill>
              <a:latin typeface="DIN Pro Regular"/>
              <a:ea typeface="+mn-ea"/>
              <a:cs typeface="+mn-cs"/>
            </a:rPr>
            <a:t>2009-жылдын 26-майы </a:t>
          </a:r>
          <a:r>
            <a:rPr lang="fr-FR" sz="2000" kern="1200" dirty="0">
              <a:solidFill>
                <a:srgbClr val="002060"/>
              </a:solidFill>
              <a:latin typeface="DIN Pro Regular"/>
              <a:ea typeface="+mn-ea"/>
              <a:cs typeface="+mn-cs"/>
            </a:rPr>
            <a:t>N 170</a:t>
          </a:r>
          <a:r>
            <a:rPr lang="ky-KG" sz="2000" kern="1200" dirty="0">
              <a:solidFill>
                <a:srgbClr val="002060"/>
              </a:solidFill>
              <a:latin typeface="DIN Pro Regular"/>
              <a:ea typeface="+mn-ea"/>
              <a:cs typeface="+mn-cs"/>
            </a:rPr>
            <a:t> </a:t>
          </a:r>
          <a:r>
            <a:rPr lang="ru-RU" sz="2000" kern="1200" dirty="0">
              <a:solidFill>
                <a:srgbClr val="002060"/>
              </a:solidFill>
              <a:latin typeface="DIN Pro Regular"/>
              <a:ea typeface="+mn-ea"/>
              <a:cs typeface="+mn-cs"/>
            </a:rPr>
            <a:t>Кыргыз </a:t>
          </a:r>
          <a:r>
            <a:rPr lang="ru-RU" sz="2000" kern="1200" dirty="0" err="1">
              <a:solidFill>
                <a:srgbClr val="002060"/>
              </a:solidFill>
              <a:latin typeface="DIN Pro Regular"/>
              <a:ea typeface="+mn-ea"/>
              <a:cs typeface="+mn-cs"/>
            </a:rPr>
            <a:t>Республикасынын</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Кепилденген</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мамлекеттик</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минималдык</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социалдык</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стандарттар</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жөнүндө</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мыйзамы</a:t>
          </a:r>
          <a:endParaRPr lang="ru-KG" sz="2000" kern="1200" dirty="0">
            <a:solidFill>
              <a:srgbClr val="002060"/>
            </a:solidFill>
          </a:endParaRPr>
        </a:p>
      </dgm:t>
    </dgm:pt>
    <dgm:pt modelId="{1C4076E2-F282-4D7C-B5E6-5F7DD619D383}" type="parTrans" cxnId="{9D5AE41E-089D-48DA-B452-F51F102723AF}">
      <dgm:prSet/>
      <dgm:spPr/>
      <dgm:t>
        <a:bodyPr/>
        <a:lstStyle/>
        <a:p>
          <a:endParaRPr lang="ru-KG" sz="2000">
            <a:solidFill>
              <a:srgbClr val="002060"/>
            </a:solidFill>
          </a:endParaRPr>
        </a:p>
      </dgm:t>
    </dgm:pt>
    <dgm:pt modelId="{9DC0261B-1E4C-4956-9379-A271A7417F9E}" type="sibTrans" cxnId="{9D5AE41E-089D-48DA-B452-F51F102723AF}">
      <dgm:prSet/>
      <dgm:spPr/>
      <dgm:t>
        <a:bodyPr/>
        <a:lstStyle/>
        <a:p>
          <a:endParaRPr lang="ru-KG" sz="2000">
            <a:solidFill>
              <a:srgbClr val="002060"/>
            </a:solidFill>
          </a:endParaRPr>
        </a:p>
      </dgm:t>
    </dgm:pt>
    <dgm:pt modelId="{9BC0A59B-C956-441B-8AF6-63186AE350F6}">
      <dgm:prSet custT="1"/>
      <dgm:spPr/>
      <dgm:t>
        <a:bodyPr/>
        <a:lstStyle/>
        <a:p>
          <a:r>
            <a:rPr lang="ru-RU" sz="2000" dirty="0">
              <a:solidFill>
                <a:srgbClr val="002060"/>
              </a:solidFill>
            </a:rPr>
            <a:t>2011-жылдын 25-марты № 115 Кыргыз </a:t>
          </a:r>
          <a:r>
            <a:rPr lang="ru-RU" sz="2000" dirty="0" err="1">
              <a:solidFill>
                <a:srgbClr val="002060"/>
              </a:solidFill>
            </a:rPr>
            <a:t>Республикасынын</a:t>
          </a:r>
          <a:r>
            <a:rPr lang="ru-RU" sz="2000" dirty="0">
              <a:solidFill>
                <a:srgbClr val="002060"/>
              </a:solidFill>
            </a:rPr>
            <a:t> </a:t>
          </a:r>
          <a:r>
            <a:rPr lang="ru-RU" sz="2000" dirty="0" err="1">
              <a:solidFill>
                <a:srgbClr val="002060"/>
              </a:solidFill>
            </a:rPr>
            <a:t>Өкмөтүнүн</a:t>
          </a:r>
          <a:r>
            <a:rPr lang="ru-RU" sz="2000" dirty="0">
              <a:solidFill>
                <a:srgbClr val="002060"/>
              </a:solidFill>
            </a:rPr>
            <a:t> «</a:t>
          </a:r>
          <a:r>
            <a:rPr lang="ru-RU" sz="2000" dirty="0" err="1">
              <a:solidFill>
                <a:srgbClr val="002060"/>
              </a:solidFill>
            </a:rPr>
            <a:t>Кедейчиликтин</a:t>
          </a:r>
          <a:r>
            <a:rPr lang="ru-RU" sz="2000" dirty="0">
              <a:solidFill>
                <a:srgbClr val="002060"/>
              </a:solidFill>
            </a:rPr>
            <a:t> </a:t>
          </a:r>
          <a:r>
            <a:rPr lang="ru-RU" sz="2000" dirty="0" err="1">
              <a:solidFill>
                <a:srgbClr val="002060"/>
              </a:solidFill>
            </a:rPr>
            <a:t>чегин</a:t>
          </a:r>
          <a:r>
            <a:rPr lang="ru-RU" sz="2000" dirty="0">
              <a:solidFill>
                <a:srgbClr val="002060"/>
              </a:solidFill>
            </a:rPr>
            <a:t> </a:t>
          </a:r>
          <a:r>
            <a:rPr lang="ru-RU" sz="2000" dirty="0" err="1">
              <a:solidFill>
                <a:srgbClr val="002060"/>
              </a:solidFill>
            </a:rPr>
            <a:t>аныктоо</a:t>
          </a:r>
          <a:r>
            <a:rPr lang="ru-RU" sz="2000" dirty="0">
              <a:solidFill>
                <a:srgbClr val="002060"/>
              </a:solidFill>
            </a:rPr>
            <a:t> </a:t>
          </a:r>
          <a:r>
            <a:rPr lang="ru-RU" sz="2000" dirty="0" err="1">
              <a:solidFill>
                <a:srgbClr val="002060"/>
              </a:solidFill>
            </a:rPr>
            <a:t>методикасын</a:t>
          </a:r>
          <a:r>
            <a:rPr lang="ru-RU" sz="2000" dirty="0">
              <a:solidFill>
                <a:srgbClr val="002060"/>
              </a:solidFill>
            </a:rPr>
            <a:t> </a:t>
          </a:r>
          <a:r>
            <a:rPr lang="ru-RU" sz="2000" dirty="0" err="1">
              <a:solidFill>
                <a:srgbClr val="002060"/>
              </a:solidFill>
            </a:rPr>
            <a:t>бекитүү</a:t>
          </a:r>
          <a:r>
            <a:rPr lang="ru-RU" sz="2000" dirty="0">
              <a:solidFill>
                <a:srgbClr val="002060"/>
              </a:solidFill>
            </a:rPr>
            <a:t> </a:t>
          </a:r>
          <a:r>
            <a:rPr lang="ru-RU" sz="2000" dirty="0" err="1">
              <a:solidFill>
                <a:srgbClr val="002060"/>
              </a:solidFill>
            </a:rPr>
            <a:t>жөнүндө</a:t>
          </a:r>
          <a:r>
            <a:rPr lang="ru-RU" sz="2000" dirty="0">
              <a:solidFill>
                <a:srgbClr val="002060"/>
              </a:solidFill>
            </a:rPr>
            <a:t>» </a:t>
          </a:r>
          <a:r>
            <a:rPr lang="ru-RU" sz="2000" dirty="0" err="1">
              <a:solidFill>
                <a:srgbClr val="002060"/>
              </a:solidFill>
            </a:rPr>
            <a:t>токтому</a:t>
          </a:r>
          <a:endParaRPr lang="ru-KG" sz="2000" dirty="0">
            <a:solidFill>
              <a:srgbClr val="002060"/>
            </a:solidFill>
          </a:endParaRPr>
        </a:p>
      </dgm:t>
    </dgm:pt>
    <dgm:pt modelId="{D831774F-1224-427D-B967-B585B8FCB146}" type="parTrans" cxnId="{4CEB442C-30E0-42DD-ABAC-D747AB35779A}">
      <dgm:prSet/>
      <dgm:spPr/>
      <dgm:t>
        <a:bodyPr/>
        <a:lstStyle/>
        <a:p>
          <a:endParaRPr lang="ru-KG" sz="2000">
            <a:solidFill>
              <a:srgbClr val="002060"/>
            </a:solidFill>
          </a:endParaRPr>
        </a:p>
      </dgm:t>
    </dgm:pt>
    <dgm:pt modelId="{EA23413A-706B-45A6-A101-415F24662CBA}" type="sibTrans" cxnId="{4CEB442C-30E0-42DD-ABAC-D747AB35779A}">
      <dgm:prSet/>
      <dgm:spPr/>
      <dgm:t>
        <a:bodyPr/>
        <a:lstStyle/>
        <a:p>
          <a:endParaRPr lang="ru-KG" sz="2000">
            <a:solidFill>
              <a:srgbClr val="002060"/>
            </a:solidFill>
          </a:endParaRPr>
        </a:p>
      </dgm:t>
    </dgm:pt>
    <dgm:pt modelId="{7D534CF1-2D8A-4C8D-9145-870ECD680C6D}">
      <dgm:prSet custT="1"/>
      <dgm:spPr/>
      <dgm:t>
        <a:bodyPr/>
        <a:lstStyle/>
        <a:p>
          <a:pPr>
            <a:buFont typeface="Symbol" panose="05050102010706020507" pitchFamily="18" charset="2"/>
            <a:buChar char=""/>
          </a:pPr>
          <a:r>
            <a:rPr lang="ru-RU" sz="2000" kern="1200" dirty="0">
              <a:solidFill>
                <a:srgbClr val="002060"/>
              </a:solidFill>
              <a:latin typeface="DIN Pro Regular"/>
              <a:ea typeface="+mn-ea"/>
              <a:cs typeface="+mn-cs"/>
            </a:rPr>
            <a:t>2019-жылдын 8-июлу № 82 Кыргыз </a:t>
          </a:r>
          <a:r>
            <a:rPr lang="ru-RU" sz="2000" kern="1200" dirty="0" err="1">
              <a:solidFill>
                <a:srgbClr val="002060"/>
              </a:solidFill>
              <a:latin typeface="DIN Pro Regular"/>
              <a:ea typeface="+mn-ea"/>
              <a:cs typeface="+mn-cs"/>
            </a:rPr>
            <a:t>Республикасынын</a:t>
          </a:r>
          <a:r>
            <a:rPr lang="ru-RU" sz="2000" kern="1200" dirty="0">
              <a:solidFill>
                <a:srgbClr val="002060"/>
              </a:solidFill>
              <a:latin typeface="DIN Pro Regular"/>
              <a:ea typeface="+mn-ea"/>
              <a:cs typeface="+mn-cs"/>
            </a:rPr>
            <a:t> «</a:t>
          </a:r>
          <a:r>
            <a:rPr lang="ky-KG" sz="2000" kern="1200" dirty="0">
              <a:solidFill>
                <a:srgbClr val="002060"/>
              </a:solidFill>
              <a:latin typeface="DIN Pro Regular"/>
              <a:ea typeface="+mn-ea"/>
              <a:cs typeface="+mn-cs"/>
            </a:rPr>
            <a:t>Расмий статистика жөнүндө</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мыйзамы</a:t>
          </a:r>
          <a:endParaRPr lang="ru-KG" sz="2000" kern="1200" dirty="0">
            <a:solidFill>
              <a:srgbClr val="002060"/>
            </a:solidFill>
            <a:latin typeface="DIN Pro Regular"/>
            <a:ea typeface="+mn-ea"/>
            <a:cs typeface="+mn-cs"/>
          </a:endParaRPr>
        </a:p>
      </dgm:t>
    </dgm:pt>
    <dgm:pt modelId="{7745615F-D8A5-4399-AB22-117E7E567452}" type="parTrans" cxnId="{034318DD-E9EB-420D-A0E5-3BD9456193B9}">
      <dgm:prSet/>
      <dgm:spPr/>
      <dgm:t>
        <a:bodyPr/>
        <a:lstStyle/>
        <a:p>
          <a:endParaRPr lang="ru-KG" sz="2000">
            <a:solidFill>
              <a:srgbClr val="002060"/>
            </a:solidFill>
          </a:endParaRPr>
        </a:p>
      </dgm:t>
    </dgm:pt>
    <dgm:pt modelId="{26433981-CE03-411B-84BE-139BEC260897}" type="sibTrans" cxnId="{034318DD-E9EB-420D-A0E5-3BD9456193B9}">
      <dgm:prSet/>
      <dgm:spPr/>
      <dgm:t>
        <a:bodyPr/>
        <a:lstStyle/>
        <a:p>
          <a:endParaRPr lang="ru-KG" sz="2000">
            <a:solidFill>
              <a:srgbClr val="002060"/>
            </a:solidFill>
          </a:endParaRPr>
        </a:p>
      </dgm:t>
    </dgm:pt>
    <dgm:pt modelId="{74CC3EC4-83AD-4479-B047-EB81CE745512}">
      <dgm:prSet custT="1"/>
      <dgm:spPr/>
      <dgm:t>
        <a:bodyPr/>
        <a:lstStyle/>
        <a:p>
          <a:pPr>
            <a:buFont typeface="Symbol" panose="05050102010706020507" pitchFamily="18" charset="2"/>
            <a:buChar char=""/>
          </a:pPr>
          <a:r>
            <a:rPr lang="ru-RU" sz="2000" kern="1200" dirty="0">
              <a:solidFill>
                <a:srgbClr val="002060"/>
              </a:solidFill>
              <a:latin typeface="DIN Pro Regular"/>
              <a:ea typeface="+mn-ea"/>
              <a:cs typeface="+mn-cs"/>
            </a:rPr>
            <a:t>2004-жылдын 17-январы № 25 </a:t>
          </a:r>
          <a:r>
            <a:rPr lang="ru-RU" sz="2000" kern="1200" dirty="0">
              <a:solidFill>
                <a:srgbClr val="002060"/>
              </a:solidFill>
            </a:rPr>
            <a:t>Кыргыз </a:t>
          </a:r>
          <a:r>
            <a:rPr lang="ru-RU" sz="2000" kern="1200" dirty="0" err="1">
              <a:solidFill>
                <a:srgbClr val="002060"/>
              </a:solidFill>
            </a:rPr>
            <a:t>Республикасынын</a:t>
          </a:r>
          <a:r>
            <a:rPr lang="ru-RU" sz="2000" kern="1200" dirty="0">
              <a:solidFill>
                <a:srgbClr val="002060"/>
              </a:solidFill>
            </a:rPr>
            <a:t> </a:t>
          </a:r>
          <a:r>
            <a:rPr lang="ru-RU" sz="2000" kern="1200" dirty="0" err="1">
              <a:solidFill>
                <a:srgbClr val="002060"/>
              </a:solidFill>
            </a:rPr>
            <a:t>Өкмөтүнүн</a:t>
          </a:r>
          <a:r>
            <a:rPr lang="ru-RU" sz="2000" kern="1200" dirty="0">
              <a:solidFill>
                <a:srgbClr val="002060"/>
              </a:solidFill>
            </a:rPr>
            <a:t> </a:t>
          </a:r>
          <a:r>
            <a:rPr lang="ru-RU" sz="2000" kern="1200" dirty="0">
              <a:solidFill>
                <a:srgbClr val="002060"/>
              </a:solidFill>
              <a:latin typeface="DIN Pro Regular"/>
              <a:ea typeface="+mn-ea"/>
              <a:cs typeface="+mn-cs"/>
            </a:rPr>
            <a:t>«</a:t>
          </a:r>
          <a:r>
            <a:rPr lang="ru-RU" sz="2000" kern="1200" dirty="0" err="1">
              <a:solidFill>
                <a:srgbClr val="002060"/>
              </a:solidFill>
              <a:latin typeface="DIN Pro Regular"/>
              <a:ea typeface="+mn-ea"/>
              <a:cs typeface="+mn-cs"/>
            </a:rPr>
            <a:t>Үй</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чарбаларды</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тандап</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изилдөөнүн</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статистикасы</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жөнүндө</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токтому</a:t>
          </a:r>
          <a:endParaRPr lang="ru-KG" sz="2000" kern="1200" dirty="0">
            <a:solidFill>
              <a:srgbClr val="002060"/>
            </a:solidFill>
            <a:latin typeface="DIN Pro Regular"/>
            <a:ea typeface="+mn-ea"/>
            <a:cs typeface="+mn-cs"/>
          </a:endParaRPr>
        </a:p>
      </dgm:t>
    </dgm:pt>
    <dgm:pt modelId="{969B5CF7-2D17-49E1-809A-6D5CF47E3E3C}" type="parTrans" cxnId="{72D8BE35-BEEB-4173-935C-C09FD81870BD}">
      <dgm:prSet/>
      <dgm:spPr/>
      <dgm:t>
        <a:bodyPr/>
        <a:lstStyle/>
        <a:p>
          <a:endParaRPr lang="ru-KG" sz="2000">
            <a:solidFill>
              <a:srgbClr val="002060"/>
            </a:solidFill>
          </a:endParaRPr>
        </a:p>
      </dgm:t>
    </dgm:pt>
    <dgm:pt modelId="{B0233255-A944-42D7-98DC-BDB45254C5A0}" type="sibTrans" cxnId="{72D8BE35-BEEB-4173-935C-C09FD81870BD}">
      <dgm:prSet/>
      <dgm:spPr/>
      <dgm:t>
        <a:bodyPr/>
        <a:lstStyle/>
        <a:p>
          <a:endParaRPr lang="ru-KG" sz="2000">
            <a:solidFill>
              <a:srgbClr val="002060"/>
            </a:solidFill>
          </a:endParaRPr>
        </a:p>
      </dgm:t>
    </dgm:pt>
    <dgm:pt modelId="{B2304CFD-A9D3-48D6-A34B-B869F2351E13}">
      <dgm:prSet custT="1"/>
      <dgm:spPr/>
      <dgm:t>
        <a:bodyPr/>
        <a:lstStyle/>
        <a:p>
          <a:pPr>
            <a:buFont typeface="Symbol" panose="05050102010706020507" pitchFamily="18" charset="2"/>
            <a:buChar char=""/>
          </a:pPr>
          <a:r>
            <a:rPr lang="ky-KG" sz="2000" kern="1200" dirty="0">
              <a:solidFill>
                <a:srgbClr val="002060"/>
              </a:solidFill>
              <a:latin typeface="DIN Pro Regular"/>
              <a:ea typeface="+mn-ea"/>
              <a:cs typeface="+mn-cs"/>
            </a:rPr>
            <a:t>Статистикалык программа</a:t>
          </a:r>
          <a:endParaRPr lang="ru-KG" sz="2000" kern="1200" dirty="0">
            <a:solidFill>
              <a:srgbClr val="002060"/>
            </a:solidFill>
            <a:latin typeface="DIN Pro Regular"/>
            <a:ea typeface="+mn-ea"/>
            <a:cs typeface="+mn-cs"/>
          </a:endParaRPr>
        </a:p>
      </dgm:t>
    </dgm:pt>
    <dgm:pt modelId="{245F1943-0843-4CA1-BB6B-D031E387DA60}" type="parTrans" cxnId="{40DCF58F-F797-4A98-B171-33FA79F08DCA}">
      <dgm:prSet/>
      <dgm:spPr/>
      <dgm:t>
        <a:bodyPr/>
        <a:lstStyle/>
        <a:p>
          <a:endParaRPr lang="ru-KG" sz="2000"/>
        </a:p>
      </dgm:t>
    </dgm:pt>
    <dgm:pt modelId="{93330771-8DDA-48DF-A5E6-5A5922ED8562}" type="sibTrans" cxnId="{40DCF58F-F797-4A98-B171-33FA79F08DCA}">
      <dgm:prSet/>
      <dgm:spPr/>
      <dgm:t>
        <a:bodyPr/>
        <a:lstStyle/>
        <a:p>
          <a:endParaRPr lang="ru-KG" sz="2000"/>
        </a:p>
      </dgm:t>
    </dgm:pt>
    <dgm:pt modelId="{9BB0784B-88E9-496B-B943-8E8375428EB4}" type="pres">
      <dgm:prSet presAssocID="{EF75193D-CEE6-4789-96CA-5B3C3B52FC6A}" presName="vert0" presStyleCnt="0">
        <dgm:presLayoutVars>
          <dgm:dir/>
          <dgm:animOne val="branch"/>
          <dgm:animLvl val="lvl"/>
        </dgm:presLayoutVars>
      </dgm:prSet>
      <dgm:spPr/>
    </dgm:pt>
    <dgm:pt modelId="{C626A314-804E-4A08-A39A-A87612A7A33A}" type="pres">
      <dgm:prSet presAssocID="{4AC2111E-111E-4191-8DEF-6A0C1D786ABE}" presName="thickLine" presStyleLbl="alignNode1" presStyleIdx="0" presStyleCnt="5"/>
      <dgm:spPr/>
    </dgm:pt>
    <dgm:pt modelId="{3EE9D60C-FB5A-49C2-B100-F28BAA3EE594}" type="pres">
      <dgm:prSet presAssocID="{4AC2111E-111E-4191-8DEF-6A0C1D786ABE}" presName="horz1" presStyleCnt="0"/>
      <dgm:spPr/>
    </dgm:pt>
    <dgm:pt modelId="{FFBEAEBA-E8BA-495B-B82E-A60186C65C36}" type="pres">
      <dgm:prSet presAssocID="{4AC2111E-111E-4191-8DEF-6A0C1D786ABE}" presName="tx1" presStyleLbl="revTx" presStyleIdx="0" presStyleCnt="5"/>
      <dgm:spPr/>
    </dgm:pt>
    <dgm:pt modelId="{8D82645D-44B8-42B9-9890-2139ADD46EE2}" type="pres">
      <dgm:prSet presAssocID="{4AC2111E-111E-4191-8DEF-6A0C1D786ABE}" presName="vert1" presStyleCnt="0"/>
      <dgm:spPr/>
    </dgm:pt>
    <dgm:pt modelId="{D177E14C-DEA8-4343-9DBA-E8798636B5CD}" type="pres">
      <dgm:prSet presAssocID="{9BC0A59B-C956-441B-8AF6-63186AE350F6}" presName="thickLine" presStyleLbl="alignNode1" presStyleIdx="1" presStyleCnt="5"/>
      <dgm:spPr/>
    </dgm:pt>
    <dgm:pt modelId="{B8E4408B-6968-4E0B-8D20-611E2CB4E700}" type="pres">
      <dgm:prSet presAssocID="{9BC0A59B-C956-441B-8AF6-63186AE350F6}" presName="horz1" presStyleCnt="0"/>
      <dgm:spPr/>
    </dgm:pt>
    <dgm:pt modelId="{BBE1E73D-2E80-4702-9C0E-FC48DED833F8}" type="pres">
      <dgm:prSet presAssocID="{9BC0A59B-C956-441B-8AF6-63186AE350F6}" presName="tx1" presStyleLbl="revTx" presStyleIdx="1" presStyleCnt="5"/>
      <dgm:spPr/>
    </dgm:pt>
    <dgm:pt modelId="{13A27C7D-ADEF-4492-9B89-37B4A6F0A2DD}" type="pres">
      <dgm:prSet presAssocID="{9BC0A59B-C956-441B-8AF6-63186AE350F6}" presName="vert1" presStyleCnt="0"/>
      <dgm:spPr/>
    </dgm:pt>
    <dgm:pt modelId="{91561682-C5AA-492E-9A3B-580193BA9AD7}" type="pres">
      <dgm:prSet presAssocID="{7D534CF1-2D8A-4C8D-9145-870ECD680C6D}" presName="thickLine" presStyleLbl="alignNode1" presStyleIdx="2" presStyleCnt="5"/>
      <dgm:spPr/>
    </dgm:pt>
    <dgm:pt modelId="{AF423026-D536-4BBF-B630-8142D81BAF36}" type="pres">
      <dgm:prSet presAssocID="{7D534CF1-2D8A-4C8D-9145-870ECD680C6D}" presName="horz1" presStyleCnt="0"/>
      <dgm:spPr/>
    </dgm:pt>
    <dgm:pt modelId="{E91E3AE0-9BA2-4087-8019-7DC1EDE3AC89}" type="pres">
      <dgm:prSet presAssocID="{7D534CF1-2D8A-4C8D-9145-870ECD680C6D}" presName="tx1" presStyleLbl="revTx" presStyleIdx="2" presStyleCnt="5"/>
      <dgm:spPr/>
    </dgm:pt>
    <dgm:pt modelId="{EA143F8D-7184-4956-900C-EFE73EB4CCA5}" type="pres">
      <dgm:prSet presAssocID="{7D534CF1-2D8A-4C8D-9145-870ECD680C6D}" presName="vert1" presStyleCnt="0"/>
      <dgm:spPr/>
    </dgm:pt>
    <dgm:pt modelId="{1E141363-C00F-41AC-9392-E8D0294A4DF4}" type="pres">
      <dgm:prSet presAssocID="{74CC3EC4-83AD-4479-B047-EB81CE745512}" presName="thickLine" presStyleLbl="alignNode1" presStyleIdx="3" presStyleCnt="5"/>
      <dgm:spPr/>
    </dgm:pt>
    <dgm:pt modelId="{28386410-09A9-4F80-B84E-1533A19CDF12}" type="pres">
      <dgm:prSet presAssocID="{74CC3EC4-83AD-4479-B047-EB81CE745512}" presName="horz1" presStyleCnt="0"/>
      <dgm:spPr/>
    </dgm:pt>
    <dgm:pt modelId="{95A66116-4343-4C6C-B0D1-31EDA775A971}" type="pres">
      <dgm:prSet presAssocID="{74CC3EC4-83AD-4479-B047-EB81CE745512}" presName="tx1" presStyleLbl="revTx" presStyleIdx="3" presStyleCnt="5"/>
      <dgm:spPr/>
    </dgm:pt>
    <dgm:pt modelId="{7592E1C0-88C5-4764-9792-6D2E24265AED}" type="pres">
      <dgm:prSet presAssocID="{74CC3EC4-83AD-4479-B047-EB81CE745512}" presName="vert1" presStyleCnt="0"/>
      <dgm:spPr/>
    </dgm:pt>
    <dgm:pt modelId="{21452D97-E339-4C5D-A293-B8FA0BE7FEDB}" type="pres">
      <dgm:prSet presAssocID="{B2304CFD-A9D3-48D6-A34B-B869F2351E13}" presName="thickLine" presStyleLbl="alignNode1" presStyleIdx="4" presStyleCnt="5"/>
      <dgm:spPr/>
    </dgm:pt>
    <dgm:pt modelId="{6C1B1BD6-5B24-467C-B54F-B23380440738}" type="pres">
      <dgm:prSet presAssocID="{B2304CFD-A9D3-48D6-A34B-B869F2351E13}" presName="horz1" presStyleCnt="0"/>
      <dgm:spPr/>
    </dgm:pt>
    <dgm:pt modelId="{5655C4D2-7EEC-4158-A30D-C67DA1D95229}" type="pres">
      <dgm:prSet presAssocID="{B2304CFD-A9D3-48D6-A34B-B869F2351E13}" presName="tx1" presStyleLbl="revTx" presStyleIdx="4" presStyleCnt="5"/>
      <dgm:spPr/>
    </dgm:pt>
    <dgm:pt modelId="{B8D1FD0F-51F9-4A72-AD1C-3400B5C9B325}" type="pres">
      <dgm:prSet presAssocID="{B2304CFD-A9D3-48D6-A34B-B869F2351E13}" presName="vert1" presStyleCnt="0"/>
      <dgm:spPr/>
    </dgm:pt>
  </dgm:ptLst>
  <dgm:cxnLst>
    <dgm:cxn modelId="{9D5AE41E-089D-48DA-B452-F51F102723AF}" srcId="{EF75193D-CEE6-4789-96CA-5B3C3B52FC6A}" destId="{4AC2111E-111E-4191-8DEF-6A0C1D786ABE}" srcOrd="0" destOrd="0" parTransId="{1C4076E2-F282-4D7C-B5E6-5F7DD619D383}" sibTransId="{9DC0261B-1E4C-4956-9379-A271A7417F9E}"/>
    <dgm:cxn modelId="{4CEB442C-30E0-42DD-ABAC-D747AB35779A}" srcId="{EF75193D-CEE6-4789-96CA-5B3C3B52FC6A}" destId="{9BC0A59B-C956-441B-8AF6-63186AE350F6}" srcOrd="1" destOrd="0" parTransId="{D831774F-1224-427D-B967-B585B8FCB146}" sibTransId="{EA23413A-706B-45A6-A101-415F24662CBA}"/>
    <dgm:cxn modelId="{72D8BE35-BEEB-4173-935C-C09FD81870BD}" srcId="{EF75193D-CEE6-4789-96CA-5B3C3B52FC6A}" destId="{74CC3EC4-83AD-4479-B047-EB81CE745512}" srcOrd="3" destOrd="0" parTransId="{969B5CF7-2D17-49E1-809A-6D5CF47E3E3C}" sibTransId="{B0233255-A944-42D7-98DC-BDB45254C5A0}"/>
    <dgm:cxn modelId="{12EA6F3B-A2E6-45A3-A35A-1CFA9F6812D5}" type="presOf" srcId="{B2304CFD-A9D3-48D6-A34B-B869F2351E13}" destId="{5655C4D2-7EEC-4158-A30D-C67DA1D95229}" srcOrd="0" destOrd="0" presId="urn:microsoft.com/office/officeart/2008/layout/LinedList"/>
    <dgm:cxn modelId="{344CE944-8E6A-4A1F-BAF2-289E21F5E40F}" type="presOf" srcId="{9BC0A59B-C956-441B-8AF6-63186AE350F6}" destId="{BBE1E73D-2E80-4702-9C0E-FC48DED833F8}" srcOrd="0" destOrd="0" presId="urn:microsoft.com/office/officeart/2008/layout/LinedList"/>
    <dgm:cxn modelId="{61232F8E-E696-4B47-96A0-377BE947A091}" type="presOf" srcId="{7D534CF1-2D8A-4C8D-9145-870ECD680C6D}" destId="{E91E3AE0-9BA2-4087-8019-7DC1EDE3AC89}" srcOrd="0" destOrd="0" presId="urn:microsoft.com/office/officeart/2008/layout/LinedList"/>
    <dgm:cxn modelId="{40DCF58F-F797-4A98-B171-33FA79F08DCA}" srcId="{EF75193D-CEE6-4789-96CA-5B3C3B52FC6A}" destId="{B2304CFD-A9D3-48D6-A34B-B869F2351E13}" srcOrd="4" destOrd="0" parTransId="{245F1943-0843-4CA1-BB6B-D031E387DA60}" sibTransId="{93330771-8DDA-48DF-A5E6-5A5922ED8562}"/>
    <dgm:cxn modelId="{3200E998-1B32-4469-9595-979563B3757C}" type="presOf" srcId="{4AC2111E-111E-4191-8DEF-6A0C1D786ABE}" destId="{FFBEAEBA-E8BA-495B-B82E-A60186C65C36}" srcOrd="0" destOrd="0" presId="urn:microsoft.com/office/officeart/2008/layout/LinedList"/>
    <dgm:cxn modelId="{90E2D49A-3A9A-450D-B18F-8856CE12D363}" type="presOf" srcId="{74CC3EC4-83AD-4479-B047-EB81CE745512}" destId="{95A66116-4343-4C6C-B0D1-31EDA775A971}" srcOrd="0" destOrd="0" presId="urn:microsoft.com/office/officeart/2008/layout/LinedList"/>
    <dgm:cxn modelId="{034318DD-E9EB-420D-A0E5-3BD9456193B9}" srcId="{EF75193D-CEE6-4789-96CA-5B3C3B52FC6A}" destId="{7D534CF1-2D8A-4C8D-9145-870ECD680C6D}" srcOrd="2" destOrd="0" parTransId="{7745615F-D8A5-4399-AB22-117E7E567452}" sibTransId="{26433981-CE03-411B-84BE-139BEC260897}"/>
    <dgm:cxn modelId="{2D2A61F8-7649-43D6-9556-31857541EDD0}" type="presOf" srcId="{EF75193D-CEE6-4789-96CA-5B3C3B52FC6A}" destId="{9BB0784B-88E9-496B-B943-8E8375428EB4}" srcOrd="0" destOrd="0" presId="urn:microsoft.com/office/officeart/2008/layout/LinedList"/>
    <dgm:cxn modelId="{EAF4A625-BF53-4238-B6B5-A68D535EDECC}" type="presParOf" srcId="{9BB0784B-88E9-496B-B943-8E8375428EB4}" destId="{C626A314-804E-4A08-A39A-A87612A7A33A}" srcOrd="0" destOrd="0" presId="urn:microsoft.com/office/officeart/2008/layout/LinedList"/>
    <dgm:cxn modelId="{7F77DF1C-F6B3-4CC6-95D9-35FFDC003E7D}" type="presParOf" srcId="{9BB0784B-88E9-496B-B943-8E8375428EB4}" destId="{3EE9D60C-FB5A-49C2-B100-F28BAA3EE594}" srcOrd="1" destOrd="0" presId="urn:microsoft.com/office/officeart/2008/layout/LinedList"/>
    <dgm:cxn modelId="{07A6C791-7D83-4493-98D4-C9784F42E372}" type="presParOf" srcId="{3EE9D60C-FB5A-49C2-B100-F28BAA3EE594}" destId="{FFBEAEBA-E8BA-495B-B82E-A60186C65C36}" srcOrd="0" destOrd="0" presId="urn:microsoft.com/office/officeart/2008/layout/LinedList"/>
    <dgm:cxn modelId="{DE96890E-0EA7-4463-9F47-FC7355157FA0}" type="presParOf" srcId="{3EE9D60C-FB5A-49C2-B100-F28BAA3EE594}" destId="{8D82645D-44B8-42B9-9890-2139ADD46EE2}" srcOrd="1" destOrd="0" presId="urn:microsoft.com/office/officeart/2008/layout/LinedList"/>
    <dgm:cxn modelId="{4C3CBF2D-EA5E-4746-9269-15E16189881B}" type="presParOf" srcId="{9BB0784B-88E9-496B-B943-8E8375428EB4}" destId="{D177E14C-DEA8-4343-9DBA-E8798636B5CD}" srcOrd="2" destOrd="0" presId="urn:microsoft.com/office/officeart/2008/layout/LinedList"/>
    <dgm:cxn modelId="{49209EFB-CFD4-496B-8C5A-90288AD0854D}" type="presParOf" srcId="{9BB0784B-88E9-496B-B943-8E8375428EB4}" destId="{B8E4408B-6968-4E0B-8D20-611E2CB4E700}" srcOrd="3" destOrd="0" presId="urn:microsoft.com/office/officeart/2008/layout/LinedList"/>
    <dgm:cxn modelId="{2DB1451D-7DD7-457B-BCE6-6F5FC8C3226F}" type="presParOf" srcId="{B8E4408B-6968-4E0B-8D20-611E2CB4E700}" destId="{BBE1E73D-2E80-4702-9C0E-FC48DED833F8}" srcOrd="0" destOrd="0" presId="urn:microsoft.com/office/officeart/2008/layout/LinedList"/>
    <dgm:cxn modelId="{7C24AF21-D6DC-4CCF-AA5F-34552DEDC271}" type="presParOf" srcId="{B8E4408B-6968-4E0B-8D20-611E2CB4E700}" destId="{13A27C7D-ADEF-4492-9B89-37B4A6F0A2DD}" srcOrd="1" destOrd="0" presId="urn:microsoft.com/office/officeart/2008/layout/LinedList"/>
    <dgm:cxn modelId="{A0DE4278-D553-4BF0-A5FE-B89269E370E5}" type="presParOf" srcId="{9BB0784B-88E9-496B-B943-8E8375428EB4}" destId="{91561682-C5AA-492E-9A3B-580193BA9AD7}" srcOrd="4" destOrd="0" presId="urn:microsoft.com/office/officeart/2008/layout/LinedList"/>
    <dgm:cxn modelId="{287EAC78-E119-4F74-9929-383AD048C133}" type="presParOf" srcId="{9BB0784B-88E9-496B-B943-8E8375428EB4}" destId="{AF423026-D536-4BBF-B630-8142D81BAF36}" srcOrd="5" destOrd="0" presId="urn:microsoft.com/office/officeart/2008/layout/LinedList"/>
    <dgm:cxn modelId="{47592AB6-4FA3-4AC4-AFE6-D2FFA3C0FC60}" type="presParOf" srcId="{AF423026-D536-4BBF-B630-8142D81BAF36}" destId="{E91E3AE0-9BA2-4087-8019-7DC1EDE3AC89}" srcOrd="0" destOrd="0" presId="urn:microsoft.com/office/officeart/2008/layout/LinedList"/>
    <dgm:cxn modelId="{7DEBB16F-9B6F-4AFF-BBC4-85CC4B38E276}" type="presParOf" srcId="{AF423026-D536-4BBF-B630-8142D81BAF36}" destId="{EA143F8D-7184-4956-900C-EFE73EB4CCA5}" srcOrd="1" destOrd="0" presId="urn:microsoft.com/office/officeart/2008/layout/LinedList"/>
    <dgm:cxn modelId="{1DE96035-9F5B-4962-BD7C-8B77E04566B6}" type="presParOf" srcId="{9BB0784B-88E9-496B-B943-8E8375428EB4}" destId="{1E141363-C00F-41AC-9392-E8D0294A4DF4}" srcOrd="6" destOrd="0" presId="urn:microsoft.com/office/officeart/2008/layout/LinedList"/>
    <dgm:cxn modelId="{54067CAC-3656-41F2-BC13-79B447A91BC7}" type="presParOf" srcId="{9BB0784B-88E9-496B-B943-8E8375428EB4}" destId="{28386410-09A9-4F80-B84E-1533A19CDF12}" srcOrd="7" destOrd="0" presId="urn:microsoft.com/office/officeart/2008/layout/LinedList"/>
    <dgm:cxn modelId="{93AEC1AB-896B-49B1-B99B-AFF9F2816BBF}" type="presParOf" srcId="{28386410-09A9-4F80-B84E-1533A19CDF12}" destId="{95A66116-4343-4C6C-B0D1-31EDA775A971}" srcOrd="0" destOrd="0" presId="urn:microsoft.com/office/officeart/2008/layout/LinedList"/>
    <dgm:cxn modelId="{5217900A-FD13-4F1E-829D-1FFD946ABB13}" type="presParOf" srcId="{28386410-09A9-4F80-B84E-1533A19CDF12}" destId="{7592E1C0-88C5-4764-9792-6D2E24265AED}" srcOrd="1" destOrd="0" presId="urn:microsoft.com/office/officeart/2008/layout/LinedList"/>
    <dgm:cxn modelId="{B4119005-D37E-42C0-8AF5-ED164A8B6F6B}" type="presParOf" srcId="{9BB0784B-88E9-496B-B943-8E8375428EB4}" destId="{21452D97-E339-4C5D-A293-B8FA0BE7FEDB}" srcOrd="8" destOrd="0" presId="urn:microsoft.com/office/officeart/2008/layout/LinedList"/>
    <dgm:cxn modelId="{0B3D1D8F-F4AF-4F7B-8E5F-1DAE87DE7F8E}" type="presParOf" srcId="{9BB0784B-88E9-496B-B943-8E8375428EB4}" destId="{6C1B1BD6-5B24-467C-B54F-B23380440738}" srcOrd="9" destOrd="0" presId="urn:microsoft.com/office/officeart/2008/layout/LinedList"/>
    <dgm:cxn modelId="{9D093AC4-F10B-45F9-A875-41A67D83B174}" type="presParOf" srcId="{6C1B1BD6-5B24-467C-B54F-B23380440738}" destId="{5655C4D2-7EEC-4158-A30D-C67DA1D95229}" srcOrd="0" destOrd="0" presId="urn:microsoft.com/office/officeart/2008/layout/LinedList"/>
    <dgm:cxn modelId="{71A4E5A2-4E1B-4F1B-B730-A3EB0B7F4671}" type="presParOf" srcId="{6C1B1BD6-5B24-467C-B54F-B23380440738}" destId="{B8D1FD0F-51F9-4A72-AD1C-3400B5C9B32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26A314-804E-4A08-A39A-A87612A7A33A}">
      <dsp:nvSpPr>
        <dsp:cNvPr id="0" name=""/>
        <dsp:cNvSpPr/>
      </dsp:nvSpPr>
      <dsp:spPr>
        <a:xfrm>
          <a:off x="0" y="614"/>
          <a:ext cx="1014069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BEAEBA-E8BA-495B-B82E-A60186C65C36}">
      <dsp:nvSpPr>
        <dsp:cNvPr id="0" name=""/>
        <dsp:cNvSpPr/>
      </dsp:nvSpPr>
      <dsp:spPr>
        <a:xfrm>
          <a:off x="0" y="614"/>
          <a:ext cx="10140695" cy="100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ru-RU" sz="2000" kern="1200" dirty="0">
              <a:solidFill>
                <a:srgbClr val="002060"/>
              </a:solidFill>
              <a:latin typeface="DIN Pro Regular"/>
              <a:ea typeface="+mn-ea"/>
              <a:cs typeface="+mn-cs"/>
            </a:rPr>
            <a:t>2009-жылдын 26-майы </a:t>
          </a:r>
          <a:r>
            <a:rPr lang="fr-FR" sz="2000" kern="1200" dirty="0">
              <a:solidFill>
                <a:srgbClr val="002060"/>
              </a:solidFill>
              <a:latin typeface="DIN Pro Regular"/>
              <a:ea typeface="+mn-ea"/>
              <a:cs typeface="+mn-cs"/>
            </a:rPr>
            <a:t>N 170</a:t>
          </a:r>
          <a:r>
            <a:rPr lang="ky-KG" sz="2000" kern="1200" dirty="0">
              <a:solidFill>
                <a:srgbClr val="002060"/>
              </a:solidFill>
              <a:latin typeface="DIN Pro Regular"/>
              <a:ea typeface="+mn-ea"/>
              <a:cs typeface="+mn-cs"/>
            </a:rPr>
            <a:t> </a:t>
          </a:r>
          <a:r>
            <a:rPr lang="ru-RU" sz="2000" kern="1200" dirty="0">
              <a:solidFill>
                <a:srgbClr val="002060"/>
              </a:solidFill>
              <a:latin typeface="DIN Pro Regular"/>
              <a:ea typeface="+mn-ea"/>
              <a:cs typeface="+mn-cs"/>
            </a:rPr>
            <a:t>Кыргыз </a:t>
          </a:r>
          <a:r>
            <a:rPr lang="ru-RU" sz="2000" kern="1200" dirty="0" err="1">
              <a:solidFill>
                <a:srgbClr val="002060"/>
              </a:solidFill>
              <a:latin typeface="DIN Pro Regular"/>
              <a:ea typeface="+mn-ea"/>
              <a:cs typeface="+mn-cs"/>
            </a:rPr>
            <a:t>Республикасынын</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Кепилденген</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мамлекеттик</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минималдык</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социалдык</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стандарттар</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жөнүндө</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мыйзамы</a:t>
          </a:r>
          <a:endParaRPr lang="ru-KG" sz="2000" kern="1200" dirty="0">
            <a:solidFill>
              <a:srgbClr val="002060"/>
            </a:solidFill>
          </a:endParaRPr>
        </a:p>
      </dsp:txBody>
      <dsp:txXfrm>
        <a:off x="0" y="614"/>
        <a:ext cx="10140695" cy="1006100"/>
      </dsp:txXfrm>
    </dsp:sp>
    <dsp:sp modelId="{D177E14C-DEA8-4343-9DBA-E8798636B5CD}">
      <dsp:nvSpPr>
        <dsp:cNvPr id="0" name=""/>
        <dsp:cNvSpPr/>
      </dsp:nvSpPr>
      <dsp:spPr>
        <a:xfrm>
          <a:off x="0" y="1006714"/>
          <a:ext cx="1014069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E1E73D-2E80-4702-9C0E-FC48DED833F8}">
      <dsp:nvSpPr>
        <dsp:cNvPr id="0" name=""/>
        <dsp:cNvSpPr/>
      </dsp:nvSpPr>
      <dsp:spPr>
        <a:xfrm>
          <a:off x="0" y="1006714"/>
          <a:ext cx="10140695" cy="100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ru-RU" sz="2000" kern="1200" dirty="0">
              <a:solidFill>
                <a:srgbClr val="002060"/>
              </a:solidFill>
            </a:rPr>
            <a:t>2011-жылдын 25-марты № 115 Кыргыз </a:t>
          </a:r>
          <a:r>
            <a:rPr lang="ru-RU" sz="2000" kern="1200" dirty="0" err="1">
              <a:solidFill>
                <a:srgbClr val="002060"/>
              </a:solidFill>
            </a:rPr>
            <a:t>Республикасынын</a:t>
          </a:r>
          <a:r>
            <a:rPr lang="ru-RU" sz="2000" kern="1200" dirty="0">
              <a:solidFill>
                <a:srgbClr val="002060"/>
              </a:solidFill>
            </a:rPr>
            <a:t> </a:t>
          </a:r>
          <a:r>
            <a:rPr lang="ru-RU" sz="2000" kern="1200" dirty="0" err="1">
              <a:solidFill>
                <a:srgbClr val="002060"/>
              </a:solidFill>
            </a:rPr>
            <a:t>Өкмөтүнүн</a:t>
          </a:r>
          <a:r>
            <a:rPr lang="ru-RU" sz="2000" kern="1200" dirty="0">
              <a:solidFill>
                <a:srgbClr val="002060"/>
              </a:solidFill>
            </a:rPr>
            <a:t> «</a:t>
          </a:r>
          <a:r>
            <a:rPr lang="ru-RU" sz="2000" kern="1200" dirty="0" err="1">
              <a:solidFill>
                <a:srgbClr val="002060"/>
              </a:solidFill>
            </a:rPr>
            <a:t>Кедейчиликтин</a:t>
          </a:r>
          <a:r>
            <a:rPr lang="ru-RU" sz="2000" kern="1200" dirty="0">
              <a:solidFill>
                <a:srgbClr val="002060"/>
              </a:solidFill>
            </a:rPr>
            <a:t> </a:t>
          </a:r>
          <a:r>
            <a:rPr lang="ru-RU" sz="2000" kern="1200" dirty="0" err="1">
              <a:solidFill>
                <a:srgbClr val="002060"/>
              </a:solidFill>
            </a:rPr>
            <a:t>чегин</a:t>
          </a:r>
          <a:r>
            <a:rPr lang="ru-RU" sz="2000" kern="1200" dirty="0">
              <a:solidFill>
                <a:srgbClr val="002060"/>
              </a:solidFill>
            </a:rPr>
            <a:t> </a:t>
          </a:r>
          <a:r>
            <a:rPr lang="ru-RU" sz="2000" kern="1200" dirty="0" err="1">
              <a:solidFill>
                <a:srgbClr val="002060"/>
              </a:solidFill>
            </a:rPr>
            <a:t>аныктоо</a:t>
          </a:r>
          <a:r>
            <a:rPr lang="ru-RU" sz="2000" kern="1200" dirty="0">
              <a:solidFill>
                <a:srgbClr val="002060"/>
              </a:solidFill>
            </a:rPr>
            <a:t> </a:t>
          </a:r>
          <a:r>
            <a:rPr lang="ru-RU" sz="2000" kern="1200" dirty="0" err="1">
              <a:solidFill>
                <a:srgbClr val="002060"/>
              </a:solidFill>
            </a:rPr>
            <a:t>методикасын</a:t>
          </a:r>
          <a:r>
            <a:rPr lang="ru-RU" sz="2000" kern="1200" dirty="0">
              <a:solidFill>
                <a:srgbClr val="002060"/>
              </a:solidFill>
            </a:rPr>
            <a:t> </a:t>
          </a:r>
          <a:r>
            <a:rPr lang="ru-RU" sz="2000" kern="1200" dirty="0" err="1">
              <a:solidFill>
                <a:srgbClr val="002060"/>
              </a:solidFill>
            </a:rPr>
            <a:t>бекитүү</a:t>
          </a:r>
          <a:r>
            <a:rPr lang="ru-RU" sz="2000" kern="1200" dirty="0">
              <a:solidFill>
                <a:srgbClr val="002060"/>
              </a:solidFill>
            </a:rPr>
            <a:t> </a:t>
          </a:r>
          <a:r>
            <a:rPr lang="ru-RU" sz="2000" kern="1200" dirty="0" err="1">
              <a:solidFill>
                <a:srgbClr val="002060"/>
              </a:solidFill>
            </a:rPr>
            <a:t>жөнүндө</a:t>
          </a:r>
          <a:r>
            <a:rPr lang="ru-RU" sz="2000" kern="1200" dirty="0">
              <a:solidFill>
                <a:srgbClr val="002060"/>
              </a:solidFill>
            </a:rPr>
            <a:t>» </a:t>
          </a:r>
          <a:r>
            <a:rPr lang="ru-RU" sz="2000" kern="1200" dirty="0" err="1">
              <a:solidFill>
                <a:srgbClr val="002060"/>
              </a:solidFill>
            </a:rPr>
            <a:t>токтому</a:t>
          </a:r>
          <a:endParaRPr lang="ru-KG" sz="2000" kern="1200" dirty="0">
            <a:solidFill>
              <a:srgbClr val="002060"/>
            </a:solidFill>
          </a:endParaRPr>
        </a:p>
      </dsp:txBody>
      <dsp:txXfrm>
        <a:off x="0" y="1006714"/>
        <a:ext cx="10140695" cy="1006100"/>
      </dsp:txXfrm>
    </dsp:sp>
    <dsp:sp modelId="{91561682-C5AA-492E-9A3B-580193BA9AD7}">
      <dsp:nvSpPr>
        <dsp:cNvPr id="0" name=""/>
        <dsp:cNvSpPr/>
      </dsp:nvSpPr>
      <dsp:spPr>
        <a:xfrm>
          <a:off x="0" y="2012814"/>
          <a:ext cx="1014069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E3AE0-9BA2-4087-8019-7DC1EDE3AC89}">
      <dsp:nvSpPr>
        <dsp:cNvPr id="0" name=""/>
        <dsp:cNvSpPr/>
      </dsp:nvSpPr>
      <dsp:spPr>
        <a:xfrm>
          <a:off x="0" y="2012814"/>
          <a:ext cx="10140695" cy="100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ru-RU" sz="2000" kern="1200" dirty="0">
              <a:solidFill>
                <a:srgbClr val="002060"/>
              </a:solidFill>
              <a:latin typeface="DIN Pro Regular"/>
              <a:ea typeface="+mn-ea"/>
              <a:cs typeface="+mn-cs"/>
            </a:rPr>
            <a:t>2019-жылдын 8-июлу № 82 Кыргыз </a:t>
          </a:r>
          <a:r>
            <a:rPr lang="ru-RU" sz="2000" kern="1200" dirty="0" err="1">
              <a:solidFill>
                <a:srgbClr val="002060"/>
              </a:solidFill>
              <a:latin typeface="DIN Pro Regular"/>
              <a:ea typeface="+mn-ea"/>
              <a:cs typeface="+mn-cs"/>
            </a:rPr>
            <a:t>Республикасынын</a:t>
          </a:r>
          <a:r>
            <a:rPr lang="ru-RU" sz="2000" kern="1200" dirty="0">
              <a:solidFill>
                <a:srgbClr val="002060"/>
              </a:solidFill>
              <a:latin typeface="DIN Pro Regular"/>
              <a:ea typeface="+mn-ea"/>
              <a:cs typeface="+mn-cs"/>
            </a:rPr>
            <a:t> «</a:t>
          </a:r>
          <a:r>
            <a:rPr lang="ky-KG" sz="2000" kern="1200" dirty="0">
              <a:solidFill>
                <a:srgbClr val="002060"/>
              </a:solidFill>
              <a:latin typeface="DIN Pro Regular"/>
              <a:ea typeface="+mn-ea"/>
              <a:cs typeface="+mn-cs"/>
            </a:rPr>
            <a:t>Расмий статистика жөнүндө</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мыйзамы</a:t>
          </a:r>
          <a:endParaRPr lang="ru-KG" sz="2000" kern="1200" dirty="0">
            <a:solidFill>
              <a:srgbClr val="002060"/>
            </a:solidFill>
            <a:latin typeface="DIN Pro Regular"/>
            <a:ea typeface="+mn-ea"/>
            <a:cs typeface="+mn-cs"/>
          </a:endParaRPr>
        </a:p>
      </dsp:txBody>
      <dsp:txXfrm>
        <a:off x="0" y="2012814"/>
        <a:ext cx="10140695" cy="1006100"/>
      </dsp:txXfrm>
    </dsp:sp>
    <dsp:sp modelId="{1E141363-C00F-41AC-9392-E8D0294A4DF4}">
      <dsp:nvSpPr>
        <dsp:cNvPr id="0" name=""/>
        <dsp:cNvSpPr/>
      </dsp:nvSpPr>
      <dsp:spPr>
        <a:xfrm>
          <a:off x="0" y="3018915"/>
          <a:ext cx="1014069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A66116-4343-4C6C-B0D1-31EDA775A971}">
      <dsp:nvSpPr>
        <dsp:cNvPr id="0" name=""/>
        <dsp:cNvSpPr/>
      </dsp:nvSpPr>
      <dsp:spPr>
        <a:xfrm>
          <a:off x="0" y="3018915"/>
          <a:ext cx="10140695" cy="100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ru-RU" sz="2000" kern="1200" dirty="0">
              <a:solidFill>
                <a:srgbClr val="002060"/>
              </a:solidFill>
              <a:latin typeface="DIN Pro Regular"/>
              <a:ea typeface="+mn-ea"/>
              <a:cs typeface="+mn-cs"/>
            </a:rPr>
            <a:t>2004-жылдын 17-январы № 25 </a:t>
          </a:r>
          <a:r>
            <a:rPr lang="ru-RU" sz="2000" kern="1200" dirty="0">
              <a:solidFill>
                <a:srgbClr val="002060"/>
              </a:solidFill>
            </a:rPr>
            <a:t>Кыргыз </a:t>
          </a:r>
          <a:r>
            <a:rPr lang="ru-RU" sz="2000" kern="1200" dirty="0" err="1">
              <a:solidFill>
                <a:srgbClr val="002060"/>
              </a:solidFill>
            </a:rPr>
            <a:t>Республикасынын</a:t>
          </a:r>
          <a:r>
            <a:rPr lang="ru-RU" sz="2000" kern="1200" dirty="0">
              <a:solidFill>
                <a:srgbClr val="002060"/>
              </a:solidFill>
            </a:rPr>
            <a:t> </a:t>
          </a:r>
          <a:r>
            <a:rPr lang="ru-RU" sz="2000" kern="1200" dirty="0" err="1">
              <a:solidFill>
                <a:srgbClr val="002060"/>
              </a:solidFill>
            </a:rPr>
            <a:t>Өкмөтүнүн</a:t>
          </a:r>
          <a:r>
            <a:rPr lang="ru-RU" sz="2000" kern="1200" dirty="0">
              <a:solidFill>
                <a:srgbClr val="002060"/>
              </a:solidFill>
            </a:rPr>
            <a:t> </a:t>
          </a:r>
          <a:r>
            <a:rPr lang="ru-RU" sz="2000" kern="1200" dirty="0">
              <a:solidFill>
                <a:srgbClr val="002060"/>
              </a:solidFill>
              <a:latin typeface="DIN Pro Regular"/>
              <a:ea typeface="+mn-ea"/>
              <a:cs typeface="+mn-cs"/>
            </a:rPr>
            <a:t>«</a:t>
          </a:r>
          <a:r>
            <a:rPr lang="ru-RU" sz="2000" kern="1200" dirty="0" err="1">
              <a:solidFill>
                <a:srgbClr val="002060"/>
              </a:solidFill>
              <a:latin typeface="DIN Pro Regular"/>
              <a:ea typeface="+mn-ea"/>
              <a:cs typeface="+mn-cs"/>
            </a:rPr>
            <a:t>Үй</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чарбаларды</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тандап</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изилдөөнүн</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статистикасы</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жөнүндө</a:t>
          </a:r>
          <a:r>
            <a:rPr lang="ru-RU" sz="2000" kern="1200" dirty="0">
              <a:solidFill>
                <a:srgbClr val="002060"/>
              </a:solidFill>
              <a:latin typeface="DIN Pro Regular"/>
              <a:ea typeface="+mn-ea"/>
              <a:cs typeface="+mn-cs"/>
            </a:rPr>
            <a:t>» </a:t>
          </a:r>
          <a:r>
            <a:rPr lang="ru-RU" sz="2000" kern="1200" dirty="0" err="1">
              <a:solidFill>
                <a:srgbClr val="002060"/>
              </a:solidFill>
              <a:latin typeface="DIN Pro Regular"/>
              <a:ea typeface="+mn-ea"/>
              <a:cs typeface="+mn-cs"/>
            </a:rPr>
            <a:t>токтому</a:t>
          </a:r>
          <a:endParaRPr lang="ru-KG" sz="2000" kern="1200" dirty="0">
            <a:solidFill>
              <a:srgbClr val="002060"/>
            </a:solidFill>
            <a:latin typeface="DIN Pro Regular"/>
            <a:ea typeface="+mn-ea"/>
            <a:cs typeface="+mn-cs"/>
          </a:endParaRPr>
        </a:p>
      </dsp:txBody>
      <dsp:txXfrm>
        <a:off x="0" y="3018915"/>
        <a:ext cx="10140695" cy="1006100"/>
      </dsp:txXfrm>
    </dsp:sp>
    <dsp:sp modelId="{21452D97-E339-4C5D-A293-B8FA0BE7FEDB}">
      <dsp:nvSpPr>
        <dsp:cNvPr id="0" name=""/>
        <dsp:cNvSpPr/>
      </dsp:nvSpPr>
      <dsp:spPr>
        <a:xfrm>
          <a:off x="0" y="4025015"/>
          <a:ext cx="1014069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55C4D2-7EEC-4158-A30D-C67DA1D95229}">
      <dsp:nvSpPr>
        <dsp:cNvPr id="0" name=""/>
        <dsp:cNvSpPr/>
      </dsp:nvSpPr>
      <dsp:spPr>
        <a:xfrm>
          <a:off x="0" y="4025015"/>
          <a:ext cx="10140695" cy="100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ky-KG" sz="2000" kern="1200" dirty="0">
              <a:solidFill>
                <a:srgbClr val="002060"/>
              </a:solidFill>
              <a:latin typeface="DIN Pro Regular"/>
              <a:ea typeface="+mn-ea"/>
              <a:cs typeface="+mn-cs"/>
            </a:rPr>
            <a:t>Статистикалык программа</a:t>
          </a:r>
          <a:endParaRPr lang="ru-KG" sz="2000" kern="1200" dirty="0">
            <a:solidFill>
              <a:srgbClr val="002060"/>
            </a:solidFill>
            <a:latin typeface="DIN Pro Regular"/>
            <a:ea typeface="+mn-ea"/>
            <a:cs typeface="+mn-cs"/>
          </a:endParaRPr>
        </a:p>
      </dsp:txBody>
      <dsp:txXfrm>
        <a:off x="0" y="4025015"/>
        <a:ext cx="10140695" cy="10061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0.328</cdr:x>
      <cdr:y>0</cdr:y>
    </cdr:from>
    <cdr:to>
      <cdr:x>0.73719</cdr:x>
      <cdr:y>0.12468</cdr:y>
    </cdr:to>
    <cdr:sp macro="" textlink="">
      <cdr:nvSpPr>
        <cdr:cNvPr id="2" name="TextBox 3">
          <a:extLst xmlns:a="http://schemas.openxmlformats.org/drawingml/2006/main">
            <a:ext uri="{FF2B5EF4-FFF2-40B4-BE49-F238E27FC236}">
              <a16:creationId xmlns:a16="http://schemas.microsoft.com/office/drawing/2014/main" id="{7B29F979-E889-80A5-1A9D-FC6CAF50A311}"/>
            </a:ext>
          </a:extLst>
        </cdr:cNvPr>
        <cdr:cNvSpPr txBox="1"/>
      </cdr:nvSpPr>
      <cdr:spPr>
        <a:xfrm xmlns:a="http://schemas.openxmlformats.org/drawingml/2006/main">
          <a:off x="3895933" y="0"/>
          <a:ext cx="4860235" cy="307777"/>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ru-RU" sz="1400" i="1" dirty="0">
              <a:solidFill>
                <a:srgbClr val="002060"/>
              </a:solidFill>
            </a:rPr>
            <a:t>(</a:t>
          </a:r>
          <a:r>
            <a:rPr lang="ru-RU" sz="1400" i="1" dirty="0" err="1">
              <a:solidFill>
                <a:srgbClr val="002060"/>
              </a:solidFill>
            </a:rPr>
            <a:t>калктын</a:t>
          </a:r>
          <a:r>
            <a:rPr lang="ru-RU" sz="1400" i="1" dirty="0">
              <a:solidFill>
                <a:srgbClr val="002060"/>
              </a:solidFill>
            </a:rPr>
            <a:t> </a:t>
          </a:r>
          <a:r>
            <a:rPr lang="ru-RU" sz="1400" i="1" dirty="0" err="1">
              <a:solidFill>
                <a:srgbClr val="002060"/>
              </a:solidFill>
            </a:rPr>
            <a:t>жалпы</a:t>
          </a:r>
          <a:r>
            <a:rPr lang="ru-RU" sz="1400" i="1" dirty="0">
              <a:solidFill>
                <a:srgbClr val="002060"/>
              </a:solidFill>
            </a:rPr>
            <a:t> </a:t>
          </a:r>
          <a:r>
            <a:rPr lang="ru-RU" sz="1400" i="1" dirty="0" err="1">
              <a:solidFill>
                <a:srgbClr val="002060"/>
              </a:solidFill>
            </a:rPr>
            <a:t>санына</a:t>
          </a:r>
          <a:r>
            <a:rPr lang="ru-RU" sz="1400" i="1" dirty="0">
              <a:solidFill>
                <a:srgbClr val="002060"/>
              </a:solidFill>
            </a:rPr>
            <a:t> карата </a:t>
          </a:r>
          <a:r>
            <a:rPr lang="ru-RU" sz="1400" i="1" dirty="0" err="1">
              <a:solidFill>
                <a:srgbClr val="002060"/>
              </a:solidFill>
            </a:rPr>
            <a:t>пайыз</a:t>
          </a:r>
          <a:r>
            <a:rPr lang="ru-RU" sz="1400" i="1" dirty="0">
              <a:solidFill>
                <a:srgbClr val="002060"/>
              </a:solidFill>
            </a:rPr>
            <a:t> </a:t>
          </a:r>
          <a:r>
            <a:rPr lang="ru-RU" sz="1400" i="1" dirty="0" err="1">
              <a:solidFill>
                <a:srgbClr val="002060"/>
              </a:solidFill>
            </a:rPr>
            <a:t>менен</a:t>
          </a:r>
          <a:r>
            <a:rPr lang="ru-RU" sz="1400" i="1" dirty="0">
              <a:solidFill>
                <a:srgbClr val="002060"/>
              </a:solidFill>
            </a:rPr>
            <a:t>)</a:t>
          </a:r>
          <a:endParaRPr lang="ru-KG" sz="1400" i="1" dirty="0">
            <a:solidFill>
              <a:srgbClr val="00206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18831" cy="495029"/>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15374" y="0"/>
            <a:ext cx="2918831" cy="495029"/>
          </a:xfrm>
          <a:prstGeom prst="rect">
            <a:avLst/>
          </a:prstGeom>
        </p:spPr>
        <p:txBody>
          <a:bodyPr vert="horz" lIns="91440" tIns="45720" rIns="91440" bIns="45720" rtlCol="0"/>
          <a:lstStyle>
            <a:lvl1pPr algn="r">
              <a:defRPr sz="1200"/>
            </a:lvl1pPr>
          </a:lstStyle>
          <a:p>
            <a:fld id="{79E4FB91-E4E2-4F4A-9549-32C4CD7BFB74}" type="datetimeFigureOut">
              <a:rPr lang="ru-RU" smtClean="0"/>
              <a:t>14.07.2025</a:t>
            </a:fld>
            <a:endParaRPr lang="ru-RU"/>
          </a:p>
        </p:txBody>
      </p:sp>
      <p:sp>
        <p:nvSpPr>
          <p:cNvPr id="4" name="Образ слайда 3"/>
          <p:cNvSpPr>
            <a:spLocks noGrp="1" noRot="1" noChangeAspect="1"/>
          </p:cNvSpPr>
          <p:nvPr>
            <p:ph type="sldImg" idx="2"/>
          </p:nvPr>
        </p:nvSpPr>
        <p:spPr>
          <a:xfrm>
            <a:off x="407988" y="1231900"/>
            <a:ext cx="5919787" cy="3330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3577" y="4748164"/>
            <a:ext cx="5388610" cy="3884861"/>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371287"/>
            <a:ext cx="2918831" cy="495028"/>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15374" y="9371287"/>
            <a:ext cx="2918831" cy="495028"/>
          </a:xfrm>
          <a:prstGeom prst="rect">
            <a:avLst/>
          </a:prstGeom>
        </p:spPr>
        <p:txBody>
          <a:bodyPr vert="horz" lIns="91440" tIns="45720" rIns="91440" bIns="45720" rtlCol="0" anchor="b"/>
          <a:lstStyle>
            <a:lvl1pPr algn="r">
              <a:defRPr sz="1200"/>
            </a:lvl1pPr>
          </a:lstStyle>
          <a:p>
            <a:fld id="{07816FCC-19CE-4B9E-95B6-5266DFEBED56}" type="slidenum">
              <a:rPr lang="ru-RU" smtClean="0"/>
              <a:t>‹#›</a:t>
            </a:fld>
            <a:endParaRPr lang="ru-RU"/>
          </a:p>
        </p:txBody>
      </p:sp>
    </p:spTree>
    <p:extLst>
      <p:ext uri="{BB962C8B-B14F-4D97-AF65-F5344CB8AC3E}">
        <p14:creationId xmlns:p14="http://schemas.microsoft.com/office/powerpoint/2010/main" val="3688077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y-KG" sz="1200" kern="1200" dirty="0">
                <a:solidFill>
                  <a:schemeClr val="tx1"/>
                </a:solidFill>
                <a:effectLst/>
                <a:latin typeface="+mn-lt"/>
                <a:ea typeface="+mn-ea"/>
                <a:cs typeface="+mn-cs"/>
              </a:rPr>
              <a:t>Саламатсыздарбы урматту бугунку пресс-конференциянын катышуучулары. Сиздердин назарыныздарга 2024-жылдагы кедейчиликтин деңгээли тууралуу маалымат берүүгө уруксат этиниздер.</a:t>
            </a:r>
            <a:endParaRPr lang="ru-KG" sz="1200" kern="1200" dirty="0">
              <a:solidFill>
                <a:schemeClr val="tx1"/>
              </a:solidFill>
              <a:effectLst/>
              <a:latin typeface="+mn-lt"/>
              <a:ea typeface="+mn-ea"/>
              <a:cs typeface="+mn-cs"/>
            </a:endParaRPr>
          </a:p>
          <a:p>
            <a:endParaRPr lang="ru-KG" dirty="0"/>
          </a:p>
        </p:txBody>
      </p:sp>
      <p:sp>
        <p:nvSpPr>
          <p:cNvPr id="4" name="Номер слайда 3"/>
          <p:cNvSpPr>
            <a:spLocks noGrp="1"/>
          </p:cNvSpPr>
          <p:nvPr>
            <p:ph type="sldNum" sz="quarter" idx="5"/>
          </p:nvPr>
        </p:nvSpPr>
        <p:spPr/>
        <p:txBody>
          <a:bodyPr/>
          <a:lstStyle/>
          <a:p>
            <a:fld id="{07816FCC-19CE-4B9E-95B6-5266DFEBED56}" type="slidenum">
              <a:rPr lang="ru-RU" smtClean="0"/>
              <a:t>1</a:t>
            </a:fld>
            <a:endParaRPr lang="ru-RU"/>
          </a:p>
        </p:txBody>
      </p:sp>
    </p:spTree>
    <p:extLst>
      <p:ext uri="{BB962C8B-B14F-4D97-AF65-F5344CB8AC3E}">
        <p14:creationId xmlns:p14="http://schemas.microsoft.com/office/powerpoint/2010/main" val="3989570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561A7-1D03-9942-9CCC-3E5CAE8B4E01}"/>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20252CAC-76D0-1D96-CBEF-2CA1E878BD41}"/>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C534A1D8-FEDB-8964-EB6A-8167C5421D51}"/>
              </a:ext>
            </a:extLst>
          </p:cNvPr>
          <p:cNvSpPr>
            <a:spLocks noGrp="1"/>
          </p:cNvSpPr>
          <p:nvPr>
            <p:ph type="body" idx="1"/>
          </p:nvPr>
        </p:nvSpPr>
        <p:spPr/>
        <p:txBody>
          <a:bodyPr/>
          <a:lstStyle/>
          <a:p>
            <a:r>
              <a:rPr lang="ky-KG" sz="1200" kern="1200" dirty="0">
                <a:solidFill>
                  <a:schemeClr val="tx1"/>
                </a:solidFill>
                <a:effectLst/>
                <a:latin typeface="+mn-lt"/>
                <a:ea typeface="+mn-ea"/>
                <a:cs typeface="+mn-cs"/>
              </a:rPr>
              <a:t>Кедейчиликтин деңгээли Кыргыз Республикасынын «Кепилденген мамлекеттик минималдык социалдык стандарттар жөнүндө» мыйзамына, Кыргыз Республикасынын Өкмөтүнүн «Үй чарбаларды тандап изилдөөнүн статистикасы жөнүндө» токтомуна ылайык, Кыргыз Республикасынын Өкмөтүнүн «Кедейчиликтин чегин аныктоо методикасын бекитүү жөнүндө» токтомун негизинде жыл сайын эсептелип чыгат.</a:t>
            </a:r>
            <a:endParaRPr lang="ru-KG" sz="1200" kern="1200" dirty="0">
              <a:solidFill>
                <a:schemeClr val="tx1"/>
              </a:solidFill>
              <a:effectLst/>
              <a:latin typeface="+mn-lt"/>
              <a:ea typeface="+mn-ea"/>
              <a:cs typeface="+mn-cs"/>
            </a:endParaRPr>
          </a:p>
          <a:p>
            <a:r>
              <a:rPr lang="ky-KG" sz="1200" kern="1200" dirty="0">
                <a:solidFill>
                  <a:schemeClr val="tx1"/>
                </a:solidFill>
                <a:effectLst/>
                <a:latin typeface="+mn-lt"/>
                <a:ea typeface="+mn-ea"/>
                <a:cs typeface="+mn-cs"/>
              </a:rPr>
              <a:t>Кыргыз Республикасында калктын бакубаттулугун баалоону өлчөөнүн жыйынтыгы, квартал сайын 5016 үй чарбаны камтыган үй чарбалардын бюджеттери жана жумушчу күчү интеграцияланган тандалма изилдөөнүн негизинде иштелип чыккан.</a:t>
            </a:r>
            <a:endParaRPr lang="ru-KG" dirty="0"/>
          </a:p>
        </p:txBody>
      </p:sp>
      <p:sp>
        <p:nvSpPr>
          <p:cNvPr id="4" name="Номер слайда 3">
            <a:extLst>
              <a:ext uri="{FF2B5EF4-FFF2-40B4-BE49-F238E27FC236}">
                <a16:creationId xmlns:a16="http://schemas.microsoft.com/office/drawing/2014/main" id="{B8676D69-2CD8-569A-6446-E247B3130412}"/>
              </a:ext>
            </a:extLst>
          </p:cNvPr>
          <p:cNvSpPr>
            <a:spLocks noGrp="1"/>
          </p:cNvSpPr>
          <p:nvPr>
            <p:ph type="sldNum" sz="quarter" idx="5"/>
          </p:nvPr>
        </p:nvSpPr>
        <p:spPr/>
        <p:txBody>
          <a:bodyPr/>
          <a:lstStyle/>
          <a:p>
            <a:fld id="{07816FCC-19CE-4B9E-95B6-5266DFEBED56}" type="slidenum">
              <a:rPr lang="ru-RU" smtClean="0"/>
              <a:t>2</a:t>
            </a:fld>
            <a:endParaRPr lang="ru-RU"/>
          </a:p>
        </p:txBody>
      </p:sp>
    </p:spTree>
    <p:extLst>
      <p:ext uri="{BB962C8B-B14F-4D97-AF65-F5344CB8AC3E}">
        <p14:creationId xmlns:p14="http://schemas.microsoft.com/office/powerpoint/2010/main" val="1469927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a:t>Кедейчиликтин</a:t>
            </a:r>
            <a:r>
              <a:rPr lang="ru-RU" dirty="0"/>
              <a:t> </a:t>
            </a:r>
            <a:r>
              <a:rPr lang="ru-RU" dirty="0" err="1"/>
              <a:t>деңгээлин</a:t>
            </a:r>
            <a:r>
              <a:rPr lang="ru-RU" dirty="0"/>
              <a:t> </a:t>
            </a:r>
            <a:r>
              <a:rPr lang="ru-RU" dirty="0" err="1"/>
              <a:t>аныктоо</a:t>
            </a:r>
            <a:r>
              <a:rPr lang="ru-RU" dirty="0"/>
              <a:t> </a:t>
            </a:r>
            <a:r>
              <a:rPr lang="ru-RU" dirty="0" err="1"/>
              <a:t>үчүн</a:t>
            </a:r>
            <a:r>
              <a:rPr lang="ru-RU" dirty="0"/>
              <a:t> </a:t>
            </a:r>
            <a:r>
              <a:rPr lang="ru-RU" dirty="0" err="1"/>
              <a:t>чектик</a:t>
            </a:r>
            <a:r>
              <a:rPr lang="ru-RU" dirty="0"/>
              <a:t> </a:t>
            </a:r>
            <a:r>
              <a:rPr lang="ru-RU" dirty="0" err="1"/>
              <a:t>маани</a:t>
            </a:r>
            <a:r>
              <a:rPr lang="ru-RU" dirty="0"/>
              <a:t> катары 2024-жылдагы </a:t>
            </a:r>
            <a:r>
              <a:rPr lang="ru-RU" dirty="0" err="1"/>
              <a:t>керектөө</a:t>
            </a:r>
            <a:r>
              <a:rPr lang="ru-RU" dirty="0"/>
              <a:t> </a:t>
            </a:r>
            <a:r>
              <a:rPr lang="ru-RU" dirty="0" err="1"/>
              <a:t>бааларынын</a:t>
            </a:r>
            <a:r>
              <a:rPr lang="ru-RU" dirty="0"/>
              <a:t> </a:t>
            </a:r>
            <a:r>
              <a:rPr lang="ru-RU" dirty="0" err="1"/>
              <a:t>индексине</a:t>
            </a:r>
            <a:r>
              <a:rPr lang="ru-RU" dirty="0"/>
              <a:t> </a:t>
            </a:r>
            <a:r>
              <a:rPr lang="ru-RU" dirty="0" err="1"/>
              <a:t>индексацияланган</a:t>
            </a:r>
            <a:r>
              <a:rPr lang="ru-RU" dirty="0"/>
              <a:t> (2024-жылы </a:t>
            </a:r>
            <a:r>
              <a:rPr lang="ru-RU" dirty="0" err="1"/>
              <a:t>керектөө</a:t>
            </a:r>
            <a:r>
              <a:rPr lang="ru-RU" dirty="0"/>
              <a:t> </a:t>
            </a:r>
            <a:r>
              <a:rPr lang="ru-RU" dirty="0" err="1"/>
              <a:t>бааларынын</a:t>
            </a:r>
            <a:r>
              <a:rPr lang="ru-RU" dirty="0"/>
              <a:t> </a:t>
            </a:r>
            <a:r>
              <a:rPr lang="ru-RU" dirty="0" err="1"/>
              <a:t>индекси</a:t>
            </a:r>
            <a:r>
              <a:rPr lang="ru-RU" dirty="0"/>
              <a:t> (КБИ) </a:t>
            </a:r>
            <a:r>
              <a:rPr lang="ru-RU" dirty="0" err="1"/>
              <a:t>өткөн</a:t>
            </a:r>
            <a:r>
              <a:rPr lang="ru-RU" dirty="0"/>
              <a:t> </a:t>
            </a:r>
            <a:r>
              <a:rPr lang="ru-RU" dirty="0" err="1"/>
              <a:t>жылга</a:t>
            </a:r>
            <a:r>
              <a:rPr lang="ru-RU" dirty="0"/>
              <a:t> </a:t>
            </a:r>
            <a:r>
              <a:rPr lang="ru-RU" dirty="0" err="1"/>
              <a:t>салыштырмалуу</a:t>
            </a:r>
            <a:r>
              <a:rPr lang="ru-RU" dirty="0"/>
              <a:t> 105 </a:t>
            </a:r>
            <a:r>
              <a:rPr lang="ru-RU" dirty="0" err="1"/>
              <a:t>пайызды</a:t>
            </a:r>
            <a:r>
              <a:rPr lang="ru-RU" dirty="0"/>
              <a:t> </a:t>
            </a:r>
            <a:r>
              <a:rPr lang="ru-RU" dirty="0" err="1"/>
              <a:t>түзгөн</a:t>
            </a:r>
            <a:r>
              <a:rPr lang="ru-RU" dirty="0"/>
              <a:t>, </a:t>
            </a:r>
            <a:r>
              <a:rPr lang="ru-RU" dirty="0" err="1"/>
              <a:t>мында</a:t>
            </a:r>
            <a:r>
              <a:rPr lang="ru-RU" dirty="0"/>
              <a:t> </a:t>
            </a:r>
            <a:r>
              <a:rPr lang="ru-RU" dirty="0" err="1"/>
              <a:t>азык-түлүк</a:t>
            </a:r>
            <a:r>
              <a:rPr lang="ru-RU" dirty="0"/>
              <a:t> </a:t>
            </a:r>
            <a:r>
              <a:rPr lang="ru-RU" dirty="0" err="1"/>
              <a:t>товарларынын</a:t>
            </a:r>
            <a:r>
              <a:rPr lang="ru-RU" dirty="0"/>
              <a:t> </a:t>
            </a:r>
            <a:r>
              <a:rPr lang="ru-RU" dirty="0" err="1"/>
              <a:t>жана</a:t>
            </a:r>
            <a:r>
              <a:rPr lang="ru-RU" dirty="0"/>
              <a:t> </a:t>
            </a:r>
            <a:r>
              <a:rPr lang="ru-RU" dirty="0" err="1"/>
              <a:t>алкоголсуз</a:t>
            </a:r>
            <a:r>
              <a:rPr lang="ru-RU" dirty="0"/>
              <a:t> </a:t>
            </a:r>
            <a:r>
              <a:rPr lang="ru-RU" dirty="0" err="1"/>
              <a:t>суусундуктардын</a:t>
            </a:r>
            <a:r>
              <a:rPr lang="ru-RU" dirty="0"/>
              <a:t> КБИ 101,7 </a:t>
            </a:r>
            <a:r>
              <a:rPr lang="ru-RU" dirty="0" err="1"/>
              <a:t>пайыз</a:t>
            </a:r>
            <a:r>
              <a:rPr lang="ru-RU" dirty="0"/>
              <a:t>, ал </a:t>
            </a:r>
            <a:r>
              <a:rPr lang="ru-RU" dirty="0" err="1"/>
              <a:t>эми</a:t>
            </a:r>
            <a:r>
              <a:rPr lang="ru-RU" dirty="0"/>
              <a:t> </a:t>
            </a:r>
            <a:r>
              <a:rPr lang="ru-RU" dirty="0" err="1"/>
              <a:t>азык-түлүк</a:t>
            </a:r>
            <a:r>
              <a:rPr lang="ru-RU" dirty="0"/>
              <a:t> </a:t>
            </a:r>
            <a:r>
              <a:rPr lang="ru-RU" dirty="0" err="1"/>
              <a:t>эмес</a:t>
            </a:r>
            <a:r>
              <a:rPr lang="ru-RU" dirty="0"/>
              <a:t> </a:t>
            </a:r>
            <a:r>
              <a:rPr lang="ru-RU" dirty="0" err="1"/>
              <a:t>товарлардын</a:t>
            </a:r>
            <a:r>
              <a:rPr lang="ru-RU" dirty="0"/>
              <a:t> </a:t>
            </a:r>
            <a:r>
              <a:rPr lang="ru-RU" dirty="0" err="1"/>
              <a:t>жана</a:t>
            </a:r>
            <a:r>
              <a:rPr lang="ru-RU" dirty="0"/>
              <a:t> </a:t>
            </a:r>
            <a:r>
              <a:rPr lang="ru-RU" dirty="0" err="1"/>
              <a:t>кызмат</a:t>
            </a:r>
            <a:r>
              <a:rPr lang="ru-RU" dirty="0"/>
              <a:t> </a:t>
            </a:r>
            <a:r>
              <a:rPr lang="ru-RU" dirty="0" err="1"/>
              <a:t>көрсөтүүлөрдүн</a:t>
            </a:r>
            <a:r>
              <a:rPr lang="ru-RU" dirty="0"/>
              <a:t> КБИ 107,7 </a:t>
            </a:r>
            <a:r>
              <a:rPr lang="ru-RU" dirty="0" err="1"/>
              <a:t>пайыз</a:t>
            </a:r>
            <a:r>
              <a:rPr lang="ru-RU" dirty="0"/>
              <a:t> </a:t>
            </a:r>
            <a:r>
              <a:rPr lang="ru-RU" dirty="0" err="1"/>
              <a:t>деңгээлинде</a:t>
            </a:r>
            <a:r>
              <a:rPr lang="ru-RU" dirty="0"/>
              <a:t> </a:t>
            </a:r>
            <a:r>
              <a:rPr lang="ru-RU" dirty="0" err="1"/>
              <a:t>түзүлгөн</a:t>
            </a:r>
            <a:r>
              <a:rPr lang="ru-RU" dirty="0"/>
              <a:t>) 2023-жылдагы </a:t>
            </a:r>
            <a:r>
              <a:rPr lang="ru-RU" dirty="0" err="1"/>
              <a:t>кедейчиликтин</a:t>
            </a:r>
            <a:r>
              <a:rPr lang="ru-RU" dirty="0"/>
              <a:t> </a:t>
            </a:r>
            <a:r>
              <a:rPr lang="ru-RU" dirty="0" err="1"/>
              <a:t>чеги</a:t>
            </a:r>
            <a:r>
              <a:rPr lang="ru-RU" dirty="0"/>
              <a:t>       (62 999) </a:t>
            </a:r>
            <a:r>
              <a:rPr lang="ru-RU" dirty="0" err="1"/>
              <a:t>колдонулган</a:t>
            </a:r>
            <a:r>
              <a:rPr lang="ru-RU" dirty="0"/>
              <a:t>. </a:t>
            </a:r>
            <a:r>
              <a:rPr lang="ru-RU" dirty="0" err="1"/>
              <a:t>Ошентип</a:t>
            </a:r>
            <a:r>
              <a:rPr lang="ru-RU" dirty="0"/>
              <a:t>, 2024-жылы </a:t>
            </a:r>
            <a:r>
              <a:rPr lang="ru-RU" dirty="0" err="1"/>
              <a:t>кедейчиликтин</a:t>
            </a:r>
            <a:r>
              <a:rPr lang="ru-RU" dirty="0"/>
              <a:t> </a:t>
            </a:r>
            <a:r>
              <a:rPr lang="ru-RU" dirty="0" err="1"/>
              <a:t>жалпы</a:t>
            </a:r>
            <a:r>
              <a:rPr lang="ru-RU" dirty="0"/>
              <a:t> </a:t>
            </a:r>
            <a:r>
              <a:rPr lang="ru-RU" dirty="0" err="1"/>
              <a:t>чегинин</a:t>
            </a:r>
            <a:r>
              <a:rPr lang="ru-RU" dirty="0"/>
              <a:t> </a:t>
            </a:r>
            <a:r>
              <a:rPr lang="ru-RU" dirty="0" err="1"/>
              <a:t>нарктык</a:t>
            </a:r>
            <a:r>
              <a:rPr lang="ru-RU" dirty="0"/>
              <a:t> </a:t>
            </a:r>
            <a:r>
              <a:rPr lang="ru-RU" dirty="0" err="1"/>
              <a:t>чоңдугу</a:t>
            </a:r>
            <a:r>
              <a:rPr lang="ru-RU" dirty="0"/>
              <a:t> </a:t>
            </a:r>
            <a:r>
              <a:rPr lang="ru-RU" dirty="0" err="1"/>
              <a:t>калктын</a:t>
            </a:r>
            <a:r>
              <a:rPr lang="ru-RU" dirty="0"/>
              <a:t> </a:t>
            </a:r>
            <a:r>
              <a:rPr lang="ru-RU" dirty="0" err="1"/>
              <a:t>жан</a:t>
            </a:r>
            <a:r>
              <a:rPr lang="ru-RU" dirty="0"/>
              <a:t> </a:t>
            </a:r>
            <a:r>
              <a:rPr lang="ru-RU" dirty="0" err="1"/>
              <a:t>башына</a:t>
            </a:r>
            <a:r>
              <a:rPr lang="ru-RU" dirty="0"/>
              <a:t> </a:t>
            </a:r>
            <a:r>
              <a:rPr lang="ru-RU" dirty="0" err="1"/>
              <a:t>эсептегенде</a:t>
            </a:r>
            <a:r>
              <a:rPr lang="ru-RU" dirty="0"/>
              <a:t> 65 417 </a:t>
            </a:r>
            <a:r>
              <a:rPr lang="ru-RU" dirty="0" err="1"/>
              <a:t>сомду</a:t>
            </a:r>
            <a:r>
              <a:rPr lang="ru-RU" dirty="0"/>
              <a:t> (</a:t>
            </a:r>
            <a:r>
              <a:rPr lang="ru-RU" dirty="0" err="1"/>
              <a:t>айына</a:t>
            </a:r>
            <a:r>
              <a:rPr lang="ru-RU" dirty="0"/>
              <a:t> 5 451,42), ал </a:t>
            </a:r>
            <a:r>
              <a:rPr lang="ru-RU" dirty="0" err="1"/>
              <a:t>эми</a:t>
            </a:r>
            <a:r>
              <a:rPr lang="ru-RU" dirty="0"/>
              <a:t> </a:t>
            </a:r>
            <a:r>
              <a:rPr lang="ru-RU" dirty="0" err="1"/>
              <a:t>кедейчиликтин</a:t>
            </a:r>
            <a:r>
              <a:rPr lang="ru-RU" dirty="0"/>
              <a:t> </a:t>
            </a:r>
            <a:r>
              <a:rPr lang="ru-RU" dirty="0" err="1"/>
              <a:t>акыркы</a:t>
            </a:r>
            <a:r>
              <a:rPr lang="ru-RU" dirty="0"/>
              <a:t> </a:t>
            </a:r>
            <a:r>
              <a:rPr lang="ru-RU" dirty="0" err="1"/>
              <a:t>чегинин</a:t>
            </a:r>
            <a:r>
              <a:rPr lang="ru-RU" dirty="0"/>
              <a:t> </a:t>
            </a:r>
            <a:r>
              <a:rPr lang="ru-RU" dirty="0" err="1"/>
              <a:t>нарктык</a:t>
            </a:r>
            <a:r>
              <a:rPr lang="ru-RU" dirty="0"/>
              <a:t> </a:t>
            </a:r>
            <a:r>
              <a:rPr lang="ru-RU" dirty="0" err="1"/>
              <a:t>чоңдугу</a:t>
            </a:r>
            <a:r>
              <a:rPr lang="ru-RU" dirty="0"/>
              <a:t> 41 349 </a:t>
            </a:r>
            <a:r>
              <a:rPr lang="ru-RU" dirty="0" err="1"/>
              <a:t>сомду</a:t>
            </a:r>
            <a:r>
              <a:rPr lang="ru-RU" dirty="0"/>
              <a:t> (</a:t>
            </a:r>
            <a:r>
              <a:rPr lang="ru-RU" dirty="0" err="1"/>
              <a:t>айына</a:t>
            </a:r>
            <a:r>
              <a:rPr lang="ru-RU" dirty="0"/>
              <a:t> 3 445,74) </a:t>
            </a:r>
            <a:r>
              <a:rPr lang="ru-RU" dirty="0" err="1"/>
              <a:t>түзгөн</a:t>
            </a:r>
            <a:r>
              <a:rPr lang="ru-RU" dirty="0"/>
              <a:t>.</a:t>
            </a:r>
          </a:p>
          <a:p>
            <a:r>
              <a:rPr lang="ru-RU" dirty="0" err="1"/>
              <a:t>Керектөө</a:t>
            </a:r>
            <a:r>
              <a:rPr lang="ru-RU" dirty="0"/>
              <a:t> </a:t>
            </a:r>
            <a:r>
              <a:rPr lang="ru-RU" dirty="0" err="1"/>
              <a:t>чыгымдары</a:t>
            </a:r>
            <a:r>
              <a:rPr lang="ru-RU" dirty="0"/>
              <a:t> </a:t>
            </a:r>
            <a:r>
              <a:rPr lang="ru-RU" dirty="0" err="1"/>
              <a:t>боюнча</a:t>
            </a:r>
            <a:r>
              <a:rPr lang="ru-RU" dirty="0"/>
              <a:t> </a:t>
            </a:r>
            <a:r>
              <a:rPr lang="ru-RU" dirty="0" err="1"/>
              <a:t>эсептелген</a:t>
            </a:r>
            <a:r>
              <a:rPr lang="ru-RU" dirty="0"/>
              <a:t> </a:t>
            </a:r>
            <a:r>
              <a:rPr lang="ru-RU" dirty="0" err="1"/>
              <a:t>кедейчиликтин</a:t>
            </a:r>
            <a:r>
              <a:rPr lang="ru-RU" dirty="0"/>
              <a:t> </a:t>
            </a:r>
            <a:r>
              <a:rPr lang="ru-RU" dirty="0" err="1"/>
              <a:t>деңгээли</a:t>
            </a:r>
            <a:r>
              <a:rPr lang="ru-RU" dirty="0"/>
              <a:t> 2024-жылы </a:t>
            </a:r>
            <a:r>
              <a:rPr lang="ru-RU" dirty="0" err="1"/>
              <a:t>жалпы</a:t>
            </a:r>
            <a:r>
              <a:rPr lang="ru-RU" dirty="0"/>
              <a:t> республика </a:t>
            </a:r>
            <a:r>
              <a:rPr lang="ru-RU" dirty="0" err="1"/>
              <a:t>боюнча</a:t>
            </a:r>
            <a:r>
              <a:rPr lang="ru-RU" dirty="0"/>
              <a:t> 25,7 </a:t>
            </a:r>
            <a:r>
              <a:rPr lang="ru-RU" dirty="0" err="1"/>
              <a:t>пайызды</a:t>
            </a:r>
            <a:r>
              <a:rPr lang="ru-RU" dirty="0"/>
              <a:t> </a:t>
            </a:r>
            <a:r>
              <a:rPr lang="ru-RU" dirty="0" err="1"/>
              <a:t>түзүп</a:t>
            </a:r>
            <a:r>
              <a:rPr lang="ru-RU" dirty="0"/>
              <a:t>, </a:t>
            </a:r>
            <a:r>
              <a:rPr lang="ru-RU" dirty="0" err="1"/>
              <a:t>мурунку</a:t>
            </a:r>
            <a:r>
              <a:rPr lang="ru-RU" dirty="0"/>
              <a:t> </a:t>
            </a:r>
            <a:r>
              <a:rPr lang="ru-RU" dirty="0" err="1"/>
              <a:t>жылга</a:t>
            </a:r>
            <a:r>
              <a:rPr lang="ru-RU" dirty="0"/>
              <a:t> карата 4,1 </a:t>
            </a:r>
            <a:r>
              <a:rPr lang="ru-RU" dirty="0" err="1"/>
              <a:t>пайыздык</a:t>
            </a:r>
            <a:r>
              <a:rPr lang="ru-RU" dirty="0"/>
              <a:t> </a:t>
            </a:r>
            <a:r>
              <a:rPr lang="ru-RU" dirty="0" err="1"/>
              <a:t>пунктка</a:t>
            </a:r>
            <a:r>
              <a:rPr lang="ru-RU" dirty="0"/>
              <a:t> </a:t>
            </a:r>
            <a:r>
              <a:rPr lang="ru-RU" dirty="0" err="1"/>
              <a:t>төмөндөгөн</a:t>
            </a:r>
            <a:r>
              <a:rPr lang="ru-RU" dirty="0"/>
              <a:t>. </a:t>
            </a:r>
            <a:r>
              <a:rPr lang="ru-RU" dirty="0" err="1"/>
              <a:t>Ошол</a:t>
            </a:r>
            <a:r>
              <a:rPr lang="ru-RU" dirty="0"/>
              <a:t> эле </a:t>
            </a:r>
            <a:r>
              <a:rPr lang="ru-RU" dirty="0" err="1"/>
              <a:t>учурда</a:t>
            </a:r>
            <a:r>
              <a:rPr lang="ru-RU" dirty="0"/>
              <a:t>, </a:t>
            </a:r>
            <a:r>
              <a:rPr lang="ru-RU" dirty="0" err="1"/>
              <a:t>кедейчиликтин</a:t>
            </a:r>
            <a:r>
              <a:rPr lang="ru-RU" dirty="0"/>
              <a:t> </a:t>
            </a:r>
            <a:r>
              <a:rPr lang="ru-RU" dirty="0" err="1"/>
              <a:t>акыркы</a:t>
            </a:r>
            <a:r>
              <a:rPr lang="ru-RU" dirty="0"/>
              <a:t> </a:t>
            </a:r>
            <a:r>
              <a:rPr lang="ru-RU" dirty="0" err="1"/>
              <a:t>деңгээли</a:t>
            </a:r>
            <a:r>
              <a:rPr lang="ru-RU" dirty="0"/>
              <a:t> </a:t>
            </a:r>
            <a:r>
              <a:rPr lang="ru-RU" dirty="0" err="1"/>
              <a:t>жалпы</a:t>
            </a:r>
            <a:r>
              <a:rPr lang="ru-RU" dirty="0"/>
              <a:t> республика </a:t>
            </a:r>
            <a:r>
              <a:rPr lang="ru-RU" dirty="0" err="1"/>
              <a:t>боюнча</a:t>
            </a:r>
            <a:r>
              <a:rPr lang="ru-RU" dirty="0"/>
              <a:t> 2,7 </a:t>
            </a:r>
            <a:r>
              <a:rPr lang="ru-RU" dirty="0" err="1"/>
              <a:t>пайызды</a:t>
            </a:r>
            <a:r>
              <a:rPr lang="ru-RU" dirty="0"/>
              <a:t> </a:t>
            </a:r>
            <a:r>
              <a:rPr lang="ru-RU" dirty="0" err="1"/>
              <a:t>түздү</a:t>
            </a:r>
            <a:r>
              <a:rPr lang="ru-RU" dirty="0"/>
              <a:t> </a:t>
            </a:r>
            <a:r>
              <a:rPr lang="ru-RU" dirty="0" err="1"/>
              <a:t>жана</a:t>
            </a:r>
            <a:r>
              <a:rPr lang="ru-RU" dirty="0"/>
              <a:t> </a:t>
            </a:r>
            <a:r>
              <a:rPr lang="ru-RU" dirty="0" err="1"/>
              <a:t>мурунку</a:t>
            </a:r>
            <a:r>
              <a:rPr lang="ru-RU" dirty="0"/>
              <a:t> </a:t>
            </a:r>
            <a:r>
              <a:rPr lang="ru-RU" dirty="0" err="1"/>
              <a:t>жылга</a:t>
            </a:r>
            <a:r>
              <a:rPr lang="ru-RU" dirty="0"/>
              <a:t> </a:t>
            </a:r>
            <a:r>
              <a:rPr lang="ru-RU" dirty="0" err="1"/>
              <a:t>салыштырганда</a:t>
            </a:r>
            <a:r>
              <a:rPr lang="ru-RU" dirty="0"/>
              <a:t> 2,3 </a:t>
            </a:r>
            <a:r>
              <a:rPr lang="ru-RU" dirty="0" err="1"/>
              <a:t>пайыздык</a:t>
            </a:r>
            <a:r>
              <a:rPr lang="ru-RU" dirty="0"/>
              <a:t> </a:t>
            </a:r>
            <a:r>
              <a:rPr lang="ru-RU" dirty="0" err="1"/>
              <a:t>пунктка</a:t>
            </a:r>
            <a:r>
              <a:rPr lang="ru-RU" dirty="0"/>
              <a:t> </a:t>
            </a:r>
            <a:r>
              <a:rPr lang="ru-RU" dirty="0" err="1"/>
              <a:t>төмөндөгөн</a:t>
            </a:r>
            <a:r>
              <a:rPr lang="ru-RU" dirty="0"/>
              <a:t>.</a:t>
            </a:r>
          </a:p>
          <a:p>
            <a:r>
              <a:rPr lang="ru-RU" dirty="0"/>
              <a:t>2024-жылы 1 млн. 871 </a:t>
            </a:r>
            <a:r>
              <a:rPr lang="ru-RU" dirty="0" err="1"/>
              <a:t>миң</a:t>
            </a:r>
            <a:r>
              <a:rPr lang="ru-RU" dirty="0"/>
              <a:t> адам </a:t>
            </a:r>
            <a:r>
              <a:rPr lang="ru-RU" dirty="0" err="1"/>
              <a:t>кедейчиликтин</a:t>
            </a:r>
            <a:r>
              <a:rPr lang="ru-RU" dirty="0"/>
              <a:t> </a:t>
            </a:r>
            <a:r>
              <a:rPr lang="ru-RU" dirty="0" err="1"/>
              <a:t>чегинен</a:t>
            </a:r>
            <a:r>
              <a:rPr lang="ru-RU" dirty="0"/>
              <a:t> </a:t>
            </a:r>
            <a:r>
              <a:rPr lang="ru-RU" dirty="0" err="1"/>
              <a:t>төмөн</a:t>
            </a:r>
            <a:r>
              <a:rPr lang="ru-RU" dirty="0"/>
              <a:t> </a:t>
            </a:r>
            <a:r>
              <a:rPr lang="ru-RU" dirty="0" err="1"/>
              <a:t>жашаган</a:t>
            </a:r>
            <a:r>
              <a:rPr lang="ru-RU" dirty="0"/>
              <a:t>, ал </a:t>
            </a:r>
            <a:r>
              <a:rPr lang="ru-RU" dirty="0" err="1"/>
              <a:t>эми</a:t>
            </a:r>
            <a:r>
              <a:rPr lang="ru-RU" dirty="0"/>
              <a:t> 198 285 адам </a:t>
            </a:r>
            <a:r>
              <a:rPr lang="ru-RU" dirty="0" err="1"/>
              <a:t>кедейчиликтин</a:t>
            </a:r>
            <a:r>
              <a:rPr lang="ru-RU" dirty="0"/>
              <a:t> </a:t>
            </a:r>
            <a:r>
              <a:rPr lang="ru-RU" dirty="0" err="1"/>
              <a:t>акыркы</a:t>
            </a:r>
            <a:r>
              <a:rPr lang="ru-RU" dirty="0"/>
              <a:t> </a:t>
            </a:r>
            <a:r>
              <a:rPr lang="ru-RU" dirty="0" err="1"/>
              <a:t>чегинен</a:t>
            </a:r>
            <a:r>
              <a:rPr lang="ru-RU" dirty="0"/>
              <a:t> </a:t>
            </a:r>
            <a:r>
              <a:rPr lang="ru-RU" dirty="0" err="1"/>
              <a:t>төмөн</a:t>
            </a:r>
            <a:r>
              <a:rPr lang="ru-RU" dirty="0"/>
              <a:t> </a:t>
            </a:r>
            <a:r>
              <a:rPr lang="ru-RU" dirty="0" err="1"/>
              <a:t>жашаган</a:t>
            </a:r>
            <a:r>
              <a:rPr lang="ru-RU" dirty="0"/>
              <a:t>. </a:t>
            </a:r>
          </a:p>
          <a:p>
            <a:r>
              <a:rPr lang="ru-RU" dirty="0" err="1"/>
              <a:t>Кедейчиликтин</a:t>
            </a:r>
            <a:r>
              <a:rPr lang="ru-RU" dirty="0"/>
              <a:t> </a:t>
            </a:r>
            <a:r>
              <a:rPr lang="ru-RU" dirty="0" err="1"/>
              <a:t>чегинен</a:t>
            </a:r>
            <a:r>
              <a:rPr lang="ru-RU" dirty="0"/>
              <a:t> </a:t>
            </a:r>
            <a:r>
              <a:rPr lang="ru-RU" dirty="0" err="1"/>
              <a:t>төмөн</a:t>
            </a:r>
            <a:r>
              <a:rPr lang="ru-RU" dirty="0"/>
              <a:t> </a:t>
            </a:r>
            <a:r>
              <a:rPr lang="ru-RU" dirty="0" err="1"/>
              <a:t>жашаган</a:t>
            </a:r>
            <a:r>
              <a:rPr lang="ru-RU" dirty="0"/>
              <a:t> </a:t>
            </a:r>
            <a:r>
              <a:rPr lang="ru-RU" dirty="0" err="1"/>
              <a:t>калктын</a:t>
            </a:r>
            <a:r>
              <a:rPr lang="ru-RU" dirty="0"/>
              <a:t> 62 </a:t>
            </a:r>
            <a:r>
              <a:rPr lang="ru-RU" dirty="0" err="1"/>
              <a:t>пайызга</a:t>
            </a:r>
            <a:r>
              <a:rPr lang="ru-RU" dirty="0"/>
              <a:t> </a:t>
            </a:r>
            <a:r>
              <a:rPr lang="ru-RU" dirty="0" err="1"/>
              <a:t>жакыны</a:t>
            </a:r>
            <a:r>
              <a:rPr lang="ru-RU" dirty="0"/>
              <a:t> </a:t>
            </a:r>
            <a:r>
              <a:rPr lang="ru-RU" dirty="0" err="1"/>
              <a:t>айыл</a:t>
            </a:r>
            <a:r>
              <a:rPr lang="ru-RU" dirty="0"/>
              <a:t> </a:t>
            </a:r>
            <a:r>
              <a:rPr lang="ru-RU" dirty="0" err="1"/>
              <a:t>жерликтеринин</a:t>
            </a:r>
            <a:r>
              <a:rPr lang="ru-RU" dirty="0"/>
              <a:t> </a:t>
            </a:r>
            <a:r>
              <a:rPr lang="ru-RU" dirty="0" err="1"/>
              <a:t>жашоочулары</a:t>
            </a:r>
            <a:r>
              <a:rPr lang="ru-RU" dirty="0"/>
              <a:t> </a:t>
            </a:r>
            <a:r>
              <a:rPr lang="ru-RU" dirty="0" err="1"/>
              <a:t>болуп</a:t>
            </a:r>
            <a:r>
              <a:rPr lang="ru-RU" dirty="0"/>
              <a:t> </a:t>
            </a:r>
            <a:r>
              <a:rPr lang="ru-RU" dirty="0" err="1"/>
              <a:t>саналат</a:t>
            </a:r>
            <a:r>
              <a:rPr lang="ru-RU" dirty="0"/>
              <a:t>.</a:t>
            </a:r>
          </a:p>
          <a:p>
            <a:endParaRPr lang="ru-KG" dirty="0"/>
          </a:p>
        </p:txBody>
      </p:sp>
      <p:sp>
        <p:nvSpPr>
          <p:cNvPr id="4" name="Номер слайда 3"/>
          <p:cNvSpPr>
            <a:spLocks noGrp="1"/>
          </p:cNvSpPr>
          <p:nvPr>
            <p:ph type="sldNum" sz="quarter" idx="5"/>
          </p:nvPr>
        </p:nvSpPr>
        <p:spPr/>
        <p:txBody>
          <a:bodyPr/>
          <a:lstStyle/>
          <a:p>
            <a:fld id="{07816FCC-19CE-4B9E-95B6-5266DFEBED56}" type="slidenum">
              <a:rPr lang="ru-RU" smtClean="0"/>
              <a:t>3</a:t>
            </a:fld>
            <a:endParaRPr lang="ru-RU"/>
          </a:p>
        </p:txBody>
      </p:sp>
    </p:spTree>
    <p:extLst>
      <p:ext uri="{BB962C8B-B14F-4D97-AF65-F5344CB8AC3E}">
        <p14:creationId xmlns:p14="http://schemas.microsoft.com/office/powerpoint/2010/main" val="225540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y-KG" sz="1200" kern="1200" dirty="0">
                <a:solidFill>
                  <a:schemeClr val="tx1"/>
                </a:solidFill>
                <a:effectLst/>
                <a:latin typeface="+mn-lt"/>
                <a:ea typeface="+mn-ea"/>
                <a:cs typeface="+mn-cs"/>
              </a:rPr>
              <a:t>Кедейчиликтин региондор боюнча жайылышы бирдей эмес. 2024-жылы башка областтарга салыштырмалуу кедейчиликтин жогору деңгээли Баткен (44,0%), Нарын (36,0%) Жалал-Абад (32,9%) жана Ысык-Көл (28,3%) облустарында байкалган .</a:t>
            </a:r>
            <a:endParaRPr lang="ru-KG" sz="1200" kern="1200" dirty="0">
              <a:solidFill>
                <a:schemeClr val="tx1"/>
              </a:solidFill>
              <a:effectLst/>
              <a:latin typeface="+mn-lt"/>
              <a:ea typeface="+mn-ea"/>
              <a:cs typeface="+mn-cs"/>
            </a:endParaRPr>
          </a:p>
          <a:p>
            <a:r>
              <a:rPr lang="ky-KG" sz="1200" kern="1200" dirty="0">
                <a:solidFill>
                  <a:schemeClr val="tx1"/>
                </a:solidFill>
                <a:effectLst/>
                <a:latin typeface="+mn-lt"/>
                <a:ea typeface="+mn-ea"/>
                <a:cs typeface="+mn-cs"/>
              </a:rPr>
              <a:t>2024-жылы республиканын бардык аймактарында кедейчиликтин деңгээли өткөн жылга салыштырмалуу төмөндөгөн. Мисалы, кедейчиликтин деңгээли Чүй облусунда 4,9 пайыздык пунктка, Баткен облусунда 4,1, Талас облусунда 3,3, Жалал-Абад облусунда 3,2, Ысык-Көл 2,6 жана Нарын облустарында 2,1 пайыздык пунктка кыскарган. Ошондой эле, кедейчиликтин деңгээлинин олуттуу төмөндөшү Бишкек шаарында - 9,0 пайыздык пунктка жана Ош шаарында - 6,3 пайыздык пунктка белгиленген.</a:t>
            </a:r>
            <a:endParaRPr lang="ru-KG" sz="1200" kern="1200" dirty="0">
              <a:solidFill>
                <a:schemeClr val="tx1"/>
              </a:solidFill>
              <a:effectLst/>
              <a:latin typeface="+mn-lt"/>
              <a:ea typeface="+mn-ea"/>
              <a:cs typeface="+mn-cs"/>
            </a:endParaRPr>
          </a:p>
          <a:p>
            <a:endParaRPr lang="ru-KG" dirty="0"/>
          </a:p>
        </p:txBody>
      </p:sp>
      <p:sp>
        <p:nvSpPr>
          <p:cNvPr id="4" name="Номер слайда 3"/>
          <p:cNvSpPr>
            <a:spLocks noGrp="1"/>
          </p:cNvSpPr>
          <p:nvPr>
            <p:ph type="sldNum" sz="quarter" idx="5"/>
          </p:nvPr>
        </p:nvSpPr>
        <p:spPr/>
        <p:txBody>
          <a:bodyPr/>
          <a:lstStyle/>
          <a:p>
            <a:fld id="{07816FCC-19CE-4B9E-95B6-5266DFEBED56}" type="slidenum">
              <a:rPr lang="ru-RU" smtClean="0"/>
              <a:t>4</a:t>
            </a:fld>
            <a:endParaRPr lang="ru-RU"/>
          </a:p>
        </p:txBody>
      </p:sp>
    </p:spTree>
    <p:extLst>
      <p:ext uri="{BB962C8B-B14F-4D97-AF65-F5344CB8AC3E}">
        <p14:creationId xmlns:p14="http://schemas.microsoft.com/office/powerpoint/2010/main" val="93165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2024-жылы </a:t>
            </a:r>
            <a:r>
              <a:rPr lang="ru-RU" dirty="0" err="1"/>
              <a:t>кедейчиликтин</a:t>
            </a:r>
            <a:r>
              <a:rPr lang="ru-RU" dirty="0"/>
              <a:t> </a:t>
            </a:r>
            <a:r>
              <a:rPr lang="ru-RU" dirty="0" err="1"/>
              <a:t>деңгээли</a:t>
            </a:r>
            <a:r>
              <a:rPr lang="ru-RU" dirty="0"/>
              <a:t> </a:t>
            </a:r>
            <a:r>
              <a:rPr lang="ru-RU" dirty="0" err="1"/>
              <a:t>шаардык</a:t>
            </a:r>
            <a:r>
              <a:rPr lang="ru-RU" dirty="0"/>
              <a:t> </a:t>
            </a:r>
            <a:r>
              <a:rPr lang="ru-RU" dirty="0" err="1"/>
              <a:t>калктуу</a:t>
            </a:r>
            <a:r>
              <a:rPr lang="ru-RU" dirty="0"/>
              <a:t> </a:t>
            </a:r>
            <a:r>
              <a:rPr lang="ru-RU" dirty="0" err="1"/>
              <a:t>конуштарда</a:t>
            </a:r>
            <a:r>
              <a:rPr lang="ru-RU" dirty="0"/>
              <a:t> – 22,9 </a:t>
            </a:r>
            <a:r>
              <a:rPr lang="ru-RU" dirty="0" err="1"/>
              <a:t>пайызды</a:t>
            </a:r>
            <a:r>
              <a:rPr lang="ru-RU" dirty="0"/>
              <a:t> </a:t>
            </a:r>
            <a:r>
              <a:rPr lang="ru-RU" dirty="0" err="1"/>
              <a:t>түзүп</a:t>
            </a:r>
            <a:r>
              <a:rPr lang="ru-RU" dirty="0"/>
              <a:t>, </a:t>
            </a:r>
            <a:r>
              <a:rPr lang="ru-RU" dirty="0" err="1"/>
              <a:t>мурунку</a:t>
            </a:r>
            <a:r>
              <a:rPr lang="ru-RU" dirty="0"/>
              <a:t> </a:t>
            </a:r>
            <a:r>
              <a:rPr lang="ru-RU" dirty="0" err="1"/>
              <a:t>жылга</a:t>
            </a:r>
            <a:r>
              <a:rPr lang="ru-RU" dirty="0"/>
              <a:t>  карата 7,3 </a:t>
            </a:r>
            <a:r>
              <a:rPr lang="ru-RU" dirty="0" err="1"/>
              <a:t>пайыздык</a:t>
            </a:r>
            <a:r>
              <a:rPr lang="ru-RU" dirty="0"/>
              <a:t> </a:t>
            </a:r>
            <a:r>
              <a:rPr lang="ru-RU" dirty="0" err="1"/>
              <a:t>пунктка</a:t>
            </a:r>
            <a:r>
              <a:rPr lang="ru-RU" dirty="0"/>
              <a:t> </a:t>
            </a:r>
            <a:r>
              <a:rPr lang="ru-RU" dirty="0" err="1"/>
              <a:t>төмөндөдү</a:t>
            </a:r>
            <a:r>
              <a:rPr lang="ru-RU" dirty="0"/>
              <a:t>. </a:t>
            </a:r>
            <a:r>
              <a:rPr lang="ru-RU" dirty="0" err="1"/>
              <a:t>Айыл</a:t>
            </a:r>
            <a:r>
              <a:rPr lang="ru-RU" dirty="0"/>
              <a:t> </a:t>
            </a:r>
            <a:r>
              <a:rPr lang="ru-RU" dirty="0" err="1"/>
              <a:t>жерлеринде</a:t>
            </a:r>
            <a:r>
              <a:rPr lang="ru-RU" dirty="0"/>
              <a:t> </a:t>
            </a:r>
            <a:r>
              <a:rPr lang="ru-RU" dirty="0" err="1"/>
              <a:t>кедейчиликтин</a:t>
            </a:r>
            <a:r>
              <a:rPr lang="ru-RU" dirty="0"/>
              <a:t> </a:t>
            </a:r>
            <a:r>
              <a:rPr lang="ru-RU" dirty="0" err="1"/>
              <a:t>деңгээли</a:t>
            </a:r>
            <a:r>
              <a:rPr lang="ru-RU" dirty="0"/>
              <a:t> 27,8 </a:t>
            </a:r>
            <a:r>
              <a:rPr lang="ru-RU" dirty="0" err="1"/>
              <a:t>пайызды</a:t>
            </a:r>
            <a:r>
              <a:rPr lang="ru-RU" dirty="0"/>
              <a:t> </a:t>
            </a:r>
            <a:r>
              <a:rPr lang="ru-RU" dirty="0" err="1"/>
              <a:t>түзүп</a:t>
            </a:r>
            <a:r>
              <a:rPr lang="ru-RU" dirty="0"/>
              <a:t>, 1,8 </a:t>
            </a:r>
            <a:r>
              <a:rPr lang="ru-RU" dirty="0" err="1"/>
              <a:t>пайыздык</a:t>
            </a:r>
            <a:r>
              <a:rPr lang="ru-RU" dirty="0"/>
              <a:t> </a:t>
            </a:r>
            <a:r>
              <a:rPr lang="ru-RU" dirty="0" err="1"/>
              <a:t>пунктка</a:t>
            </a:r>
            <a:r>
              <a:rPr lang="ru-RU" dirty="0"/>
              <a:t> </a:t>
            </a:r>
            <a:r>
              <a:rPr lang="ru-RU" dirty="0" err="1"/>
              <a:t>төмөндөдү</a:t>
            </a:r>
            <a:r>
              <a:rPr lang="ru-RU" dirty="0"/>
              <a:t>. </a:t>
            </a:r>
          </a:p>
          <a:p>
            <a:r>
              <a:rPr lang="ru-RU" dirty="0"/>
              <a:t>2024-жылы </a:t>
            </a:r>
            <a:r>
              <a:rPr lang="ru-RU" dirty="0" err="1"/>
              <a:t>айыл</a:t>
            </a:r>
            <a:r>
              <a:rPr lang="ru-RU" dirty="0"/>
              <a:t> </a:t>
            </a:r>
            <a:r>
              <a:rPr lang="ru-RU" dirty="0" err="1"/>
              <a:t>жергесиндеги</a:t>
            </a:r>
            <a:r>
              <a:rPr lang="ru-RU" dirty="0"/>
              <a:t> </a:t>
            </a:r>
            <a:r>
              <a:rPr lang="ru-RU" dirty="0" err="1"/>
              <a:t>кедейчиликтин</a:t>
            </a:r>
            <a:r>
              <a:rPr lang="ru-RU" dirty="0"/>
              <a:t> </a:t>
            </a:r>
            <a:r>
              <a:rPr lang="ru-RU" dirty="0" err="1"/>
              <a:t>эң</a:t>
            </a:r>
            <a:r>
              <a:rPr lang="ru-RU" dirty="0"/>
              <a:t> </a:t>
            </a:r>
            <a:r>
              <a:rPr lang="ru-RU" dirty="0" err="1"/>
              <a:t>жогорку</a:t>
            </a:r>
            <a:r>
              <a:rPr lang="ru-RU" dirty="0"/>
              <a:t> </a:t>
            </a:r>
            <a:r>
              <a:rPr lang="ru-RU" dirty="0" err="1"/>
              <a:t>деңгээли</a:t>
            </a:r>
            <a:r>
              <a:rPr lang="ru-RU" dirty="0"/>
              <a:t> Баткен (45,2%), Нарын (38,7%) </a:t>
            </a:r>
            <a:r>
              <a:rPr lang="ru-RU" dirty="0" err="1"/>
              <a:t>жана</a:t>
            </a:r>
            <a:r>
              <a:rPr lang="ru-RU" dirty="0"/>
              <a:t> </a:t>
            </a:r>
            <a:r>
              <a:rPr lang="ru-RU" dirty="0" err="1"/>
              <a:t>Жалал</a:t>
            </a:r>
            <a:r>
              <a:rPr lang="ru-RU" dirty="0"/>
              <a:t>-Абад (33,8%) </a:t>
            </a:r>
            <a:r>
              <a:rPr lang="ru-RU" dirty="0" err="1"/>
              <a:t>облустарынын</a:t>
            </a:r>
            <a:r>
              <a:rPr lang="ru-RU" dirty="0"/>
              <a:t> </a:t>
            </a:r>
            <a:r>
              <a:rPr lang="ru-RU" dirty="0" err="1"/>
              <a:t>айыл</a:t>
            </a:r>
            <a:r>
              <a:rPr lang="ru-RU" dirty="0"/>
              <a:t> </a:t>
            </a:r>
            <a:r>
              <a:rPr lang="ru-RU" dirty="0" err="1"/>
              <a:t>жергесинде</a:t>
            </a:r>
            <a:r>
              <a:rPr lang="ru-RU" dirty="0"/>
              <a:t> </a:t>
            </a:r>
            <a:r>
              <a:rPr lang="ru-RU" dirty="0" err="1"/>
              <a:t>байкалган</a:t>
            </a:r>
            <a:r>
              <a:rPr lang="ru-RU" dirty="0"/>
              <a:t>, ал </a:t>
            </a:r>
            <a:r>
              <a:rPr lang="ru-RU" dirty="0" err="1"/>
              <a:t>эми</a:t>
            </a:r>
            <a:r>
              <a:rPr lang="ru-RU" dirty="0"/>
              <a:t> </a:t>
            </a:r>
            <a:r>
              <a:rPr lang="ru-RU" dirty="0" err="1"/>
              <a:t>шаардык</a:t>
            </a:r>
            <a:r>
              <a:rPr lang="ru-RU" dirty="0"/>
              <a:t> </a:t>
            </a:r>
            <a:r>
              <a:rPr lang="ru-RU" dirty="0" err="1"/>
              <a:t>калктуу</a:t>
            </a:r>
            <a:r>
              <a:rPr lang="ru-RU" dirty="0"/>
              <a:t> </a:t>
            </a:r>
            <a:r>
              <a:rPr lang="ru-RU" dirty="0" err="1"/>
              <a:t>конуштарда</a:t>
            </a:r>
            <a:r>
              <a:rPr lang="ru-RU" dirty="0"/>
              <a:t> </a:t>
            </a:r>
            <a:r>
              <a:rPr lang="ru-RU" dirty="0" err="1"/>
              <a:t>кедейчиликтин</a:t>
            </a:r>
            <a:r>
              <a:rPr lang="ru-RU" dirty="0"/>
              <a:t> </a:t>
            </a:r>
            <a:r>
              <a:rPr lang="ru-RU" dirty="0" err="1"/>
              <a:t>эң</a:t>
            </a:r>
            <a:r>
              <a:rPr lang="ru-RU" dirty="0"/>
              <a:t> </a:t>
            </a:r>
            <a:r>
              <a:rPr lang="ru-RU" dirty="0" err="1"/>
              <a:t>жогорку</a:t>
            </a:r>
            <a:r>
              <a:rPr lang="ru-RU" dirty="0"/>
              <a:t> </a:t>
            </a:r>
            <a:r>
              <a:rPr lang="ru-RU" dirty="0" err="1"/>
              <a:t>денгээли</a:t>
            </a:r>
            <a:r>
              <a:rPr lang="ru-RU" dirty="0"/>
              <a:t> Баткен (41,8%), Ош (34,3%) </a:t>
            </a:r>
            <a:r>
              <a:rPr lang="ru-RU" dirty="0" err="1"/>
              <a:t>жана</a:t>
            </a:r>
            <a:r>
              <a:rPr lang="ru-RU" dirty="0"/>
              <a:t> </a:t>
            </a:r>
            <a:r>
              <a:rPr lang="ru-RU" dirty="0" err="1"/>
              <a:t>Жарал</a:t>
            </a:r>
            <a:r>
              <a:rPr lang="ru-RU" dirty="0"/>
              <a:t>-Абад (31,3%)  </a:t>
            </a:r>
            <a:r>
              <a:rPr lang="ru-RU" dirty="0" err="1"/>
              <a:t>областарынын</a:t>
            </a:r>
            <a:r>
              <a:rPr lang="ru-RU" dirty="0"/>
              <a:t> </a:t>
            </a:r>
            <a:r>
              <a:rPr lang="ru-RU" dirty="0" err="1"/>
              <a:t>шаардык</a:t>
            </a:r>
            <a:r>
              <a:rPr lang="ru-RU" dirty="0"/>
              <a:t> </a:t>
            </a:r>
            <a:r>
              <a:rPr lang="ru-RU" dirty="0" err="1"/>
              <a:t>калктуу</a:t>
            </a:r>
            <a:r>
              <a:rPr lang="ru-RU" dirty="0"/>
              <a:t> </a:t>
            </a:r>
            <a:r>
              <a:rPr lang="ru-RU" dirty="0" err="1"/>
              <a:t>конуштарда</a:t>
            </a:r>
            <a:r>
              <a:rPr lang="ru-RU" dirty="0"/>
              <a:t> </a:t>
            </a:r>
            <a:r>
              <a:rPr lang="ru-RU" dirty="0" err="1"/>
              <a:t>байкалган</a:t>
            </a:r>
            <a:r>
              <a:rPr lang="ru-RU" dirty="0"/>
              <a:t>.</a:t>
            </a:r>
          </a:p>
          <a:p>
            <a:endParaRPr lang="ru-KG" dirty="0"/>
          </a:p>
        </p:txBody>
      </p:sp>
      <p:sp>
        <p:nvSpPr>
          <p:cNvPr id="4" name="Номер слайда 3"/>
          <p:cNvSpPr>
            <a:spLocks noGrp="1"/>
          </p:cNvSpPr>
          <p:nvPr>
            <p:ph type="sldNum" sz="quarter" idx="5"/>
          </p:nvPr>
        </p:nvSpPr>
        <p:spPr/>
        <p:txBody>
          <a:bodyPr/>
          <a:lstStyle/>
          <a:p>
            <a:fld id="{07816FCC-19CE-4B9E-95B6-5266DFEBED56}" type="slidenum">
              <a:rPr lang="ru-RU" smtClean="0"/>
              <a:t>5</a:t>
            </a:fld>
            <a:endParaRPr lang="ru-RU"/>
          </a:p>
        </p:txBody>
      </p:sp>
    </p:spTree>
    <p:extLst>
      <p:ext uri="{BB962C8B-B14F-4D97-AF65-F5344CB8AC3E}">
        <p14:creationId xmlns:p14="http://schemas.microsoft.com/office/powerpoint/2010/main" val="2726169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y-KG" sz="1200" kern="1200" dirty="0">
                <a:solidFill>
                  <a:schemeClr val="tx1"/>
                </a:solidFill>
                <a:effectLst/>
                <a:latin typeface="+mn-lt"/>
                <a:ea typeface="+mn-ea"/>
                <a:cs typeface="+mn-cs"/>
              </a:rPr>
              <a:t>2024-жылы кедейчиликтин акыркы деңгээли жалпы республика боюнча 2,7 пайызды түздү жана мурунку жылга салыштырганда 2,3 пайыздык пунктка төмөндөгөн. </a:t>
            </a:r>
            <a:endParaRPr lang="ru-KG" sz="1200" kern="1200" dirty="0">
              <a:solidFill>
                <a:schemeClr val="tx1"/>
              </a:solidFill>
              <a:effectLst/>
              <a:latin typeface="+mn-lt"/>
              <a:ea typeface="+mn-ea"/>
              <a:cs typeface="+mn-cs"/>
            </a:endParaRPr>
          </a:p>
          <a:p>
            <a:r>
              <a:rPr lang="ky-KG" sz="1200" kern="1200" dirty="0">
                <a:solidFill>
                  <a:schemeClr val="tx1"/>
                </a:solidFill>
                <a:effectLst/>
                <a:latin typeface="+mn-lt"/>
                <a:ea typeface="+mn-ea"/>
                <a:cs typeface="+mn-cs"/>
              </a:rPr>
              <a:t>Кедейчиликтин акыркы чегинен төмөн жашаган калктын саны </a:t>
            </a:r>
            <a:r>
              <a:rPr lang="ru-RU" sz="1200" kern="1200" dirty="0">
                <a:solidFill>
                  <a:schemeClr val="tx1"/>
                </a:solidFill>
                <a:effectLst/>
                <a:latin typeface="+mn-lt"/>
                <a:ea typeface="+mn-ea"/>
                <a:cs typeface="+mn-cs"/>
              </a:rPr>
              <a:t>198 285 </a:t>
            </a:r>
            <a:r>
              <a:rPr lang="ky-KG" sz="1200" kern="1200" dirty="0">
                <a:solidFill>
                  <a:schemeClr val="tx1"/>
                </a:solidFill>
                <a:effectLst/>
                <a:latin typeface="+mn-lt"/>
                <a:ea typeface="+mn-ea"/>
                <a:cs typeface="+mn-cs"/>
              </a:rPr>
              <a:t>адамды түзүп, алардын 58,5 пайызы айыл жерлеринде жашагандар болгон.</a:t>
            </a:r>
            <a:endParaRPr lang="ru-KG" sz="1200" kern="1200" dirty="0">
              <a:solidFill>
                <a:schemeClr val="tx1"/>
              </a:solidFill>
              <a:effectLst/>
              <a:latin typeface="+mn-lt"/>
              <a:ea typeface="+mn-ea"/>
              <a:cs typeface="+mn-cs"/>
            </a:endParaRPr>
          </a:p>
          <a:p>
            <a:r>
              <a:rPr lang="ru-RU" sz="1200" kern="1200" dirty="0" err="1">
                <a:solidFill>
                  <a:schemeClr val="tx1"/>
                </a:solidFill>
                <a:effectLst/>
                <a:latin typeface="+mn-lt"/>
                <a:ea typeface="+mn-ea"/>
                <a:cs typeface="+mn-cs"/>
              </a:rPr>
              <a:t>Кедейчиликтин</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акыркы</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деңгээли</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өлкөдөгү</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кедейчиликтин</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жалпы</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деңгээли</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сыяктуу</a:t>
            </a:r>
            <a:r>
              <a:rPr lang="ru-RU" sz="1200" kern="1200" dirty="0">
                <a:solidFill>
                  <a:schemeClr val="tx1"/>
                </a:solidFill>
                <a:effectLst/>
                <a:latin typeface="+mn-lt"/>
                <a:ea typeface="+mn-ea"/>
                <a:cs typeface="+mn-cs"/>
              </a:rPr>
              <a:t> эле, </a:t>
            </a:r>
            <a:r>
              <a:rPr lang="ru-RU" sz="1200" kern="1200" dirty="0" err="1">
                <a:solidFill>
                  <a:schemeClr val="tx1"/>
                </a:solidFill>
                <a:effectLst/>
                <a:latin typeface="+mn-lt"/>
                <a:ea typeface="+mn-ea"/>
                <a:cs typeface="+mn-cs"/>
              </a:rPr>
              <a:t>баардык</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аймактарда</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төмөндөгөн</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Кедейчиликтин</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акыркы</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деңгээли</a:t>
            </a:r>
            <a:r>
              <a:rPr lang="ru-RU" sz="1200" kern="1200" dirty="0">
                <a:solidFill>
                  <a:schemeClr val="tx1"/>
                </a:solidFill>
                <a:effectLst/>
                <a:latin typeface="+mn-lt"/>
                <a:ea typeface="+mn-ea"/>
                <a:cs typeface="+mn-cs"/>
              </a:rPr>
              <a:t> Баткен </a:t>
            </a:r>
            <a:r>
              <a:rPr lang="ru-RU" sz="1200" kern="1200" dirty="0" err="1">
                <a:solidFill>
                  <a:schemeClr val="tx1"/>
                </a:solidFill>
                <a:effectLst/>
                <a:latin typeface="+mn-lt"/>
                <a:ea typeface="+mn-ea"/>
                <a:cs typeface="+mn-cs"/>
              </a:rPr>
              <a:t>облусунда</a:t>
            </a:r>
            <a:r>
              <a:rPr lang="ru-RU" sz="1200" kern="1200" dirty="0">
                <a:solidFill>
                  <a:schemeClr val="tx1"/>
                </a:solidFill>
                <a:effectLst/>
                <a:latin typeface="+mn-lt"/>
                <a:ea typeface="+mn-ea"/>
                <a:cs typeface="+mn-cs"/>
              </a:rPr>
              <a:t> – 4,3 </a:t>
            </a:r>
            <a:r>
              <a:rPr lang="ru-RU" sz="1200" kern="1200" dirty="0" err="1">
                <a:solidFill>
                  <a:schemeClr val="tx1"/>
                </a:solidFill>
                <a:effectLst/>
                <a:latin typeface="+mn-lt"/>
                <a:ea typeface="+mn-ea"/>
                <a:cs typeface="+mn-cs"/>
              </a:rPr>
              <a:t>пайыздык</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пунктка</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Ысык-Көл</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облусунда</a:t>
            </a:r>
            <a:r>
              <a:rPr lang="ru-RU" sz="1200" kern="1200" dirty="0">
                <a:solidFill>
                  <a:schemeClr val="tx1"/>
                </a:solidFill>
                <a:effectLst/>
                <a:latin typeface="+mn-lt"/>
                <a:ea typeface="+mn-ea"/>
                <a:cs typeface="+mn-cs"/>
              </a:rPr>
              <a:t> – 3,7, </a:t>
            </a:r>
            <a:r>
              <a:rPr lang="ru-RU" sz="1200" kern="1200" dirty="0" err="1">
                <a:solidFill>
                  <a:schemeClr val="tx1"/>
                </a:solidFill>
                <a:effectLst/>
                <a:latin typeface="+mn-lt"/>
                <a:ea typeface="+mn-ea"/>
                <a:cs typeface="+mn-cs"/>
              </a:rPr>
              <a:t>Жалал</a:t>
            </a:r>
            <a:r>
              <a:rPr lang="ru-RU" sz="1200" kern="1200" dirty="0">
                <a:solidFill>
                  <a:schemeClr val="tx1"/>
                </a:solidFill>
                <a:effectLst/>
                <a:latin typeface="+mn-lt"/>
                <a:ea typeface="+mn-ea"/>
                <a:cs typeface="+mn-cs"/>
              </a:rPr>
              <a:t>-Абад </a:t>
            </a:r>
            <a:r>
              <a:rPr lang="ru-RU" sz="1200" kern="1200" dirty="0" err="1">
                <a:solidFill>
                  <a:schemeClr val="tx1"/>
                </a:solidFill>
                <a:effectLst/>
                <a:latin typeface="+mn-lt"/>
                <a:ea typeface="+mn-ea"/>
                <a:cs typeface="+mn-cs"/>
              </a:rPr>
              <a:t>облусунда</a:t>
            </a:r>
            <a:r>
              <a:rPr lang="ru-RU" sz="1200" kern="1200" dirty="0">
                <a:solidFill>
                  <a:schemeClr val="tx1"/>
                </a:solidFill>
                <a:effectLst/>
                <a:latin typeface="+mn-lt"/>
                <a:ea typeface="+mn-ea"/>
                <a:cs typeface="+mn-cs"/>
              </a:rPr>
              <a:t> – 3,4, Талас </a:t>
            </a:r>
            <a:r>
              <a:rPr lang="ru-RU" sz="1200" kern="1200" dirty="0" err="1">
                <a:solidFill>
                  <a:schemeClr val="tx1"/>
                </a:solidFill>
                <a:effectLst/>
                <a:latin typeface="+mn-lt"/>
                <a:ea typeface="+mn-ea"/>
                <a:cs typeface="+mn-cs"/>
              </a:rPr>
              <a:t>жана</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Чүй</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облустарында</a:t>
            </a:r>
            <a:r>
              <a:rPr lang="ru-RU" sz="1200" kern="1200" dirty="0">
                <a:solidFill>
                  <a:schemeClr val="tx1"/>
                </a:solidFill>
                <a:effectLst/>
                <a:latin typeface="+mn-lt"/>
                <a:ea typeface="+mn-ea"/>
                <a:cs typeface="+mn-cs"/>
              </a:rPr>
              <a:t> – 2,1 </a:t>
            </a:r>
            <a:r>
              <a:rPr lang="ru-RU" sz="1200" kern="1200" dirty="0" err="1">
                <a:solidFill>
                  <a:schemeClr val="tx1"/>
                </a:solidFill>
                <a:effectLst/>
                <a:latin typeface="+mn-lt"/>
                <a:ea typeface="+mn-ea"/>
                <a:cs typeface="+mn-cs"/>
              </a:rPr>
              <a:t>пайыздык</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пунк</a:t>
            </a:r>
            <a:r>
              <a:rPr lang="ky-KG" sz="1200" kern="1200" dirty="0">
                <a:solidFill>
                  <a:schemeClr val="tx1"/>
                </a:solidFill>
                <a:effectLst/>
                <a:latin typeface="+mn-lt"/>
                <a:ea typeface="+mn-ea"/>
                <a:cs typeface="+mn-cs"/>
              </a:rPr>
              <a:t>тка</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төмөндөгөн</a:t>
            </a:r>
            <a:r>
              <a:rPr lang="ru-RU" sz="1200" kern="1200" dirty="0">
                <a:solidFill>
                  <a:schemeClr val="tx1"/>
                </a:solidFill>
                <a:effectLst/>
                <a:latin typeface="+mn-lt"/>
                <a:ea typeface="+mn-ea"/>
                <a:cs typeface="+mn-cs"/>
              </a:rPr>
              <a:t>. Муну </a:t>
            </a:r>
            <a:r>
              <a:rPr lang="ru-RU" sz="1200" kern="1200" dirty="0" err="1">
                <a:solidFill>
                  <a:schemeClr val="tx1"/>
                </a:solidFill>
                <a:effectLst/>
                <a:latin typeface="+mn-lt"/>
                <a:ea typeface="+mn-ea"/>
                <a:cs typeface="+mn-cs"/>
              </a:rPr>
              <a:t>менен</a:t>
            </a:r>
            <a:r>
              <a:rPr lang="ru-RU" sz="1200" kern="1200" dirty="0">
                <a:solidFill>
                  <a:schemeClr val="tx1"/>
                </a:solidFill>
                <a:effectLst/>
                <a:latin typeface="+mn-lt"/>
                <a:ea typeface="+mn-ea"/>
                <a:cs typeface="+mn-cs"/>
              </a:rPr>
              <a:t> катар, </a:t>
            </a:r>
            <a:r>
              <a:rPr lang="ru-RU" sz="1200" kern="1200" dirty="0" err="1">
                <a:solidFill>
                  <a:schemeClr val="tx1"/>
                </a:solidFill>
                <a:effectLst/>
                <a:latin typeface="+mn-lt"/>
                <a:ea typeface="+mn-ea"/>
                <a:cs typeface="+mn-cs"/>
              </a:rPr>
              <a:t>кедейчиликтин</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акыркы</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деңгээли</a:t>
            </a:r>
            <a:r>
              <a:rPr lang="ru-RU" sz="1200" kern="1200" dirty="0">
                <a:solidFill>
                  <a:schemeClr val="tx1"/>
                </a:solidFill>
                <a:effectLst/>
                <a:latin typeface="+mn-lt"/>
                <a:ea typeface="+mn-ea"/>
                <a:cs typeface="+mn-cs"/>
              </a:rPr>
              <a:t> Бишкек </a:t>
            </a:r>
            <a:r>
              <a:rPr lang="ru-RU" sz="1200" kern="1200" dirty="0" err="1">
                <a:solidFill>
                  <a:schemeClr val="tx1"/>
                </a:solidFill>
                <a:effectLst/>
                <a:latin typeface="+mn-lt"/>
                <a:ea typeface="+mn-ea"/>
                <a:cs typeface="+mn-cs"/>
              </a:rPr>
              <a:t>шаарында</a:t>
            </a:r>
            <a:r>
              <a:rPr lang="ru-RU" sz="1200" kern="1200" dirty="0">
                <a:solidFill>
                  <a:schemeClr val="tx1"/>
                </a:solidFill>
                <a:effectLst/>
                <a:latin typeface="+mn-lt"/>
                <a:ea typeface="+mn-ea"/>
                <a:cs typeface="+mn-cs"/>
              </a:rPr>
              <a:t> – 3,0 </a:t>
            </a:r>
            <a:r>
              <a:rPr lang="ru-RU" sz="1200" kern="1200" dirty="0" err="1">
                <a:solidFill>
                  <a:schemeClr val="tx1"/>
                </a:solidFill>
                <a:effectLst/>
                <a:latin typeface="+mn-lt"/>
                <a:ea typeface="+mn-ea"/>
                <a:cs typeface="+mn-cs"/>
              </a:rPr>
              <a:t>пайыздык</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пунктка</a:t>
            </a:r>
            <a:r>
              <a:rPr lang="ru-RU" sz="1200" kern="1200" dirty="0">
                <a:solidFill>
                  <a:schemeClr val="tx1"/>
                </a:solidFill>
                <a:effectLst/>
                <a:latin typeface="+mn-lt"/>
                <a:ea typeface="+mn-ea"/>
                <a:cs typeface="+mn-cs"/>
              </a:rPr>
              <a:t> , ал </a:t>
            </a:r>
            <a:r>
              <a:rPr lang="ru-RU" sz="1200" kern="1200" dirty="0" err="1">
                <a:solidFill>
                  <a:schemeClr val="tx1"/>
                </a:solidFill>
                <a:effectLst/>
                <a:latin typeface="+mn-lt"/>
                <a:ea typeface="+mn-ea"/>
                <a:cs typeface="+mn-cs"/>
              </a:rPr>
              <a:t>эми</a:t>
            </a:r>
            <a:r>
              <a:rPr lang="ru-RU" sz="1200" kern="1200" dirty="0">
                <a:solidFill>
                  <a:schemeClr val="tx1"/>
                </a:solidFill>
                <a:effectLst/>
                <a:latin typeface="+mn-lt"/>
                <a:ea typeface="+mn-ea"/>
                <a:cs typeface="+mn-cs"/>
              </a:rPr>
              <a:t> Ош </a:t>
            </a:r>
            <a:r>
              <a:rPr lang="ru-RU" sz="1200" kern="1200" dirty="0" err="1">
                <a:solidFill>
                  <a:schemeClr val="tx1"/>
                </a:solidFill>
                <a:effectLst/>
                <a:latin typeface="+mn-lt"/>
                <a:ea typeface="+mn-ea"/>
                <a:cs typeface="+mn-cs"/>
              </a:rPr>
              <a:t>шаарында</a:t>
            </a:r>
            <a:r>
              <a:rPr lang="ru-RU" sz="1200" kern="1200" dirty="0">
                <a:solidFill>
                  <a:schemeClr val="tx1"/>
                </a:solidFill>
                <a:effectLst/>
                <a:latin typeface="+mn-lt"/>
                <a:ea typeface="+mn-ea"/>
                <a:cs typeface="+mn-cs"/>
              </a:rPr>
              <a:t> – 1,4 </a:t>
            </a:r>
            <a:r>
              <a:rPr lang="ru-RU" sz="1200" kern="1200" dirty="0" err="1">
                <a:solidFill>
                  <a:schemeClr val="tx1"/>
                </a:solidFill>
                <a:effectLst/>
                <a:latin typeface="+mn-lt"/>
                <a:ea typeface="+mn-ea"/>
                <a:cs typeface="+mn-cs"/>
              </a:rPr>
              <a:t>пайыздык</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пунктка</a:t>
            </a:r>
            <a:r>
              <a:rPr lang="ru-RU" sz="1200" kern="1200" dirty="0">
                <a:solidFill>
                  <a:schemeClr val="tx1"/>
                </a:solidFill>
                <a:effectLst/>
                <a:latin typeface="+mn-lt"/>
                <a:ea typeface="+mn-ea"/>
                <a:cs typeface="+mn-cs"/>
              </a:rPr>
              <a:t> </a:t>
            </a:r>
            <a:r>
              <a:rPr lang="ky-KG" sz="1200" kern="1200" dirty="0">
                <a:solidFill>
                  <a:schemeClr val="tx1"/>
                </a:solidFill>
                <a:effectLst/>
                <a:latin typeface="+mn-lt"/>
                <a:ea typeface="+mn-ea"/>
                <a:cs typeface="+mn-cs"/>
              </a:rPr>
              <a:t>төмөндөгөн</a:t>
            </a:r>
            <a:r>
              <a:rPr lang="ru-RU" sz="1200" kern="1200" dirty="0">
                <a:solidFill>
                  <a:schemeClr val="tx1"/>
                </a:solidFill>
                <a:effectLst/>
                <a:latin typeface="+mn-lt"/>
                <a:ea typeface="+mn-ea"/>
                <a:cs typeface="+mn-cs"/>
              </a:rPr>
              <a:t>.</a:t>
            </a:r>
            <a:endParaRPr lang="ru-KG" sz="1200" kern="1200" dirty="0">
              <a:solidFill>
                <a:schemeClr val="tx1"/>
              </a:solidFill>
              <a:effectLst/>
              <a:latin typeface="+mn-lt"/>
              <a:ea typeface="+mn-ea"/>
              <a:cs typeface="+mn-cs"/>
            </a:endParaRPr>
          </a:p>
          <a:p>
            <a:endParaRPr lang="ru-KG" dirty="0"/>
          </a:p>
        </p:txBody>
      </p:sp>
      <p:sp>
        <p:nvSpPr>
          <p:cNvPr id="4" name="Номер слайда 3"/>
          <p:cNvSpPr>
            <a:spLocks noGrp="1"/>
          </p:cNvSpPr>
          <p:nvPr>
            <p:ph type="sldNum" sz="quarter" idx="5"/>
          </p:nvPr>
        </p:nvSpPr>
        <p:spPr/>
        <p:txBody>
          <a:bodyPr/>
          <a:lstStyle/>
          <a:p>
            <a:fld id="{07816FCC-19CE-4B9E-95B6-5266DFEBED56}" type="slidenum">
              <a:rPr lang="ru-RU" smtClean="0"/>
              <a:t>6</a:t>
            </a:fld>
            <a:endParaRPr lang="ru-RU"/>
          </a:p>
        </p:txBody>
      </p:sp>
    </p:spTree>
    <p:extLst>
      <p:ext uri="{BB962C8B-B14F-4D97-AF65-F5344CB8AC3E}">
        <p14:creationId xmlns:p14="http://schemas.microsoft.com/office/powerpoint/2010/main" val="3534600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y-KG" sz="1200" kern="1200" dirty="0">
                <a:solidFill>
                  <a:schemeClr val="tx1"/>
                </a:solidFill>
                <a:effectLst/>
                <a:latin typeface="+mn-lt"/>
                <a:ea typeface="+mn-ea"/>
                <a:cs typeface="+mn-cs"/>
              </a:rPr>
              <a:t>2016-жылдан 2019-жылга чейин 0 - 17 жаш курагындагы балдар арасындагы кедейчиликтин деңгээли туруктуу төмөндөгөн. Бул көрүнүш жалпы республика боюнча, ошондой эле шаардык жана айылдык жерлерде байкалган. 2019-жылдан кийин балдар арасындагы кедейчилик кескин өскөн. Негизги себептери — COVID-19 пандемиясынан улам келип чыккан экономикалык кризис, калктын кирешесинин азайышы жана калктын экономикалык активдүүлүгүнө киргизилген чектөөлөр. Өсүштүн эң жогорку чеги 2022-жылга туура келген. Айрыкча шаарларда кедейчилик кескин өскөн. 2023-жылдан баштап абал жакшырып, балдар арасындагы кедейчиликтин көрсөткүчтөрү төмөндөп баштады. 2024-жылы кедей үй чарбаларында жашаган 0-17 жаштагы балдардын үлүшү 3,6 пайыздык пунктка азайып, 33,1 %ды түздү (954 508 бала).</a:t>
            </a:r>
            <a:endParaRPr lang="ru-KG" sz="1200" kern="1200" dirty="0">
              <a:solidFill>
                <a:schemeClr val="tx1"/>
              </a:solidFill>
              <a:effectLst/>
              <a:latin typeface="+mn-lt"/>
              <a:ea typeface="+mn-ea"/>
              <a:cs typeface="+mn-cs"/>
            </a:endParaRPr>
          </a:p>
          <a:p>
            <a:r>
              <a:rPr lang="ky-KG" sz="1200" kern="1200" dirty="0">
                <a:solidFill>
                  <a:schemeClr val="tx1"/>
                </a:solidFill>
                <a:effectLst/>
                <a:latin typeface="+mn-lt"/>
                <a:ea typeface="+mn-ea"/>
                <a:cs typeface="+mn-cs"/>
              </a:rPr>
              <a:t>Өтө кедейчиликте жашаган балдардын үлүшү 2024-жылы мурунку жылга салыштырмалуу 3 пайыздык пунктка төмөндөп 3,9 пайызды түздү, Жалпысынан 2024-жылы өтө кедейчиликтин шартында  0-17 жаштагы 111 926 бала жашаган.</a:t>
            </a:r>
            <a:endParaRPr lang="ru-KG" sz="1200" kern="1200" dirty="0">
              <a:solidFill>
                <a:schemeClr val="tx1"/>
              </a:solidFill>
              <a:effectLst/>
              <a:latin typeface="+mn-lt"/>
              <a:ea typeface="+mn-ea"/>
              <a:cs typeface="+mn-cs"/>
            </a:endParaRPr>
          </a:p>
          <a:p>
            <a:endParaRPr lang="ru-KG" dirty="0"/>
          </a:p>
        </p:txBody>
      </p:sp>
      <p:sp>
        <p:nvSpPr>
          <p:cNvPr id="4" name="Номер слайда 3"/>
          <p:cNvSpPr>
            <a:spLocks noGrp="1"/>
          </p:cNvSpPr>
          <p:nvPr>
            <p:ph type="sldNum" sz="quarter" idx="5"/>
          </p:nvPr>
        </p:nvSpPr>
        <p:spPr/>
        <p:txBody>
          <a:bodyPr/>
          <a:lstStyle/>
          <a:p>
            <a:fld id="{07816FCC-19CE-4B9E-95B6-5266DFEBED56}" type="slidenum">
              <a:rPr lang="ru-RU" smtClean="0"/>
              <a:t>7</a:t>
            </a:fld>
            <a:endParaRPr lang="ru-RU"/>
          </a:p>
        </p:txBody>
      </p:sp>
    </p:spTree>
    <p:extLst>
      <p:ext uri="{BB962C8B-B14F-4D97-AF65-F5344CB8AC3E}">
        <p14:creationId xmlns:p14="http://schemas.microsoft.com/office/powerpoint/2010/main" val="1897201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y-KG" sz="1200" kern="1200" dirty="0">
                <a:solidFill>
                  <a:schemeClr val="tx1"/>
                </a:solidFill>
                <a:effectLst/>
                <a:latin typeface="+mn-lt"/>
                <a:ea typeface="+mn-ea"/>
                <a:cs typeface="+mn-cs"/>
              </a:rPr>
              <a:t>Ушул жана башка кедейчилик боюнча кененирээк маалыматты көрсөтүлгөн </a:t>
            </a:r>
            <a:r>
              <a:rPr lang="en-US" sz="1200" kern="1200" dirty="0">
                <a:solidFill>
                  <a:schemeClr val="tx1"/>
                </a:solidFill>
                <a:effectLst/>
                <a:latin typeface="+mn-lt"/>
                <a:ea typeface="+mn-ea"/>
                <a:cs typeface="+mn-cs"/>
              </a:rPr>
              <a:t>QR </a:t>
            </a:r>
            <a:r>
              <a:rPr lang="ky-KG" sz="1200" kern="1200" dirty="0">
                <a:solidFill>
                  <a:schemeClr val="tx1"/>
                </a:solidFill>
                <a:effectLst/>
                <a:latin typeface="+mn-lt"/>
                <a:ea typeface="+mn-ea"/>
                <a:cs typeface="+mn-cs"/>
              </a:rPr>
              <a:t>код аркылуу тапсаныздар болот. </a:t>
            </a:r>
            <a:endParaRPr lang="ru-KG" sz="1200" kern="1200" dirty="0">
              <a:solidFill>
                <a:schemeClr val="tx1"/>
              </a:solidFill>
              <a:effectLst/>
              <a:latin typeface="+mn-lt"/>
              <a:ea typeface="+mn-ea"/>
              <a:cs typeface="+mn-cs"/>
            </a:endParaRPr>
          </a:p>
          <a:p>
            <a:endParaRPr lang="ru-KG" dirty="0"/>
          </a:p>
        </p:txBody>
      </p:sp>
      <p:sp>
        <p:nvSpPr>
          <p:cNvPr id="4" name="Номер слайда 3"/>
          <p:cNvSpPr>
            <a:spLocks noGrp="1"/>
          </p:cNvSpPr>
          <p:nvPr>
            <p:ph type="sldNum" sz="quarter" idx="5"/>
          </p:nvPr>
        </p:nvSpPr>
        <p:spPr/>
        <p:txBody>
          <a:bodyPr/>
          <a:lstStyle/>
          <a:p>
            <a:fld id="{07816FCC-19CE-4B9E-95B6-5266DFEBED56}" type="slidenum">
              <a:rPr lang="ru-RU" smtClean="0"/>
              <a:t>8</a:t>
            </a:fld>
            <a:endParaRPr lang="ru-RU"/>
          </a:p>
        </p:txBody>
      </p:sp>
    </p:spTree>
    <p:extLst>
      <p:ext uri="{BB962C8B-B14F-4D97-AF65-F5344CB8AC3E}">
        <p14:creationId xmlns:p14="http://schemas.microsoft.com/office/powerpoint/2010/main" val="4128298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y-KG" sz="1200" kern="1200" dirty="0">
                <a:solidFill>
                  <a:schemeClr val="tx1"/>
                </a:solidFill>
                <a:effectLst/>
                <a:latin typeface="+mn-lt"/>
                <a:ea typeface="+mn-ea"/>
                <a:cs typeface="+mn-cs"/>
              </a:rPr>
              <a:t>Көңүл бурганыңыздар үчүн рахмат!</a:t>
            </a:r>
            <a:endParaRPr lang="ru-KG" sz="1200" kern="1200" dirty="0">
              <a:solidFill>
                <a:schemeClr val="tx1"/>
              </a:solidFill>
              <a:effectLst/>
              <a:latin typeface="+mn-lt"/>
              <a:ea typeface="+mn-ea"/>
              <a:cs typeface="+mn-cs"/>
            </a:endParaRPr>
          </a:p>
          <a:p>
            <a:endParaRPr lang="ru-KG" dirty="0"/>
          </a:p>
        </p:txBody>
      </p:sp>
      <p:sp>
        <p:nvSpPr>
          <p:cNvPr id="4" name="Номер слайда 3"/>
          <p:cNvSpPr>
            <a:spLocks noGrp="1"/>
          </p:cNvSpPr>
          <p:nvPr>
            <p:ph type="sldNum" sz="quarter" idx="5"/>
          </p:nvPr>
        </p:nvSpPr>
        <p:spPr/>
        <p:txBody>
          <a:bodyPr/>
          <a:lstStyle/>
          <a:p>
            <a:fld id="{07816FCC-19CE-4B9E-95B6-5266DFEBED56}" type="slidenum">
              <a:rPr lang="ru-RU" smtClean="0"/>
              <a:t>9</a:t>
            </a:fld>
            <a:endParaRPr lang="ru-RU"/>
          </a:p>
        </p:txBody>
      </p:sp>
    </p:spTree>
    <p:extLst>
      <p:ext uri="{BB962C8B-B14F-4D97-AF65-F5344CB8AC3E}">
        <p14:creationId xmlns:p14="http://schemas.microsoft.com/office/powerpoint/2010/main" val="4020221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803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616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76483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sv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AE23C6-22F8-0E68-8087-F4505786D7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grpSp>
        <p:nvGrpSpPr>
          <p:cNvPr id="3" name="Группа 2">
            <a:extLst>
              <a:ext uri="{FF2B5EF4-FFF2-40B4-BE49-F238E27FC236}">
                <a16:creationId xmlns:a16="http://schemas.microsoft.com/office/drawing/2014/main" id="{CC183F9F-9EAF-7B2C-AA8B-E6FF1320A1C7}"/>
              </a:ext>
            </a:extLst>
          </p:cNvPr>
          <p:cNvGrpSpPr/>
          <p:nvPr userDrawn="1"/>
        </p:nvGrpSpPr>
        <p:grpSpPr>
          <a:xfrm>
            <a:off x="-66500" y="5608234"/>
            <a:ext cx="12300065" cy="1266392"/>
            <a:chOff x="-66500" y="5608234"/>
            <a:chExt cx="12300065" cy="1266392"/>
          </a:xfrm>
        </p:grpSpPr>
        <p:pic>
          <p:nvPicPr>
            <p:cNvPr id="4" name="Рисунок 3">
              <a:extLst>
                <a:ext uri="{FF2B5EF4-FFF2-40B4-BE49-F238E27FC236}">
                  <a16:creationId xmlns:a16="http://schemas.microsoft.com/office/drawing/2014/main" id="{1F6D6C94-CA92-A03C-A316-375B1BB972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500" y="6350923"/>
              <a:ext cx="12300065" cy="523703"/>
            </a:xfrm>
            <a:prstGeom prst="rect">
              <a:avLst/>
            </a:prstGeom>
          </p:spPr>
        </p:pic>
        <p:pic>
          <p:nvPicPr>
            <p:cNvPr id="5" name="Рисунок 4">
              <a:extLst>
                <a:ext uri="{FF2B5EF4-FFF2-40B4-BE49-F238E27FC236}">
                  <a16:creationId xmlns:a16="http://schemas.microsoft.com/office/drawing/2014/main" id="{9F1253D8-03F7-B913-2820-781C2D34F2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942" y="6509809"/>
              <a:ext cx="1328394" cy="231025"/>
            </a:xfrm>
            <a:prstGeom prst="rect">
              <a:avLst/>
            </a:prstGeom>
          </p:spPr>
        </p:pic>
        <p:pic>
          <p:nvPicPr>
            <p:cNvPr id="6" name="Рисунок 5">
              <a:extLst>
                <a:ext uri="{FF2B5EF4-FFF2-40B4-BE49-F238E27FC236}">
                  <a16:creationId xmlns:a16="http://schemas.microsoft.com/office/drawing/2014/main" id="{52CEF8FE-8221-5CA9-FA0E-89F15CC364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5695" y="5608234"/>
              <a:ext cx="1154083" cy="1154083"/>
            </a:xfrm>
            <a:prstGeom prst="rect">
              <a:avLst/>
            </a:prstGeom>
          </p:spPr>
        </p:pic>
      </p:grpSp>
    </p:spTree>
    <p:extLst>
      <p:ext uri="{BB962C8B-B14F-4D97-AF65-F5344CB8AC3E}">
        <p14:creationId xmlns:p14="http://schemas.microsoft.com/office/powerpoint/2010/main" val="3669086031"/>
      </p:ext>
    </p:extLst>
  </p:cSld>
  <p:clrMap bg1="lt1" tx1="dk1" bg2="lt2" tx2="dk2" accent1="accent1" accent2="accent2" accent3="accent3" accent4="accent4" accent5="accent5" accent6="accent6" hlink="hlink" folHlink="folHlink"/>
  <p:sldLayoutIdLst>
    <p:sldLayoutId id="2147483651" r:id="rId1"/>
  </p:sldLayoutIdLst>
  <p:hf hdr="0" dt="0"/>
  <p:txStyles>
    <p:titleStyle>
      <a:lvl1pPr algn="r"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D3E4D81A-816A-45AF-6217-AC932BF4D7E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934" y="-31827"/>
            <a:ext cx="6290733" cy="5401134"/>
          </a:xfrm>
          <a:prstGeom prst="rect">
            <a:avLst/>
          </a:prstGeom>
        </p:spPr>
      </p:pic>
      <p:pic>
        <p:nvPicPr>
          <p:cNvPr id="9" name="Рисунок 8">
            <a:extLst>
              <a:ext uri="{FF2B5EF4-FFF2-40B4-BE49-F238E27FC236}">
                <a16:creationId xmlns:a16="http://schemas.microsoft.com/office/drawing/2014/main" id="{6D6865F2-5D72-3C15-20D3-FDAE0EE8A78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65109" y="431444"/>
            <a:ext cx="1804574" cy="1804574"/>
          </a:xfrm>
          <a:prstGeom prst="rect">
            <a:avLst/>
          </a:prstGeom>
        </p:spPr>
      </p:pic>
    </p:spTree>
    <p:extLst>
      <p:ext uri="{BB962C8B-B14F-4D97-AF65-F5344CB8AC3E}">
        <p14:creationId xmlns:p14="http://schemas.microsoft.com/office/powerpoint/2010/main" val="660587537"/>
      </p:ext>
    </p:extLst>
  </p:cSld>
  <p:clrMap bg1="lt1" tx1="dk1" bg2="lt2" tx2="dk2" accent1="accent1" accent2="accent2" accent3="accent3" accent4="accent4" accent5="accent5" accent6="accent6" hlink="hlink" folHlink="folHlink"/>
  <p:sldLayoutIdLst>
    <p:sldLayoutId id="2147483653"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6992601"/>
      </p:ext>
    </p:extLst>
  </p:cSld>
  <p:clrMap bg1="lt1" tx1="dk1" bg2="lt2" tx2="dk2" accent1="accent1" accent2="accent2" accent3="accent3" accent4="accent4" accent5="accent5" accent6="accent6" hlink="hlink" folHlink="folHlink"/>
  <p:sldLayoutIdLst>
    <p:sldLayoutId id="2147483655" r:id="rId1"/>
  </p:sldLayoutIdLst>
  <p:hf hdr="0" dt="0"/>
  <p:txStyles>
    <p:titleStyle>
      <a:lvl1pPr algn="r"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0.jpeg"/><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4.sv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www.stat.gov.kg/"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5.sv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832CCFF-6D83-21AF-DA1C-F7CD8E53A5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934" y="-31827"/>
            <a:ext cx="6290733" cy="5401134"/>
          </a:xfrm>
          <a:prstGeom prst="rect">
            <a:avLst/>
          </a:prstGeom>
        </p:spPr>
      </p:pic>
      <p:sp>
        <p:nvSpPr>
          <p:cNvPr id="6" name="Прямоугольник 15">
            <a:extLst>
              <a:ext uri="{FF2B5EF4-FFF2-40B4-BE49-F238E27FC236}">
                <a16:creationId xmlns:a16="http://schemas.microsoft.com/office/drawing/2014/main" id="{109A796F-F81A-ABB0-5471-8B8640DC882B}"/>
              </a:ext>
            </a:extLst>
          </p:cNvPr>
          <p:cNvSpPr/>
          <p:nvPr/>
        </p:nvSpPr>
        <p:spPr>
          <a:xfrm>
            <a:off x="-5359" y="-13447"/>
            <a:ext cx="5763216" cy="4882249"/>
          </a:xfrm>
          <a:custGeom>
            <a:avLst/>
            <a:gdLst>
              <a:gd name="connsiteX0" fmla="*/ 0 w 5801718"/>
              <a:gd name="connsiteY0" fmla="*/ 0 h 4959962"/>
              <a:gd name="connsiteX1" fmla="*/ 5801718 w 5801718"/>
              <a:gd name="connsiteY1" fmla="*/ 0 h 4959962"/>
              <a:gd name="connsiteX2" fmla="*/ 5801718 w 5801718"/>
              <a:gd name="connsiteY2" fmla="*/ 4959962 h 4959962"/>
              <a:gd name="connsiteX3" fmla="*/ 0 w 5801718"/>
              <a:gd name="connsiteY3" fmla="*/ 4959962 h 4959962"/>
              <a:gd name="connsiteX4" fmla="*/ 0 w 5801718"/>
              <a:gd name="connsiteY4" fmla="*/ 0 h 4959962"/>
              <a:gd name="connsiteX0" fmla="*/ 0 w 5801718"/>
              <a:gd name="connsiteY0" fmla="*/ 0 h 4959962"/>
              <a:gd name="connsiteX1" fmla="*/ 5368581 w 5801718"/>
              <a:gd name="connsiteY1" fmla="*/ 9625 h 4959962"/>
              <a:gd name="connsiteX2" fmla="*/ 5801718 w 5801718"/>
              <a:gd name="connsiteY2" fmla="*/ 4959962 h 4959962"/>
              <a:gd name="connsiteX3" fmla="*/ 0 w 5801718"/>
              <a:gd name="connsiteY3" fmla="*/ 4959962 h 4959962"/>
              <a:gd name="connsiteX4" fmla="*/ 0 w 5801718"/>
              <a:gd name="connsiteY4" fmla="*/ 0 h 4959962"/>
              <a:gd name="connsiteX0" fmla="*/ 0 w 5801718"/>
              <a:gd name="connsiteY0" fmla="*/ 0 h 4959962"/>
              <a:gd name="connsiteX1" fmla="*/ 5570712 w 5801718"/>
              <a:gd name="connsiteY1" fmla="*/ 9625 h 4959962"/>
              <a:gd name="connsiteX2" fmla="*/ 5801718 w 5801718"/>
              <a:gd name="connsiteY2" fmla="*/ 4959962 h 4959962"/>
              <a:gd name="connsiteX3" fmla="*/ 0 w 5801718"/>
              <a:gd name="connsiteY3" fmla="*/ 4959962 h 4959962"/>
              <a:gd name="connsiteX4" fmla="*/ 0 w 5801718"/>
              <a:gd name="connsiteY4" fmla="*/ 0 h 4959962"/>
              <a:gd name="connsiteX0" fmla="*/ 0 w 5801718"/>
              <a:gd name="connsiteY0" fmla="*/ 0 h 4959962"/>
              <a:gd name="connsiteX1" fmla="*/ 5570712 w 5801718"/>
              <a:gd name="connsiteY1" fmla="*/ 9625 h 4959962"/>
              <a:gd name="connsiteX2" fmla="*/ 5657338 w 5801718"/>
              <a:gd name="connsiteY2" fmla="*/ 2043507 h 4959962"/>
              <a:gd name="connsiteX3" fmla="*/ 5801718 w 5801718"/>
              <a:gd name="connsiteY3" fmla="*/ 4959962 h 4959962"/>
              <a:gd name="connsiteX4" fmla="*/ 0 w 5801718"/>
              <a:gd name="connsiteY4" fmla="*/ 4959962 h 4959962"/>
              <a:gd name="connsiteX5" fmla="*/ 0 w 5801718"/>
              <a:gd name="connsiteY5" fmla="*/ 0 h 4959962"/>
              <a:gd name="connsiteX0" fmla="*/ 0 w 5801718"/>
              <a:gd name="connsiteY0" fmla="*/ 0 h 4959962"/>
              <a:gd name="connsiteX1" fmla="*/ 5570712 w 5801718"/>
              <a:gd name="connsiteY1" fmla="*/ 9625 h 4959962"/>
              <a:gd name="connsiteX2" fmla="*/ 5763216 w 5801718"/>
              <a:gd name="connsiteY2" fmla="*/ 984728 h 4959962"/>
              <a:gd name="connsiteX3" fmla="*/ 5801718 w 5801718"/>
              <a:gd name="connsiteY3" fmla="*/ 4959962 h 4959962"/>
              <a:gd name="connsiteX4" fmla="*/ 0 w 5801718"/>
              <a:gd name="connsiteY4" fmla="*/ 4959962 h 4959962"/>
              <a:gd name="connsiteX5" fmla="*/ 0 w 5801718"/>
              <a:gd name="connsiteY5" fmla="*/ 0 h 4959962"/>
              <a:gd name="connsiteX0" fmla="*/ 0 w 5801718"/>
              <a:gd name="connsiteY0" fmla="*/ 0 h 4959962"/>
              <a:gd name="connsiteX1" fmla="*/ 5570712 w 5801718"/>
              <a:gd name="connsiteY1" fmla="*/ 9625 h 4959962"/>
              <a:gd name="connsiteX2" fmla="*/ 5763216 w 5801718"/>
              <a:gd name="connsiteY2" fmla="*/ 984728 h 4959962"/>
              <a:gd name="connsiteX3" fmla="*/ 5801718 w 5801718"/>
              <a:gd name="connsiteY3" fmla="*/ 4959962 h 4959962"/>
              <a:gd name="connsiteX4" fmla="*/ 0 w 5801718"/>
              <a:gd name="connsiteY4" fmla="*/ 4959962 h 4959962"/>
              <a:gd name="connsiteX5" fmla="*/ 0 w 5801718"/>
              <a:gd name="connsiteY5" fmla="*/ 0 h 4959962"/>
              <a:gd name="connsiteX0" fmla="*/ 0 w 5763216"/>
              <a:gd name="connsiteY0" fmla="*/ 0 h 4959962"/>
              <a:gd name="connsiteX1" fmla="*/ 5570712 w 5763216"/>
              <a:gd name="connsiteY1" fmla="*/ 9625 h 4959962"/>
              <a:gd name="connsiteX2" fmla="*/ 5763216 w 5763216"/>
              <a:gd name="connsiteY2" fmla="*/ 984728 h 4959962"/>
              <a:gd name="connsiteX3" fmla="*/ 1941987 w 5763216"/>
              <a:gd name="connsiteY3" fmla="*/ 4430573 h 4959962"/>
              <a:gd name="connsiteX4" fmla="*/ 0 w 5763216"/>
              <a:gd name="connsiteY4" fmla="*/ 4959962 h 4959962"/>
              <a:gd name="connsiteX5" fmla="*/ 0 w 5763216"/>
              <a:gd name="connsiteY5" fmla="*/ 0 h 4959962"/>
              <a:gd name="connsiteX0" fmla="*/ 0 w 5763216"/>
              <a:gd name="connsiteY0" fmla="*/ 0 h 4959962"/>
              <a:gd name="connsiteX1" fmla="*/ 5570712 w 5763216"/>
              <a:gd name="connsiteY1" fmla="*/ 9625 h 4959962"/>
              <a:gd name="connsiteX2" fmla="*/ 5763216 w 5763216"/>
              <a:gd name="connsiteY2" fmla="*/ 984728 h 4959962"/>
              <a:gd name="connsiteX3" fmla="*/ 4175048 w 5763216"/>
              <a:gd name="connsiteY3" fmla="*/ 4122565 h 4959962"/>
              <a:gd name="connsiteX4" fmla="*/ 0 w 5763216"/>
              <a:gd name="connsiteY4" fmla="*/ 4959962 h 4959962"/>
              <a:gd name="connsiteX5" fmla="*/ 0 w 5763216"/>
              <a:gd name="connsiteY5" fmla="*/ 0 h 4959962"/>
              <a:gd name="connsiteX0" fmla="*/ 0 w 5763216"/>
              <a:gd name="connsiteY0" fmla="*/ 0 h 4959962"/>
              <a:gd name="connsiteX1" fmla="*/ 5570712 w 5763216"/>
              <a:gd name="connsiteY1" fmla="*/ 9625 h 4959962"/>
              <a:gd name="connsiteX2" fmla="*/ 5763216 w 5763216"/>
              <a:gd name="connsiteY2" fmla="*/ 984728 h 4959962"/>
              <a:gd name="connsiteX3" fmla="*/ 4175048 w 5763216"/>
              <a:gd name="connsiteY3" fmla="*/ 4122565 h 4959962"/>
              <a:gd name="connsiteX4" fmla="*/ 0 w 5763216"/>
              <a:gd name="connsiteY4" fmla="*/ 4959962 h 4959962"/>
              <a:gd name="connsiteX5" fmla="*/ 0 w 5763216"/>
              <a:gd name="connsiteY5" fmla="*/ 0 h 4959962"/>
              <a:gd name="connsiteX0" fmla="*/ 0 w 5765249"/>
              <a:gd name="connsiteY0" fmla="*/ 0 h 4959962"/>
              <a:gd name="connsiteX1" fmla="*/ 5570712 w 5765249"/>
              <a:gd name="connsiteY1" fmla="*/ 9625 h 4959962"/>
              <a:gd name="connsiteX2" fmla="*/ 5763216 w 5765249"/>
              <a:gd name="connsiteY2" fmla="*/ 984728 h 4959962"/>
              <a:gd name="connsiteX3" fmla="*/ 4175048 w 5765249"/>
              <a:gd name="connsiteY3" fmla="*/ 4122565 h 4959962"/>
              <a:gd name="connsiteX4" fmla="*/ 0 w 5765249"/>
              <a:gd name="connsiteY4" fmla="*/ 4959962 h 4959962"/>
              <a:gd name="connsiteX5" fmla="*/ 0 w 5765249"/>
              <a:gd name="connsiteY5" fmla="*/ 0 h 4959962"/>
              <a:gd name="connsiteX0" fmla="*/ 0 w 5763216"/>
              <a:gd name="connsiteY0" fmla="*/ 0 h 4959962"/>
              <a:gd name="connsiteX1" fmla="*/ 5570712 w 5763216"/>
              <a:gd name="connsiteY1" fmla="*/ 9625 h 4959962"/>
              <a:gd name="connsiteX2" fmla="*/ 5763216 w 5763216"/>
              <a:gd name="connsiteY2" fmla="*/ 984728 h 4959962"/>
              <a:gd name="connsiteX3" fmla="*/ 4175048 w 5763216"/>
              <a:gd name="connsiteY3" fmla="*/ 4122565 h 4959962"/>
              <a:gd name="connsiteX4" fmla="*/ 0 w 5763216"/>
              <a:gd name="connsiteY4" fmla="*/ 4959962 h 4959962"/>
              <a:gd name="connsiteX5" fmla="*/ 0 w 5763216"/>
              <a:gd name="connsiteY5" fmla="*/ 0 h 4959962"/>
              <a:gd name="connsiteX0" fmla="*/ 0 w 5763216"/>
              <a:gd name="connsiteY0" fmla="*/ 0 h 4959962"/>
              <a:gd name="connsiteX1" fmla="*/ 5570712 w 5763216"/>
              <a:gd name="connsiteY1" fmla="*/ 9625 h 4959962"/>
              <a:gd name="connsiteX2" fmla="*/ 5763216 w 5763216"/>
              <a:gd name="connsiteY2" fmla="*/ 984728 h 4959962"/>
              <a:gd name="connsiteX3" fmla="*/ 4175048 w 5763216"/>
              <a:gd name="connsiteY3" fmla="*/ 4122565 h 4959962"/>
              <a:gd name="connsiteX4" fmla="*/ 0 w 5763216"/>
              <a:gd name="connsiteY4" fmla="*/ 4959962 h 4959962"/>
              <a:gd name="connsiteX5" fmla="*/ 0 w 5763216"/>
              <a:gd name="connsiteY5" fmla="*/ 0 h 4959962"/>
              <a:gd name="connsiteX0" fmla="*/ 0 w 5763216"/>
              <a:gd name="connsiteY0" fmla="*/ 0 h 4209192"/>
              <a:gd name="connsiteX1" fmla="*/ 5570712 w 5763216"/>
              <a:gd name="connsiteY1" fmla="*/ 9625 h 4209192"/>
              <a:gd name="connsiteX2" fmla="*/ 5763216 w 5763216"/>
              <a:gd name="connsiteY2" fmla="*/ 984728 h 4209192"/>
              <a:gd name="connsiteX3" fmla="*/ 4175048 w 5763216"/>
              <a:gd name="connsiteY3" fmla="*/ 4122565 h 4209192"/>
              <a:gd name="connsiteX4" fmla="*/ 28876 w 5763216"/>
              <a:gd name="connsiteY4" fmla="*/ 4209192 h 4209192"/>
              <a:gd name="connsiteX5" fmla="*/ 0 w 5763216"/>
              <a:gd name="connsiteY5" fmla="*/ 0 h 4209192"/>
              <a:gd name="connsiteX0" fmla="*/ 0 w 5763216"/>
              <a:gd name="connsiteY0" fmla="*/ 0 h 4536451"/>
              <a:gd name="connsiteX1" fmla="*/ 5570712 w 5763216"/>
              <a:gd name="connsiteY1" fmla="*/ 9625 h 4536451"/>
              <a:gd name="connsiteX2" fmla="*/ 5763216 w 5763216"/>
              <a:gd name="connsiteY2" fmla="*/ 984728 h 4536451"/>
              <a:gd name="connsiteX3" fmla="*/ 4175048 w 5763216"/>
              <a:gd name="connsiteY3" fmla="*/ 4122565 h 4536451"/>
              <a:gd name="connsiteX4" fmla="*/ 0 w 5763216"/>
              <a:gd name="connsiteY4" fmla="*/ 4536451 h 4536451"/>
              <a:gd name="connsiteX5" fmla="*/ 0 w 5763216"/>
              <a:gd name="connsiteY5" fmla="*/ 0 h 4536451"/>
              <a:gd name="connsiteX0" fmla="*/ 0 w 5763216"/>
              <a:gd name="connsiteY0" fmla="*/ 0 h 4848486"/>
              <a:gd name="connsiteX1" fmla="*/ 5570712 w 5763216"/>
              <a:gd name="connsiteY1" fmla="*/ 9625 h 4848486"/>
              <a:gd name="connsiteX2" fmla="*/ 5763216 w 5763216"/>
              <a:gd name="connsiteY2" fmla="*/ 984728 h 4848486"/>
              <a:gd name="connsiteX3" fmla="*/ 4175048 w 5763216"/>
              <a:gd name="connsiteY3" fmla="*/ 4122565 h 4848486"/>
              <a:gd name="connsiteX4" fmla="*/ 0 w 5763216"/>
              <a:gd name="connsiteY4" fmla="*/ 4536451 h 4848486"/>
              <a:gd name="connsiteX5" fmla="*/ 0 w 5763216"/>
              <a:gd name="connsiteY5" fmla="*/ 0 h 4848486"/>
              <a:gd name="connsiteX0" fmla="*/ 0 w 5763216"/>
              <a:gd name="connsiteY0" fmla="*/ 0 h 4965470"/>
              <a:gd name="connsiteX1" fmla="*/ 5570712 w 5763216"/>
              <a:gd name="connsiteY1" fmla="*/ 9625 h 4965470"/>
              <a:gd name="connsiteX2" fmla="*/ 5763216 w 5763216"/>
              <a:gd name="connsiteY2" fmla="*/ 984728 h 4965470"/>
              <a:gd name="connsiteX3" fmla="*/ 4175048 w 5763216"/>
              <a:gd name="connsiteY3" fmla="*/ 4122565 h 4965470"/>
              <a:gd name="connsiteX4" fmla="*/ 0 w 5763216"/>
              <a:gd name="connsiteY4" fmla="*/ 4536451 h 4965470"/>
              <a:gd name="connsiteX5" fmla="*/ 0 w 5763216"/>
              <a:gd name="connsiteY5" fmla="*/ 0 h 4965470"/>
              <a:gd name="connsiteX0" fmla="*/ 0 w 5763216"/>
              <a:gd name="connsiteY0" fmla="*/ 0 h 4816920"/>
              <a:gd name="connsiteX1" fmla="*/ 5570712 w 5763216"/>
              <a:gd name="connsiteY1" fmla="*/ 9625 h 4816920"/>
              <a:gd name="connsiteX2" fmla="*/ 5763216 w 5763216"/>
              <a:gd name="connsiteY2" fmla="*/ 984728 h 4816920"/>
              <a:gd name="connsiteX3" fmla="*/ 4175048 w 5763216"/>
              <a:gd name="connsiteY3" fmla="*/ 4122565 h 4816920"/>
              <a:gd name="connsiteX4" fmla="*/ 0 w 5763216"/>
              <a:gd name="connsiteY4" fmla="*/ 4536451 h 4816920"/>
              <a:gd name="connsiteX5" fmla="*/ 0 w 5763216"/>
              <a:gd name="connsiteY5" fmla="*/ 0 h 4816920"/>
              <a:gd name="connsiteX0" fmla="*/ 0 w 5763216"/>
              <a:gd name="connsiteY0" fmla="*/ 0 h 4884711"/>
              <a:gd name="connsiteX1" fmla="*/ 5570712 w 5763216"/>
              <a:gd name="connsiteY1" fmla="*/ 9625 h 4884711"/>
              <a:gd name="connsiteX2" fmla="*/ 5763216 w 5763216"/>
              <a:gd name="connsiteY2" fmla="*/ 984728 h 4884711"/>
              <a:gd name="connsiteX3" fmla="*/ 4175048 w 5763216"/>
              <a:gd name="connsiteY3" fmla="*/ 4122565 h 4884711"/>
              <a:gd name="connsiteX4" fmla="*/ 0 w 5763216"/>
              <a:gd name="connsiteY4" fmla="*/ 4536451 h 4884711"/>
              <a:gd name="connsiteX5" fmla="*/ 0 w 5763216"/>
              <a:gd name="connsiteY5" fmla="*/ 0 h 4884711"/>
              <a:gd name="connsiteX0" fmla="*/ 0 w 5763216"/>
              <a:gd name="connsiteY0" fmla="*/ 0 h 4882249"/>
              <a:gd name="connsiteX1" fmla="*/ 5570712 w 5763216"/>
              <a:gd name="connsiteY1" fmla="*/ 9625 h 4882249"/>
              <a:gd name="connsiteX2" fmla="*/ 5763216 w 5763216"/>
              <a:gd name="connsiteY2" fmla="*/ 984728 h 4882249"/>
              <a:gd name="connsiteX3" fmla="*/ 4175048 w 5763216"/>
              <a:gd name="connsiteY3" fmla="*/ 4122565 h 4882249"/>
              <a:gd name="connsiteX4" fmla="*/ 0 w 5763216"/>
              <a:gd name="connsiteY4" fmla="*/ 4536451 h 4882249"/>
              <a:gd name="connsiteX5" fmla="*/ 0 w 5763216"/>
              <a:gd name="connsiteY5" fmla="*/ 0 h 4882249"/>
              <a:gd name="connsiteX0" fmla="*/ 0 w 5763216"/>
              <a:gd name="connsiteY0" fmla="*/ 0 h 4882249"/>
              <a:gd name="connsiteX1" fmla="*/ 5570712 w 5763216"/>
              <a:gd name="connsiteY1" fmla="*/ 9625 h 4882249"/>
              <a:gd name="connsiteX2" fmla="*/ 5763216 w 5763216"/>
              <a:gd name="connsiteY2" fmla="*/ 984728 h 4882249"/>
              <a:gd name="connsiteX3" fmla="*/ 4175048 w 5763216"/>
              <a:gd name="connsiteY3" fmla="*/ 4122565 h 4882249"/>
              <a:gd name="connsiteX4" fmla="*/ 0 w 5763216"/>
              <a:gd name="connsiteY4" fmla="*/ 4536451 h 4882249"/>
              <a:gd name="connsiteX5" fmla="*/ 0 w 5763216"/>
              <a:gd name="connsiteY5" fmla="*/ 0 h 4882249"/>
              <a:gd name="connsiteX0" fmla="*/ 0 w 5763216"/>
              <a:gd name="connsiteY0" fmla="*/ 1 h 4882250"/>
              <a:gd name="connsiteX1" fmla="*/ 5416708 w 5763216"/>
              <a:gd name="connsiteY1" fmla="*/ 0 h 4882250"/>
              <a:gd name="connsiteX2" fmla="*/ 5763216 w 5763216"/>
              <a:gd name="connsiteY2" fmla="*/ 984729 h 4882250"/>
              <a:gd name="connsiteX3" fmla="*/ 4175048 w 5763216"/>
              <a:gd name="connsiteY3" fmla="*/ 4122566 h 4882250"/>
              <a:gd name="connsiteX4" fmla="*/ 0 w 5763216"/>
              <a:gd name="connsiteY4" fmla="*/ 4536452 h 4882250"/>
              <a:gd name="connsiteX5" fmla="*/ 0 w 5763216"/>
              <a:gd name="connsiteY5" fmla="*/ 1 h 4882250"/>
              <a:gd name="connsiteX0" fmla="*/ 0 w 5763216"/>
              <a:gd name="connsiteY0" fmla="*/ 0 h 4882249"/>
              <a:gd name="connsiteX1" fmla="*/ 5570712 w 5763216"/>
              <a:gd name="connsiteY1" fmla="*/ 9625 h 4882249"/>
              <a:gd name="connsiteX2" fmla="*/ 5763216 w 5763216"/>
              <a:gd name="connsiteY2" fmla="*/ 984728 h 4882249"/>
              <a:gd name="connsiteX3" fmla="*/ 4175048 w 5763216"/>
              <a:gd name="connsiteY3" fmla="*/ 4122565 h 4882249"/>
              <a:gd name="connsiteX4" fmla="*/ 0 w 5763216"/>
              <a:gd name="connsiteY4" fmla="*/ 4536451 h 4882249"/>
              <a:gd name="connsiteX5" fmla="*/ 0 w 5763216"/>
              <a:gd name="connsiteY5" fmla="*/ 0 h 4882249"/>
              <a:gd name="connsiteX0" fmla="*/ 0 w 5763216"/>
              <a:gd name="connsiteY0" fmla="*/ 0 h 4882249"/>
              <a:gd name="connsiteX1" fmla="*/ 5570712 w 5763216"/>
              <a:gd name="connsiteY1" fmla="*/ 9625 h 4882249"/>
              <a:gd name="connsiteX2" fmla="*/ 5763216 w 5763216"/>
              <a:gd name="connsiteY2" fmla="*/ 984728 h 4882249"/>
              <a:gd name="connsiteX3" fmla="*/ 4175048 w 5763216"/>
              <a:gd name="connsiteY3" fmla="*/ 4122565 h 4882249"/>
              <a:gd name="connsiteX4" fmla="*/ 0 w 5763216"/>
              <a:gd name="connsiteY4" fmla="*/ 4536451 h 4882249"/>
              <a:gd name="connsiteX5" fmla="*/ 0 w 5763216"/>
              <a:gd name="connsiteY5" fmla="*/ 0 h 488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3216" h="4882249">
                <a:moveTo>
                  <a:pt x="0" y="0"/>
                </a:moveTo>
                <a:lnTo>
                  <a:pt x="5570712" y="9625"/>
                </a:lnTo>
                <a:cubicBezTo>
                  <a:pt x="5663755" y="334659"/>
                  <a:pt x="5708673" y="178431"/>
                  <a:pt x="5763216" y="984728"/>
                </a:cubicBezTo>
                <a:cubicBezTo>
                  <a:pt x="5753591" y="1751541"/>
                  <a:pt x="5599586" y="3009241"/>
                  <a:pt x="4175048" y="4122565"/>
                </a:cubicBezTo>
                <a:cubicBezTo>
                  <a:pt x="3139500" y="4828418"/>
                  <a:pt x="1545687" y="5197386"/>
                  <a:pt x="0" y="4536451"/>
                </a:cubicBez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ea typeface="+mn-ea"/>
              <a:cs typeface="+mn-cs"/>
            </a:endParaRPr>
          </a:p>
        </p:txBody>
      </p:sp>
      <p:sp>
        <p:nvSpPr>
          <p:cNvPr id="7" name="Заголовок 1">
            <a:extLst>
              <a:ext uri="{FF2B5EF4-FFF2-40B4-BE49-F238E27FC236}">
                <a16:creationId xmlns:a16="http://schemas.microsoft.com/office/drawing/2014/main" id="{6132D5C3-95C1-D5DC-3525-456EA284740D}"/>
              </a:ext>
            </a:extLst>
          </p:cNvPr>
          <p:cNvSpPr txBox="1">
            <a:spLocks/>
          </p:cNvSpPr>
          <p:nvPr/>
        </p:nvSpPr>
        <p:spPr>
          <a:xfrm>
            <a:off x="5516217" y="3182112"/>
            <a:ext cx="6563006" cy="1705070"/>
          </a:xfrm>
          <a:prstGeom prst="rect">
            <a:avLst/>
          </a:prstGeom>
        </p:spPr>
        <p:txBody>
          <a:bodyPr vert="horz" lIns="91440" tIns="45720" rIns="91440" bIns="45720" rtlCol="0" anchor="ctr">
            <a:normAutofit fontScale="92500" lnSpcReduction="10000"/>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ru-RU" sz="4400" b="0" i="0" u="none" strike="noStrike" kern="1200" cap="none" spc="0" normalizeH="0" baseline="0" noProof="0" dirty="0">
                <a:ln>
                  <a:noFill/>
                </a:ln>
                <a:solidFill>
                  <a:srgbClr val="002060"/>
                </a:solidFill>
                <a:effectLst/>
                <a:uLnTx/>
                <a:uFillTx/>
                <a:ea typeface="+mj-ea"/>
                <a:cs typeface="+mj-cs"/>
              </a:rPr>
              <a:t>2024-жылдагы </a:t>
            </a:r>
          </a:p>
          <a:p>
            <a:pPr marL="0" marR="0" lvl="0" indent="0" algn="r" defTabSz="914400" rtl="0" eaLnBrk="1" fontAlgn="auto" latinLnBrk="0" hangingPunct="1">
              <a:lnSpc>
                <a:spcPct val="90000"/>
              </a:lnSpc>
              <a:spcBef>
                <a:spcPct val="0"/>
              </a:spcBef>
              <a:spcAft>
                <a:spcPts val="0"/>
              </a:spcAft>
              <a:buClrTx/>
              <a:buSzTx/>
              <a:buFontTx/>
              <a:buNone/>
              <a:tabLst/>
              <a:defRPr/>
            </a:pPr>
            <a:r>
              <a:rPr kumimoji="0" lang="ru-RU" sz="4400" b="0" i="0" u="none" strike="noStrike" kern="1200" cap="none" spc="0" normalizeH="0" baseline="0" noProof="0" dirty="0">
                <a:ln>
                  <a:noFill/>
                </a:ln>
                <a:solidFill>
                  <a:srgbClr val="002060"/>
                </a:solidFill>
                <a:effectLst/>
                <a:uLnTx/>
                <a:uFillTx/>
                <a:ea typeface="+mj-ea"/>
                <a:cs typeface="+mj-cs"/>
              </a:rPr>
              <a:t>Кыргыз </a:t>
            </a:r>
            <a:r>
              <a:rPr kumimoji="0" lang="ru-RU" sz="4400" b="0" i="0" u="none" strike="noStrike" kern="1200" cap="none" spc="0" normalizeH="0" baseline="0" noProof="0" dirty="0" err="1">
                <a:ln>
                  <a:noFill/>
                </a:ln>
                <a:solidFill>
                  <a:srgbClr val="002060"/>
                </a:solidFill>
                <a:effectLst/>
                <a:uLnTx/>
                <a:uFillTx/>
                <a:ea typeface="+mj-ea"/>
                <a:cs typeface="+mj-cs"/>
              </a:rPr>
              <a:t>Республикасындагы</a:t>
            </a:r>
            <a:r>
              <a:rPr kumimoji="0" lang="ru-RU" sz="4400" b="0" i="0" u="none" strike="noStrike" kern="1200" cap="none" spc="0" normalizeH="0" baseline="0" noProof="0" dirty="0">
                <a:ln>
                  <a:noFill/>
                </a:ln>
                <a:solidFill>
                  <a:srgbClr val="002060"/>
                </a:solidFill>
                <a:effectLst/>
                <a:uLnTx/>
                <a:uFillTx/>
                <a:ea typeface="+mj-ea"/>
                <a:cs typeface="+mj-cs"/>
              </a:rPr>
              <a:t> </a:t>
            </a:r>
            <a:r>
              <a:rPr kumimoji="0" lang="ru-RU" sz="4400" b="0" i="0" u="none" strike="noStrike" kern="1200" cap="none" spc="0" normalizeH="0" baseline="0" noProof="0" dirty="0" err="1">
                <a:ln>
                  <a:noFill/>
                </a:ln>
                <a:solidFill>
                  <a:srgbClr val="002060"/>
                </a:solidFill>
                <a:effectLst/>
                <a:uLnTx/>
                <a:uFillTx/>
                <a:ea typeface="+mj-ea"/>
                <a:cs typeface="+mj-cs"/>
              </a:rPr>
              <a:t>кедейчиликтин</a:t>
            </a:r>
            <a:r>
              <a:rPr kumimoji="0" lang="ru-RU" sz="4400" b="0" i="0" u="none" strike="noStrike" kern="1200" cap="none" spc="0" normalizeH="0" baseline="0" noProof="0" dirty="0">
                <a:ln>
                  <a:noFill/>
                </a:ln>
                <a:solidFill>
                  <a:srgbClr val="002060"/>
                </a:solidFill>
                <a:effectLst/>
                <a:uLnTx/>
                <a:uFillTx/>
                <a:ea typeface="+mj-ea"/>
                <a:cs typeface="+mj-cs"/>
              </a:rPr>
              <a:t> де</a:t>
            </a:r>
            <a:r>
              <a:rPr kumimoji="0" lang="ky-KG" sz="4400" b="0" i="0" u="none" strike="noStrike" kern="1200" cap="none" spc="0" normalizeH="0" baseline="0" noProof="0" dirty="0">
                <a:ln>
                  <a:noFill/>
                </a:ln>
                <a:solidFill>
                  <a:srgbClr val="002060"/>
                </a:solidFill>
                <a:effectLst/>
                <a:uLnTx/>
                <a:uFillTx/>
                <a:ea typeface="+mj-ea"/>
                <a:cs typeface="+mj-cs"/>
              </a:rPr>
              <a:t>ңгээли</a:t>
            </a:r>
            <a:endParaRPr kumimoji="0" lang="ru-RU" sz="4400" b="0" i="0" u="none" strike="noStrike" kern="1200" cap="none" spc="0" normalizeH="0" baseline="0" noProof="0" dirty="0">
              <a:ln>
                <a:noFill/>
              </a:ln>
              <a:solidFill>
                <a:srgbClr val="002060"/>
              </a:solidFill>
              <a:effectLst/>
              <a:uLnTx/>
              <a:uFillTx/>
              <a:ea typeface="+mj-ea"/>
              <a:cs typeface="+mj-cs"/>
            </a:endParaRPr>
          </a:p>
        </p:txBody>
      </p:sp>
      <p:sp>
        <p:nvSpPr>
          <p:cNvPr id="2" name="TextBox 1">
            <a:extLst>
              <a:ext uri="{FF2B5EF4-FFF2-40B4-BE49-F238E27FC236}">
                <a16:creationId xmlns:a16="http://schemas.microsoft.com/office/drawing/2014/main" id="{0A2AAEB7-CCC6-3354-F019-0542DD839066}"/>
              </a:ext>
            </a:extLst>
          </p:cNvPr>
          <p:cNvSpPr txBox="1"/>
          <p:nvPr/>
        </p:nvSpPr>
        <p:spPr>
          <a:xfrm>
            <a:off x="7196328" y="5138928"/>
            <a:ext cx="4654296"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2060"/>
                </a:solidFill>
                <a:effectLst/>
                <a:uLnTx/>
                <a:uFillTx/>
                <a:ea typeface="+mn-ea"/>
                <a:cs typeface="+mn-cs"/>
              </a:rPr>
              <a:t>Ырыскан Калымбетова</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2060"/>
              </a:solidFill>
              <a:effectLst/>
              <a:uLnTx/>
              <a:uFillTx/>
              <a:latin typeface="DIN Pro Regular"/>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ru-RU" sz="1400" dirty="0" err="1">
                <a:solidFill>
                  <a:srgbClr val="002060"/>
                </a:solidFill>
              </a:rPr>
              <a:t>Улутстаткомдун</a:t>
            </a:r>
            <a:endParaRPr lang="ru-RU" sz="1400" dirty="0">
              <a:solidFill>
                <a:srgbClr val="00206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ru-RU" sz="1400" dirty="0" err="1">
                <a:solidFill>
                  <a:srgbClr val="002060"/>
                </a:solidFill>
              </a:rPr>
              <a:t>Үй</a:t>
            </a:r>
            <a:r>
              <a:rPr lang="ru-RU" sz="1400" dirty="0">
                <a:solidFill>
                  <a:srgbClr val="002060"/>
                </a:solidFill>
              </a:rPr>
              <a:t> </a:t>
            </a:r>
            <a:r>
              <a:rPr lang="ru-RU" sz="1400" dirty="0" err="1">
                <a:solidFill>
                  <a:srgbClr val="002060"/>
                </a:solidFill>
              </a:rPr>
              <a:t>чарбалар</a:t>
            </a:r>
            <a:r>
              <a:rPr lang="ru-RU" sz="1400" dirty="0">
                <a:solidFill>
                  <a:srgbClr val="002060"/>
                </a:solidFill>
              </a:rPr>
              <a:t> </a:t>
            </a:r>
            <a:r>
              <a:rPr lang="ru-RU" sz="1400" dirty="0" err="1">
                <a:solidFill>
                  <a:srgbClr val="002060"/>
                </a:solidFill>
              </a:rPr>
              <a:t>статистикасы</a:t>
            </a:r>
            <a:r>
              <a:rPr lang="ru-RU" sz="1400" dirty="0">
                <a:solidFill>
                  <a:srgbClr val="002060"/>
                </a:solidFill>
              </a:rPr>
              <a:t> </a:t>
            </a:r>
            <a:r>
              <a:rPr lang="ru-RU" sz="1400" dirty="0" err="1">
                <a:solidFill>
                  <a:srgbClr val="002060"/>
                </a:solidFill>
              </a:rPr>
              <a:t>башкармалыгынын</a:t>
            </a:r>
            <a:r>
              <a:rPr lang="ru-RU" sz="1400" dirty="0">
                <a:solidFill>
                  <a:srgbClr val="002060"/>
                </a:solidFill>
              </a:rPr>
              <a:t> </a:t>
            </a:r>
            <a:r>
              <a:rPr lang="ru-RU" sz="1400" dirty="0" err="1">
                <a:solidFill>
                  <a:srgbClr val="002060"/>
                </a:solidFill>
              </a:rPr>
              <a:t>начальниги</a:t>
            </a:r>
            <a:endParaRPr kumimoji="0" lang="ru-KG" sz="1400" b="0" i="0" u="none" strike="noStrike" kern="1200" cap="none" spc="0" normalizeH="0" baseline="0" noProof="0" dirty="0">
              <a:ln>
                <a:noFill/>
              </a:ln>
              <a:solidFill>
                <a:srgbClr val="002060"/>
              </a:solidFill>
              <a:effectLst/>
              <a:uLnTx/>
              <a:uFillTx/>
              <a:ea typeface="+mn-ea"/>
              <a:cs typeface="+mn-cs"/>
            </a:endParaRPr>
          </a:p>
        </p:txBody>
      </p:sp>
      <p:pic>
        <p:nvPicPr>
          <p:cNvPr id="9" name="Рисунок 8">
            <a:extLst>
              <a:ext uri="{FF2B5EF4-FFF2-40B4-BE49-F238E27FC236}">
                <a16:creationId xmlns:a16="http://schemas.microsoft.com/office/drawing/2014/main" id="{DA8D71D0-AD21-6DBD-FE18-3B2A157D8C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82126" y="160194"/>
            <a:ext cx="1584000" cy="1584000"/>
          </a:xfrm>
          <a:prstGeom prst="rect">
            <a:avLst/>
          </a:prstGeom>
        </p:spPr>
      </p:pic>
    </p:spTree>
    <p:extLst>
      <p:ext uri="{BB962C8B-B14F-4D97-AF65-F5344CB8AC3E}">
        <p14:creationId xmlns:p14="http://schemas.microsoft.com/office/powerpoint/2010/main" val="481867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E14B3-40A8-0C94-1EC7-41E09BE6A8D7}"/>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FB459BF8-E637-AF9D-FB74-E01B15912B43}"/>
              </a:ext>
            </a:extLst>
          </p:cNvPr>
          <p:cNvSpPr txBox="1">
            <a:spLocks/>
          </p:cNvSpPr>
          <p:nvPr/>
        </p:nvSpPr>
        <p:spPr>
          <a:xfrm>
            <a:off x="1" y="267277"/>
            <a:ext cx="12192000" cy="488833"/>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ru-RU" altLang="ru-RU" sz="3200" b="1" dirty="0" err="1">
                <a:solidFill>
                  <a:srgbClr val="002060"/>
                </a:solidFill>
              </a:rPr>
              <a:t>Ченемдик</a:t>
            </a:r>
            <a:r>
              <a:rPr lang="ru-RU" altLang="ru-RU" sz="3200" b="1" dirty="0">
                <a:solidFill>
                  <a:srgbClr val="002060"/>
                </a:solidFill>
              </a:rPr>
              <a:t> – </a:t>
            </a:r>
            <a:r>
              <a:rPr lang="ru-RU" altLang="ru-RU" sz="3200" b="1" dirty="0" err="1">
                <a:solidFill>
                  <a:srgbClr val="002060"/>
                </a:solidFill>
              </a:rPr>
              <a:t>укуктук</a:t>
            </a:r>
            <a:r>
              <a:rPr lang="ru-RU" altLang="ru-RU" sz="3200" b="1" dirty="0">
                <a:solidFill>
                  <a:srgbClr val="002060"/>
                </a:solidFill>
              </a:rPr>
              <a:t> база</a:t>
            </a:r>
            <a:endParaRPr lang="ru-RU" sz="3200" b="1" dirty="0">
              <a:solidFill>
                <a:srgbClr val="002060"/>
              </a:solidFill>
            </a:endParaRPr>
          </a:p>
        </p:txBody>
      </p:sp>
      <p:graphicFrame>
        <p:nvGraphicFramePr>
          <p:cNvPr id="2" name="Схема 1">
            <a:extLst>
              <a:ext uri="{FF2B5EF4-FFF2-40B4-BE49-F238E27FC236}">
                <a16:creationId xmlns:a16="http://schemas.microsoft.com/office/drawing/2014/main" id="{84E5C11C-7F4E-AFDE-36E3-E16FEA0C34FD}"/>
              </a:ext>
            </a:extLst>
          </p:cNvPr>
          <p:cNvGraphicFramePr/>
          <p:nvPr>
            <p:extLst>
              <p:ext uri="{D42A27DB-BD31-4B8C-83A1-F6EECF244321}">
                <p14:modId xmlns:p14="http://schemas.microsoft.com/office/powerpoint/2010/main" val="3566557104"/>
              </p:ext>
            </p:extLst>
          </p:nvPr>
        </p:nvGraphicFramePr>
        <p:xfrm>
          <a:off x="682942" y="1037651"/>
          <a:ext cx="10140696" cy="5031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Группа 9">
            <a:extLst>
              <a:ext uri="{FF2B5EF4-FFF2-40B4-BE49-F238E27FC236}">
                <a16:creationId xmlns:a16="http://schemas.microsoft.com/office/drawing/2014/main" id="{F113CA90-4FC7-13E2-13E1-CCC405ADBAFE}"/>
              </a:ext>
            </a:extLst>
          </p:cNvPr>
          <p:cNvGrpSpPr/>
          <p:nvPr/>
        </p:nvGrpSpPr>
        <p:grpSpPr>
          <a:xfrm>
            <a:off x="-66500" y="5608234"/>
            <a:ext cx="12300065" cy="1266392"/>
            <a:chOff x="-66500" y="5608234"/>
            <a:chExt cx="12300065" cy="1266392"/>
          </a:xfrm>
        </p:grpSpPr>
        <p:pic>
          <p:nvPicPr>
            <p:cNvPr id="11" name="Рисунок 10">
              <a:extLst>
                <a:ext uri="{FF2B5EF4-FFF2-40B4-BE49-F238E27FC236}">
                  <a16:creationId xmlns:a16="http://schemas.microsoft.com/office/drawing/2014/main" id="{0FFAE4DB-6849-1C66-C359-DC25473C4AA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500" y="6350923"/>
              <a:ext cx="12300065" cy="523703"/>
            </a:xfrm>
            <a:prstGeom prst="rect">
              <a:avLst/>
            </a:prstGeom>
          </p:spPr>
        </p:pic>
        <p:pic>
          <p:nvPicPr>
            <p:cNvPr id="12" name="Рисунок 11">
              <a:extLst>
                <a:ext uri="{FF2B5EF4-FFF2-40B4-BE49-F238E27FC236}">
                  <a16:creationId xmlns:a16="http://schemas.microsoft.com/office/drawing/2014/main" id="{2A30550F-5FD4-1354-6271-A402EC04CC9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82942" y="6509809"/>
              <a:ext cx="1328394" cy="231025"/>
            </a:xfrm>
            <a:prstGeom prst="rect">
              <a:avLst/>
            </a:prstGeom>
          </p:spPr>
        </p:pic>
        <p:pic>
          <p:nvPicPr>
            <p:cNvPr id="13" name="Рисунок 12">
              <a:extLst>
                <a:ext uri="{FF2B5EF4-FFF2-40B4-BE49-F238E27FC236}">
                  <a16:creationId xmlns:a16="http://schemas.microsoft.com/office/drawing/2014/main" id="{6EAB2B8C-3F03-6789-9B9E-07F7284705C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555695" y="5608234"/>
              <a:ext cx="1154083" cy="1154083"/>
            </a:xfrm>
            <a:prstGeom prst="rect">
              <a:avLst/>
            </a:prstGeom>
          </p:spPr>
        </p:pic>
      </p:grpSp>
    </p:spTree>
    <p:extLst>
      <p:ext uri="{BB962C8B-B14F-4D97-AF65-F5344CB8AC3E}">
        <p14:creationId xmlns:p14="http://schemas.microsoft.com/office/powerpoint/2010/main" val="1793970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17612-3A64-C796-4F63-5E6A00FB003E}"/>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A140F2-EFFC-FF65-D129-45002FAEAFFE}"/>
              </a:ext>
            </a:extLst>
          </p:cNvPr>
          <p:cNvSpPr txBox="1">
            <a:spLocks/>
          </p:cNvSpPr>
          <p:nvPr/>
        </p:nvSpPr>
        <p:spPr>
          <a:xfrm>
            <a:off x="41565" y="145388"/>
            <a:ext cx="12192000" cy="488833"/>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ru-RU" altLang="ru-RU" sz="1600" b="1" i="1" dirty="0">
                <a:solidFill>
                  <a:srgbClr val="002060"/>
                </a:solidFill>
                <a:latin typeface="+mn-lt"/>
                <a:cs typeface="Times New Roman" panose="02020603050405020304" pitchFamily="18" charset="0"/>
              </a:rPr>
              <a:t>Кыргыз </a:t>
            </a:r>
            <a:r>
              <a:rPr lang="ru-RU" altLang="ru-RU" sz="1600" b="1" i="1" dirty="0" err="1">
                <a:solidFill>
                  <a:srgbClr val="002060"/>
                </a:solidFill>
                <a:latin typeface="+mn-lt"/>
                <a:cs typeface="Times New Roman" panose="02020603050405020304" pitchFamily="18" charset="0"/>
              </a:rPr>
              <a:t>Республикасындагы</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кедейчиликтин</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чеги</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жана</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акыркы</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чеги</a:t>
            </a:r>
            <a:endParaRPr lang="ru-RU" sz="1600" b="1" i="1" dirty="0">
              <a:solidFill>
                <a:srgbClr val="002060"/>
              </a:solidFill>
              <a:latin typeface="+mn-lt"/>
              <a:cs typeface="Times New Roman" panose="02020603050405020304" pitchFamily="18" charset="0"/>
            </a:endParaRPr>
          </a:p>
        </p:txBody>
      </p:sp>
      <p:grpSp>
        <p:nvGrpSpPr>
          <p:cNvPr id="11" name="Группа 10">
            <a:extLst>
              <a:ext uri="{FF2B5EF4-FFF2-40B4-BE49-F238E27FC236}">
                <a16:creationId xmlns:a16="http://schemas.microsoft.com/office/drawing/2014/main" id="{E22FF7A9-1D50-97B3-0DE0-A4E083AB849C}"/>
              </a:ext>
            </a:extLst>
          </p:cNvPr>
          <p:cNvGrpSpPr/>
          <p:nvPr/>
        </p:nvGrpSpPr>
        <p:grpSpPr>
          <a:xfrm>
            <a:off x="-66500" y="5608234"/>
            <a:ext cx="12300065" cy="1266392"/>
            <a:chOff x="-66500" y="5608234"/>
            <a:chExt cx="12300065" cy="1266392"/>
          </a:xfrm>
        </p:grpSpPr>
        <p:pic>
          <p:nvPicPr>
            <p:cNvPr id="12" name="Рисунок 11">
              <a:extLst>
                <a:ext uri="{FF2B5EF4-FFF2-40B4-BE49-F238E27FC236}">
                  <a16:creationId xmlns:a16="http://schemas.microsoft.com/office/drawing/2014/main" id="{0A1850F9-A870-A3E1-C727-AFB2BA8A9B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500" y="6350923"/>
              <a:ext cx="12300065" cy="523703"/>
            </a:xfrm>
            <a:prstGeom prst="rect">
              <a:avLst/>
            </a:prstGeom>
          </p:spPr>
        </p:pic>
        <p:pic>
          <p:nvPicPr>
            <p:cNvPr id="13" name="Рисунок 12">
              <a:extLst>
                <a:ext uri="{FF2B5EF4-FFF2-40B4-BE49-F238E27FC236}">
                  <a16:creationId xmlns:a16="http://schemas.microsoft.com/office/drawing/2014/main" id="{DBB8C767-C002-D451-CEF0-438C0B560D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942" y="6509809"/>
              <a:ext cx="1328394" cy="231025"/>
            </a:xfrm>
            <a:prstGeom prst="rect">
              <a:avLst/>
            </a:prstGeom>
          </p:spPr>
        </p:pic>
        <p:pic>
          <p:nvPicPr>
            <p:cNvPr id="14" name="Рисунок 13">
              <a:extLst>
                <a:ext uri="{FF2B5EF4-FFF2-40B4-BE49-F238E27FC236}">
                  <a16:creationId xmlns:a16="http://schemas.microsoft.com/office/drawing/2014/main" id="{F0388335-CC2E-3B2C-E9FC-B430A1D7FB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5695" y="5608234"/>
              <a:ext cx="1154083" cy="1154083"/>
            </a:xfrm>
            <a:prstGeom prst="rect">
              <a:avLst/>
            </a:prstGeom>
          </p:spPr>
        </p:pic>
      </p:grpSp>
      <p:graphicFrame>
        <p:nvGraphicFramePr>
          <p:cNvPr id="3" name="Диаграмма 2">
            <a:extLst>
              <a:ext uri="{FF2B5EF4-FFF2-40B4-BE49-F238E27FC236}">
                <a16:creationId xmlns:a16="http://schemas.microsoft.com/office/drawing/2014/main" id="{63B2CACE-9477-6C43-59AF-34A024ECD703}"/>
              </a:ext>
            </a:extLst>
          </p:cNvPr>
          <p:cNvGraphicFramePr>
            <a:graphicFrameLocks/>
          </p:cNvGraphicFramePr>
          <p:nvPr>
            <p:extLst>
              <p:ext uri="{D42A27DB-BD31-4B8C-83A1-F6EECF244321}">
                <p14:modId xmlns:p14="http://schemas.microsoft.com/office/powerpoint/2010/main" val="2661422351"/>
              </p:ext>
            </p:extLst>
          </p:nvPr>
        </p:nvGraphicFramePr>
        <p:xfrm>
          <a:off x="41564" y="389804"/>
          <a:ext cx="12015317" cy="2743200"/>
        </p:xfrm>
        <a:graphic>
          <a:graphicData uri="http://schemas.openxmlformats.org/drawingml/2006/chart">
            <c:chart xmlns:c="http://schemas.openxmlformats.org/drawingml/2006/chart" xmlns:r="http://schemas.openxmlformats.org/officeDocument/2006/relationships" r:id="rId8"/>
          </a:graphicData>
        </a:graphic>
      </p:graphicFrame>
      <p:sp>
        <p:nvSpPr>
          <p:cNvPr id="4" name="TextBox 3">
            <a:extLst>
              <a:ext uri="{FF2B5EF4-FFF2-40B4-BE49-F238E27FC236}">
                <a16:creationId xmlns:a16="http://schemas.microsoft.com/office/drawing/2014/main" id="{7533FEBD-735E-C0C4-D2C7-0E5220E16AD6}"/>
              </a:ext>
            </a:extLst>
          </p:cNvPr>
          <p:cNvSpPr txBox="1"/>
          <p:nvPr/>
        </p:nvSpPr>
        <p:spPr>
          <a:xfrm>
            <a:off x="20783" y="480332"/>
            <a:ext cx="12150434" cy="307777"/>
          </a:xfrm>
          <a:prstGeom prst="rect">
            <a:avLst/>
          </a:prstGeom>
          <a:noFill/>
        </p:spPr>
        <p:txBody>
          <a:bodyPr wrap="square" rtlCol="0">
            <a:spAutoFit/>
          </a:bodyPr>
          <a:lstStyle/>
          <a:p>
            <a:pPr algn="ctr"/>
            <a:r>
              <a:rPr lang="ru-RU" sz="1400" i="1" dirty="0">
                <a:solidFill>
                  <a:srgbClr val="002060"/>
                </a:solidFill>
              </a:rPr>
              <a:t>(</a:t>
            </a:r>
            <a:r>
              <a:rPr lang="ru-RU" sz="1400" i="1" dirty="0" err="1">
                <a:solidFill>
                  <a:srgbClr val="002060"/>
                </a:solidFill>
              </a:rPr>
              <a:t>калктын</a:t>
            </a:r>
            <a:r>
              <a:rPr lang="ru-RU" sz="1400" i="1" dirty="0">
                <a:solidFill>
                  <a:srgbClr val="002060"/>
                </a:solidFill>
              </a:rPr>
              <a:t> </a:t>
            </a:r>
            <a:r>
              <a:rPr lang="ru-RU" sz="1400" i="1" dirty="0" err="1">
                <a:solidFill>
                  <a:srgbClr val="002060"/>
                </a:solidFill>
              </a:rPr>
              <a:t>жан</a:t>
            </a:r>
            <a:r>
              <a:rPr lang="ru-RU" sz="1400" i="1" dirty="0">
                <a:solidFill>
                  <a:srgbClr val="002060"/>
                </a:solidFill>
              </a:rPr>
              <a:t> </a:t>
            </a:r>
            <a:r>
              <a:rPr lang="ru-RU" sz="1400" i="1" dirty="0" err="1">
                <a:solidFill>
                  <a:srgbClr val="002060"/>
                </a:solidFill>
              </a:rPr>
              <a:t>башына</a:t>
            </a:r>
            <a:r>
              <a:rPr lang="ru-RU" sz="1400" i="1" dirty="0">
                <a:solidFill>
                  <a:srgbClr val="002060"/>
                </a:solidFill>
              </a:rPr>
              <a:t> </a:t>
            </a:r>
            <a:r>
              <a:rPr lang="ru-RU" sz="1400" i="1" dirty="0" err="1">
                <a:solidFill>
                  <a:srgbClr val="002060"/>
                </a:solidFill>
              </a:rPr>
              <a:t>айына</a:t>
            </a:r>
            <a:r>
              <a:rPr lang="ru-RU" sz="1400" i="1" dirty="0">
                <a:solidFill>
                  <a:srgbClr val="002060"/>
                </a:solidFill>
              </a:rPr>
              <a:t> сом </a:t>
            </a:r>
            <a:r>
              <a:rPr lang="ru-RU" sz="1400" i="1" dirty="0" err="1">
                <a:solidFill>
                  <a:srgbClr val="002060"/>
                </a:solidFill>
              </a:rPr>
              <a:t>менен</a:t>
            </a:r>
            <a:r>
              <a:rPr lang="ru-RU" sz="1400" i="1" dirty="0">
                <a:solidFill>
                  <a:srgbClr val="002060"/>
                </a:solidFill>
              </a:rPr>
              <a:t>)</a:t>
            </a:r>
            <a:endParaRPr lang="ru-KG" sz="1400" i="1" dirty="0">
              <a:solidFill>
                <a:srgbClr val="002060"/>
              </a:solidFill>
            </a:endParaRPr>
          </a:p>
        </p:txBody>
      </p:sp>
      <p:sp>
        <p:nvSpPr>
          <p:cNvPr id="5" name="Заголовок 1">
            <a:extLst>
              <a:ext uri="{FF2B5EF4-FFF2-40B4-BE49-F238E27FC236}">
                <a16:creationId xmlns:a16="http://schemas.microsoft.com/office/drawing/2014/main" id="{13A7C504-6D56-6725-78F8-55A9E353E495}"/>
              </a:ext>
            </a:extLst>
          </p:cNvPr>
          <p:cNvSpPr txBox="1">
            <a:spLocks/>
          </p:cNvSpPr>
          <p:nvPr/>
        </p:nvSpPr>
        <p:spPr>
          <a:xfrm>
            <a:off x="41563" y="3080682"/>
            <a:ext cx="12108873" cy="488833"/>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ru-RU" altLang="ru-RU" sz="1600" b="1" i="1" dirty="0">
                <a:solidFill>
                  <a:srgbClr val="002060"/>
                </a:solidFill>
                <a:latin typeface="+mn-lt"/>
                <a:cs typeface="Times New Roman" panose="02020603050405020304" pitchFamily="18" charset="0"/>
              </a:rPr>
              <a:t>Кыргыз </a:t>
            </a:r>
            <a:r>
              <a:rPr lang="ru-RU" altLang="ru-RU" sz="1600" b="1" i="1" dirty="0" err="1">
                <a:solidFill>
                  <a:srgbClr val="002060"/>
                </a:solidFill>
                <a:latin typeface="+mn-lt"/>
                <a:cs typeface="Times New Roman" panose="02020603050405020304" pitchFamily="18" charset="0"/>
              </a:rPr>
              <a:t>Республикасындагы</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кедейчиликтин</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деңгээли</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жана</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акыркы</a:t>
            </a:r>
            <a:r>
              <a:rPr lang="ru-RU" altLang="ru-RU" sz="1600" b="1" i="1" dirty="0">
                <a:solidFill>
                  <a:srgbClr val="002060"/>
                </a:solidFill>
                <a:latin typeface="+mn-lt"/>
                <a:cs typeface="Times New Roman" panose="02020603050405020304" pitchFamily="18" charset="0"/>
              </a:rPr>
              <a:t> </a:t>
            </a:r>
            <a:r>
              <a:rPr lang="ru-RU" altLang="ru-RU" sz="1600" b="1" i="1" dirty="0" err="1">
                <a:solidFill>
                  <a:srgbClr val="002060"/>
                </a:solidFill>
                <a:latin typeface="+mn-lt"/>
                <a:cs typeface="Times New Roman" panose="02020603050405020304" pitchFamily="18" charset="0"/>
              </a:rPr>
              <a:t>деңгээли</a:t>
            </a:r>
            <a:endParaRPr lang="ru-RU" sz="1600" b="1" i="1" dirty="0">
              <a:solidFill>
                <a:srgbClr val="002060"/>
              </a:solidFill>
              <a:latin typeface="+mn-lt"/>
              <a:cs typeface="Times New Roman" panose="02020603050405020304" pitchFamily="18" charset="0"/>
            </a:endParaRPr>
          </a:p>
        </p:txBody>
      </p:sp>
      <p:graphicFrame>
        <p:nvGraphicFramePr>
          <p:cNvPr id="9" name="Диаграмма 8">
            <a:extLst>
              <a:ext uri="{FF2B5EF4-FFF2-40B4-BE49-F238E27FC236}">
                <a16:creationId xmlns:a16="http://schemas.microsoft.com/office/drawing/2014/main" id="{5232A2E4-30B0-F900-5202-37E4479878D7}"/>
              </a:ext>
            </a:extLst>
          </p:cNvPr>
          <p:cNvGraphicFramePr>
            <a:graphicFrameLocks/>
          </p:cNvGraphicFramePr>
          <p:nvPr>
            <p:extLst>
              <p:ext uri="{D42A27DB-BD31-4B8C-83A1-F6EECF244321}">
                <p14:modId xmlns:p14="http://schemas.microsoft.com/office/powerpoint/2010/main" val="3773759684"/>
              </p:ext>
            </p:extLst>
          </p:nvPr>
        </p:nvGraphicFramePr>
        <p:xfrm>
          <a:off x="179110" y="3507647"/>
          <a:ext cx="11877771" cy="246863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47058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10E6A7-F292-8580-4456-BC19D1EAE5A8}"/>
              </a:ext>
            </a:extLst>
          </p:cNvPr>
          <p:cNvSpPr txBox="1"/>
          <p:nvPr/>
        </p:nvSpPr>
        <p:spPr>
          <a:xfrm>
            <a:off x="0" y="341424"/>
            <a:ext cx="12192000" cy="523220"/>
          </a:xfrm>
          <a:prstGeom prst="rect">
            <a:avLst/>
          </a:prstGeom>
          <a:noFill/>
        </p:spPr>
        <p:txBody>
          <a:bodyPr wrap="square">
            <a:spAutoFit/>
          </a:bodyPr>
          <a:lstStyle/>
          <a:p>
            <a:pPr marL="0" indent="0" algn="ctr" eaLnBrk="1" fontAlgn="auto" hangingPunct="1">
              <a:spcAft>
                <a:spcPts val="0"/>
              </a:spcAft>
              <a:buClr>
                <a:schemeClr val="accent6">
                  <a:lumMod val="75000"/>
                </a:schemeClr>
              </a:buClr>
              <a:buFont typeface="Georgia" pitchFamily="18" charset="0"/>
              <a:buNone/>
              <a:defRPr/>
            </a:pPr>
            <a:r>
              <a:rPr lang="ru-RU" sz="2800" b="1" dirty="0">
                <a:solidFill>
                  <a:srgbClr val="002060"/>
                </a:solidFill>
                <a:latin typeface="+mj-lt"/>
                <a:ea typeface="+mj-ea"/>
                <a:cs typeface="+mj-cs"/>
              </a:rPr>
              <a:t>2024-жылдагы Кыргыз </a:t>
            </a:r>
            <a:r>
              <a:rPr lang="ru-RU" sz="2800" b="1" dirty="0" err="1">
                <a:solidFill>
                  <a:srgbClr val="002060"/>
                </a:solidFill>
                <a:latin typeface="+mj-lt"/>
                <a:ea typeface="+mj-ea"/>
                <a:cs typeface="+mj-cs"/>
              </a:rPr>
              <a:t>Республикасынын</a:t>
            </a:r>
            <a:r>
              <a:rPr lang="ru-RU" sz="2800" b="1" dirty="0">
                <a:solidFill>
                  <a:srgbClr val="002060"/>
                </a:solidFill>
                <a:latin typeface="+mj-lt"/>
                <a:ea typeface="+mj-ea"/>
                <a:cs typeface="+mj-cs"/>
              </a:rPr>
              <a:t> </a:t>
            </a:r>
            <a:r>
              <a:rPr lang="ru-RU" sz="2800" b="1" dirty="0" err="1">
                <a:solidFill>
                  <a:srgbClr val="002060"/>
                </a:solidFill>
                <a:latin typeface="+mj-lt"/>
                <a:ea typeface="+mj-ea"/>
                <a:cs typeface="+mj-cs"/>
              </a:rPr>
              <a:t>калкынын</a:t>
            </a:r>
            <a:r>
              <a:rPr lang="ru-RU" sz="2800" b="1" dirty="0">
                <a:solidFill>
                  <a:srgbClr val="002060"/>
                </a:solidFill>
                <a:latin typeface="+mj-lt"/>
                <a:ea typeface="+mj-ea"/>
                <a:cs typeface="+mj-cs"/>
              </a:rPr>
              <a:t> </a:t>
            </a:r>
            <a:r>
              <a:rPr lang="ru-RU" sz="2800" b="1" dirty="0" err="1">
                <a:solidFill>
                  <a:srgbClr val="002060"/>
                </a:solidFill>
                <a:latin typeface="+mj-lt"/>
                <a:ea typeface="+mj-ea"/>
                <a:cs typeface="+mj-cs"/>
              </a:rPr>
              <a:t>кедейчилик</a:t>
            </a:r>
            <a:r>
              <a:rPr lang="ru-RU" sz="2800" b="1" dirty="0">
                <a:solidFill>
                  <a:srgbClr val="002060"/>
                </a:solidFill>
                <a:latin typeface="+mj-lt"/>
                <a:ea typeface="+mj-ea"/>
                <a:cs typeface="+mj-cs"/>
              </a:rPr>
              <a:t> </a:t>
            </a:r>
            <a:r>
              <a:rPr lang="ru-RU" sz="2800" b="1" dirty="0" err="1">
                <a:solidFill>
                  <a:srgbClr val="002060"/>
                </a:solidFill>
                <a:latin typeface="+mj-lt"/>
                <a:ea typeface="+mj-ea"/>
                <a:cs typeface="+mj-cs"/>
              </a:rPr>
              <a:t>деңгээли</a:t>
            </a:r>
            <a:r>
              <a:rPr lang="ru-RU" sz="2800" b="1" dirty="0">
                <a:solidFill>
                  <a:srgbClr val="002060"/>
                </a:solidFill>
                <a:latin typeface="+mj-lt"/>
                <a:ea typeface="+mj-ea"/>
                <a:cs typeface="+mj-cs"/>
              </a:rPr>
              <a:t> </a:t>
            </a:r>
          </a:p>
        </p:txBody>
      </p:sp>
      <p:pic>
        <p:nvPicPr>
          <p:cNvPr id="4" name="Рисунок 3">
            <a:extLst>
              <a:ext uri="{FF2B5EF4-FFF2-40B4-BE49-F238E27FC236}">
                <a16:creationId xmlns:a16="http://schemas.microsoft.com/office/drawing/2014/main" id="{EFF8AB27-CE15-FF12-8AB8-058CABFC73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714" y="1028699"/>
            <a:ext cx="9344024" cy="5164397"/>
          </a:xfrm>
          <a:prstGeom prst="rect">
            <a:avLst/>
          </a:prstGeom>
        </p:spPr>
      </p:pic>
      <p:sp>
        <p:nvSpPr>
          <p:cNvPr id="8" name="Заголовок 1">
            <a:extLst>
              <a:ext uri="{FF2B5EF4-FFF2-40B4-BE49-F238E27FC236}">
                <a16:creationId xmlns:a16="http://schemas.microsoft.com/office/drawing/2014/main" id="{3CBF1E2C-8C21-6F63-8124-6FCEA61235FC}"/>
              </a:ext>
            </a:extLst>
          </p:cNvPr>
          <p:cNvSpPr txBox="1">
            <a:spLocks/>
          </p:cNvSpPr>
          <p:nvPr/>
        </p:nvSpPr>
        <p:spPr>
          <a:xfrm>
            <a:off x="8547238" y="1592777"/>
            <a:ext cx="3429001" cy="289416"/>
          </a:xfrm>
          <a:prstGeom prst="rect">
            <a:avLst/>
          </a:prstGeom>
          <a:effectLst/>
        </p:spPr>
        <p:txBody>
          <a:bodyPr vert="horz" lIns="91440" tIns="45720" rIns="91440" bIns="45720" rtlCol="0" anchor="t" anchorCtr="0">
            <a:noAutofit/>
          </a:bodyPr>
          <a:lstStyle>
            <a:defPPr>
              <a:defRPr lang="ru-RU"/>
            </a:defPPr>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kern="1200">
                <a:solidFill>
                  <a:schemeClr val="tx1"/>
                </a:solidFill>
                <a:latin typeface="Trebuchet MS" pitchFamily="34" charset="0"/>
                <a:ea typeface="+mn-ea"/>
                <a:cs typeface="Arial"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kern="1200">
                <a:solidFill>
                  <a:schemeClr val="tx1"/>
                </a:solidFill>
                <a:latin typeface="Trebuchet MS" pitchFamily="34" charset="0"/>
                <a:ea typeface="+mn-ea"/>
                <a:cs typeface="Arial"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kern="1200">
                <a:solidFill>
                  <a:schemeClr val="tx1"/>
                </a:solidFill>
                <a:latin typeface="Trebuchet MS" pitchFamily="34" charset="0"/>
                <a:ea typeface="+mn-ea"/>
                <a:cs typeface="Arial"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kern="1200">
                <a:solidFill>
                  <a:schemeClr val="tx1"/>
                </a:solidFill>
                <a:latin typeface="Trebuchet MS" pitchFamily="34" charset="0"/>
                <a:ea typeface="+mn-ea"/>
                <a:cs typeface="Arial" charset="0"/>
              </a:defRPr>
            </a:lvl5pPr>
            <a:lvl6pPr marL="2286000" algn="l" defTabSz="914400" rtl="0" eaLnBrk="1" latinLnBrk="0" hangingPunct="1">
              <a:defRPr b="1" kern="1200">
                <a:solidFill>
                  <a:schemeClr val="tx2"/>
                </a:solidFill>
                <a:latin typeface="Arial" charset="0"/>
                <a:ea typeface="+mn-ea"/>
                <a:cs typeface="Arial" charset="0"/>
              </a:defRPr>
            </a:lvl6pPr>
            <a:lvl7pPr marL="2743200" algn="l" defTabSz="914400" rtl="0" eaLnBrk="1" latinLnBrk="0" hangingPunct="1">
              <a:defRPr b="1" kern="1200">
                <a:solidFill>
                  <a:schemeClr val="tx2"/>
                </a:solidFill>
                <a:latin typeface="Arial" charset="0"/>
                <a:ea typeface="+mn-ea"/>
                <a:cs typeface="Arial" charset="0"/>
              </a:defRPr>
            </a:lvl7pPr>
            <a:lvl8pPr marL="3200400" algn="l" defTabSz="914400" rtl="0" eaLnBrk="1" latinLnBrk="0" hangingPunct="1">
              <a:defRPr b="1" kern="1200">
                <a:solidFill>
                  <a:schemeClr val="tx2"/>
                </a:solidFill>
                <a:latin typeface="Arial" charset="0"/>
                <a:ea typeface="+mn-ea"/>
                <a:cs typeface="Arial" charset="0"/>
              </a:defRPr>
            </a:lvl8pPr>
            <a:lvl9pPr marL="3657600" algn="l" defTabSz="914400" rtl="0" eaLnBrk="1" latinLnBrk="0" hangingPunct="1">
              <a:defRPr b="1" kern="1200">
                <a:solidFill>
                  <a:schemeClr val="tx2"/>
                </a:solidFill>
                <a:latin typeface="Arial" charset="0"/>
                <a:ea typeface="+mn-ea"/>
                <a:cs typeface="Arial" charset="0"/>
              </a:defRPr>
            </a:lvl9pPr>
          </a:lstStyle>
          <a:p>
            <a:pPr marL="0" indent="0" algn="ctr" eaLnBrk="1" fontAlgn="auto" hangingPunct="1">
              <a:spcAft>
                <a:spcPts val="0"/>
              </a:spcAft>
              <a:buClr>
                <a:schemeClr val="accent6">
                  <a:lumMod val="75000"/>
                </a:schemeClr>
              </a:buClr>
              <a:buFont typeface="Georgia" pitchFamily="18" charset="0"/>
              <a:buNone/>
              <a:defRPr/>
            </a:pPr>
            <a:r>
              <a:rPr lang="ru-RU" sz="1400" dirty="0">
                <a:solidFill>
                  <a:schemeClr val="tx1"/>
                </a:solidFill>
                <a:effectLst/>
                <a:latin typeface="Times New Roman" pitchFamily="18" charset="0"/>
              </a:rPr>
              <a:t>Кыргыз </a:t>
            </a:r>
            <a:r>
              <a:rPr lang="ru-RU" sz="1400" dirty="0" err="1">
                <a:solidFill>
                  <a:schemeClr val="tx1"/>
                </a:solidFill>
                <a:effectLst/>
                <a:latin typeface="Times New Roman" pitchFamily="18" charset="0"/>
              </a:rPr>
              <a:t>Республикасы</a:t>
            </a:r>
            <a:r>
              <a:rPr lang="ru-RU" sz="1400" dirty="0">
                <a:solidFill>
                  <a:schemeClr val="tx1"/>
                </a:solidFill>
                <a:effectLst/>
                <a:latin typeface="Times New Roman" pitchFamily="18" charset="0"/>
              </a:rPr>
              <a:t> – 25,7 %</a:t>
            </a:r>
            <a:endParaRPr lang="ru-RU" sz="1400" dirty="0">
              <a:solidFill>
                <a:schemeClr val="tx1"/>
              </a:solidFill>
            </a:endParaRPr>
          </a:p>
        </p:txBody>
      </p:sp>
      <p:sp>
        <p:nvSpPr>
          <p:cNvPr id="9" name="TextBox 8">
            <a:extLst>
              <a:ext uri="{FF2B5EF4-FFF2-40B4-BE49-F238E27FC236}">
                <a16:creationId xmlns:a16="http://schemas.microsoft.com/office/drawing/2014/main" id="{D84A8AD7-275C-271D-282C-00559024EFB1}"/>
              </a:ext>
            </a:extLst>
          </p:cNvPr>
          <p:cNvSpPr txBox="1"/>
          <p:nvPr/>
        </p:nvSpPr>
        <p:spPr>
          <a:xfrm>
            <a:off x="5148469" y="785191"/>
            <a:ext cx="1609519" cy="369332"/>
          </a:xfrm>
          <a:prstGeom prst="rect">
            <a:avLst/>
          </a:prstGeom>
          <a:noFill/>
        </p:spPr>
        <p:txBody>
          <a:bodyPr wrap="square" rtlCol="0">
            <a:spAutoFit/>
          </a:bodyPr>
          <a:lstStyle/>
          <a:p>
            <a:r>
              <a:rPr lang="ru-RU" dirty="0"/>
              <a:t>(</a:t>
            </a:r>
            <a:r>
              <a:rPr lang="ru-RU" i="1" dirty="0" err="1"/>
              <a:t>пайыз</a:t>
            </a:r>
            <a:r>
              <a:rPr lang="ru-RU" i="1" dirty="0"/>
              <a:t> </a:t>
            </a:r>
            <a:r>
              <a:rPr lang="ru-RU" i="1" dirty="0" err="1"/>
              <a:t>менен</a:t>
            </a:r>
            <a:r>
              <a:rPr lang="ru-RU" dirty="0"/>
              <a:t>)</a:t>
            </a:r>
            <a:endParaRPr lang="ru-KG" dirty="0"/>
          </a:p>
        </p:txBody>
      </p:sp>
      <p:sp>
        <p:nvSpPr>
          <p:cNvPr id="7" name="Прямоугольник: скругленные углы 6">
            <a:extLst>
              <a:ext uri="{FF2B5EF4-FFF2-40B4-BE49-F238E27FC236}">
                <a16:creationId xmlns:a16="http://schemas.microsoft.com/office/drawing/2014/main" id="{6B387A5D-CB40-900B-3F60-5125BC3AF2B8}"/>
              </a:ext>
            </a:extLst>
          </p:cNvPr>
          <p:cNvSpPr/>
          <p:nvPr/>
        </p:nvSpPr>
        <p:spPr>
          <a:xfrm>
            <a:off x="3450211" y="3544478"/>
            <a:ext cx="1423448" cy="141402"/>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y-KG" sz="1000" dirty="0">
                <a:ln w="0"/>
                <a:solidFill>
                  <a:schemeClr val="tx1"/>
                </a:solidFill>
                <a:effectLst>
                  <a:outerShdw blurRad="38100" dist="19050" dir="2700000" algn="tl" rotWithShape="0">
                    <a:schemeClr val="dk1">
                      <a:alpha val="40000"/>
                    </a:schemeClr>
                  </a:outerShdw>
                </a:effectLst>
              </a:rPr>
              <a:t>Жалал – Абад облусу</a:t>
            </a:r>
            <a:endParaRPr lang="ru-KG" sz="10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24094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B508C4-2F7E-2881-D281-39A2D27B3218}"/>
              </a:ext>
            </a:extLst>
          </p:cNvPr>
          <p:cNvSpPr txBox="1"/>
          <p:nvPr/>
        </p:nvSpPr>
        <p:spPr>
          <a:xfrm>
            <a:off x="0" y="162316"/>
            <a:ext cx="12192000" cy="523220"/>
          </a:xfrm>
          <a:prstGeom prst="rect">
            <a:avLst/>
          </a:prstGeom>
          <a:noFill/>
        </p:spPr>
        <p:txBody>
          <a:bodyPr wrap="square">
            <a:spAutoFit/>
          </a:bodyPr>
          <a:lstStyle/>
          <a:p>
            <a:pPr algn="ctr"/>
            <a:r>
              <a:rPr lang="ru-RU" sz="2800" b="1" dirty="0">
                <a:solidFill>
                  <a:srgbClr val="002060"/>
                </a:solidFill>
                <a:latin typeface="+mj-lt"/>
                <a:ea typeface="+mj-ea"/>
                <a:cs typeface="+mj-cs"/>
              </a:rPr>
              <a:t>2024-жылы </a:t>
            </a:r>
            <a:r>
              <a:rPr lang="ru-RU" sz="2800" b="1" dirty="0" err="1">
                <a:solidFill>
                  <a:srgbClr val="002060"/>
                </a:solidFill>
                <a:latin typeface="+mj-lt"/>
                <a:ea typeface="+mj-ea"/>
                <a:cs typeface="+mj-cs"/>
              </a:rPr>
              <a:t>жашаган</a:t>
            </a:r>
            <a:r>
              <a:rPr lang="ru-RU" sz="2800" b="1" dirty="0">
                <a:solidFill>
                  <a:srgbClr val="002060"/>
                </a:solidFill>
                <a:latin typeface="+mj-lt"/>
                <a:ea typeface="+mj-ea"/>
                <a:cs typeface="+mj-cs"/>
              </a:rPr>
              <a:t> </a:t>
            </a:r>
            <a:r>
              <a:rPr lang="ru-RU" sz="2800" b="1" dirty="0" err="1">
                <a:solidFill>
                  <a:srgbClr val="002060"/>
                </a:solidFill>
                <a:latin typeface="+mj-lt"/>
                <a:ea typeface="+mj-ea"/>
                <a:cs typeface="+mj-cs"/>
              </a:rPr>
              <a:t>жери</a:t>
            </a:r>
            <a:r>
              <a:rPr lang="ru-RU" sz="2800" b="1" dirty="0">
                <a:solidFill>
                  <a:srgbClr val="002060"/>
                </a:solidFill>
                <a:latin typeface="+mj-lt"/>
                <a:ea typeface="+mj-ea"/>
                <a:cs typeface="+mj-cs"/>
              </a:rPr>
              <a:t> </a:t>
            </a:r>
            <a:r>
              <a:rPr lang="ru-RU" sz="2800" b="1" dirty="0" err="1">
                <a:solidFill>
                  <a:srgbClr val="002060"/>
                </a:solidFill>
                <a:latin typeface="+mj-lt"/>
                <a:ea typeface="+mj-ea"/>
                <a:cs typeface="+mj-cs"/>
              </a:rPr>
              <a:t>боюнча</a:t>
            </a:r>
            <a:r>
              <a:rPr lang="ru-RU" sz="2800" b="1" dirty="0">
                <a:solidFill>
                  <a:srgbClr val="002060"/>
                </a:solidFill>
                <a:latin typeface="+mj-lt"/>
                <a:ea typeface="+mj-ea"/>
                <a:cs typeface="+mj-cs"/>
              </a:rPr>
              <a:t> </a:t>
            </a:r>
            <a:r>
              <a:rPr lang="ru-RU" sz="2800" b="1" dirty="0" err="1">
                <a:solidFill>
                  <a:srgbClr val="002060"/>
                </a:solidFill>
                <a:latin typeface="+mj-lt"/>
                <a:ea typeface="+mj-ea"/>
                <a:cs typeface="+mj-cs"/>
              </a:rPr>
              <a:t>кедейчиликтин</a:t>
            </a:r>
            <a:r>
              <a:rPr lang="ru-RU" sz="2800" b="1" dirty="0">
                <a:solidFill>
                  <a:srgbClr val="002060"/>
                </a:solidFill>
                <a:latin typeface="+mj-lt"/>
                <a:ea typeface="+mj-ea"/>
                <a:cs typeface="+mj-cs"/>
              </a:rPr>
              <a:t> </a:t>
            </a:r>
            <a:r>
              <a:rPr lang="ru-RU" sz="2800" b="1" dirty="0" err="1">
                <a:solidFill>
                  <a:srgbClr val="002060"/>
                </a:solidFill>
                <a:latin typeface="+mj-lt"/>
                <a:ea typeface="+mj-ea"/>
                <a:cs typeface="+mj-cs"/>
              </a:rPr>
              <a:t>деңгээли</a:t>
            </a:r>
            <a:endParaRPr lang="ru-KG" sz="2800" b="1" dirty="0">
              <a:solidFill>
                <a:srgbClr val="002060"/>
              </a:solidFill>
              <a:latin typeface="+mj-lt"/>
              <a:ea typeface="+mj-ea"/>
              <a:cs typeface="+mj-cs"/>
            </a:endParaRPr>
          </a:p>
        </p:txBody>
      </p:sp>
      <p:graphicFrame>
        <p:nvGraphicFramePr>
          <p:cNvPr id="6" name="Диаграмма 5">
            <a:extLst>
              <a:ext uri="{FF2B5EF4-FFF2-40B4-BE49-F238E27FC236}">
                <a16:creationId xmlns:a16="http://schemas.microsoft.com/office/drawing/2014/main" id="{078DCBC4-637E-AFC1-8ACA-A671305C8497}"/>
              </a:ext>
            </a:extLst>
          </p:cNvPr>
          <p:cNvGraphicFramePr>
            <a:graphicFrameLocks/>
          </p:cNvGraphicFramePr>
          <p:nvPr>
            <p:extLst>
              <p:ext uri="{D42A27DB-BD31-4B8C-83A1-F6EECF244321}">
                <p14:modId xmlns:p14="http://schemas.microsoft.com/office/powerpoint/2010/main" val="3857403122"/>
              </p:ext>
            </p:extLst>
          </p:nvPr>
        </p:nvGraphicFramePr>
        <p:xfrm>
          <a:off x="499448" y="1208756"/>
          <a:ext cx="5596552" cy="252248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7D8F498-15B5-D5A8-B3F5-A706FC689AB2}"/>
              </a:ext>
            </a:extLst>
          </p:cNvPr>
          <p:cNvSpPr txBox="1"/>
          <p:nvPr/>
        </p:nvSpPr>
        <p:spPr>
          <a:xfrm>
            <a:off x="71390" y="685536"/>
            <a:ext cx="6263422" cy="369332"/>
          </a:xfrm>
          <a:prstGeom prst="rect">
            <a:avLst/>
          </a:prstGeom>
          <a:noFill/>
        </p:spPr>
        <p:txBody>
          <a:bodyPr wrap="square" rtlCol="0">
            <a:spAutoFit/>
          </a:bodyPr>
          <a:lstStyle/>
          <a:p>
            <a:pPr algn="ctr"/>
            <a:r>
              <a:rPr lang="ru-RU" dirty="0">
                <a:solidFill>
                  <a:srgbClr val="002060"/>
                </a:solidFill>
              </a:rPr>
              <a:t>Шаар </a:t>
            </a:r>
            <a:r>
              <a:rPr lang="ru-RU" dirty="0" err="1">
                <a:solidFill>
                  <a:srgbClr val="002060"/>
                </a:solidFill>
              </a:rPr>
              <a:t>жерлери</a:t>
            </a:r>
            <a:r>
              <a:rPr lang="ru-RU" dirty="0">
                <a:solidFill>
                  <a:srgbClr val="002060"/>
                </a:solidFill>
              </a:rPr>
              <a:t>, 2024</a:t>
            </a:r>
            <a:endParaRPr lang="ru-KG" dirty="0">
              <a:solidFill>
                <a:srgbClr val="002060"/>
              </a:solidFill>
            </a:endParaRPr>
          </a:p>
        </p:txBody>
      </p:sp>
      <p:sp>
        <p:nvSpPr>
          <p:cNvPr id="9" name="TextBox 8">
            <a:extLst>
              <a:ext uri="{FF2B5EF4-FFF2-40B4-BE49-F238E27FC236}">
                <a16:creationId xmlns:a16="http://schemas.microsoft.com/office/drawing/2014/main" id="{8E39BAC6-FFDB-3B56-DFD4-CC90BBA31F86}"/>
              </a:ext>
            </a:extLst>
          </p:cNvPr>
          <p:cNvSpPr txBox="1"/>
          <p:nvPr/>
        </p:nvSpPr>
        <p:spPr>
          <a:xfrm>
            <a:off x="71390" y="986582"/>
            <a:ext cx="6096000" cy="307777"/>
          </a:xfrm>
          <a:prstGeom prst="rect">
            <a:avLst/>
          </a:prstGeom>
          <a:noFill/>
        </p:spPr>
        <p:txBody>
          <a:bodyPr wrap="square">
            <a:spAutoFit/>
          </a:bodyPr>
          <a:lstStyle/>
          <a:p>
            <a:pPr algn="ctr"/>
            <a:r>
              <a:rPr lang="ru-RU" sz="1400" b="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a:t>
            </a:r>
            <a:r>
              <a:rPr lang="ru-RU" sz="1400" i="1" dirty="0" err="1">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пайыз</a:t>
            </a:r>
            <a:r>
              <a:rPr lang="ru-RU" sz="140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 </a:t>
            </a:r>
            <a:r>
              <a:rPr lang="ru-RU" sz="1400" i="1" dirty="0" err="1">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менен</a:t>
            </a:r>
            <a:r>
              <a:rPr lang="ru-RU" sz="1400" b="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 </a:t>
            </a:r>
            <a:endParaRPr lang="ru-KG" sz="1400" i="1" dirty="0"/>
          </a:p>
        </p:txBody>
      </p:sp>
      <p:graphicFrame>
        <p:nvGraphicFramePr>
          <p:cNvPr id="10" name="Диаграмма 9">
            <a:extLst>
              <a:ext uri="{FF2B5EF4-FFF2-40B4-BE49-F238E27FC236}">
                <a16:creationId xmlns:a16="http://schemas.microsoft.com/office/drawing/2014/main" id="{078DCBC4-637E-AFC1-8ACA-A671305C8497}"/>
              </a:ext>
            </a:extLst>
          </p:cNvPr>
          <p:cNvGraphicFramePr>
            <a:graphicFrameLocks/>
          </p:cNvGraphicFramePr>
          <p:nvPr>
            <p:extLst>
              <p:ext uri="{D42A27DB-BD31-4B8C-83A1-F6EECF244321}">
                <p14:modId xmlns:p14="http://schemas.microsoft.com/office/powerpoint/2010/main" val="3828238809"/>
              </p:ext>
            </p:extLst>
          </p:nvPr>
        </p:nvGraphicFramePr>
        <p:xfrm>
          <a:off x="6524058" y="1208757"/>
          <a:ext cx="5363142" cy="2100052"/>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076B05D4-12E8-F584-0DB3-512D6DD1F5D7}"/>
              </a:ext>
            </a:extLst>
          </p:cNvPr>
          <p:cNvSpPr txBox="1"/>
          <p:nvPr/>
        </p:nvSpPr>
        <p:spPr>
          <a:xfrm>
            <a:off x="6024610" y="977924"/>
            <a:ext cx="6096000" cy="307777"/>
          </a:xfrm>
          <a:prstGeom prst="rect">
            <a:avLst/>
          </a:prstGeom>
          <a:noFill/>
        </p:spPr>
        <p:txBody>
          <a:bodyPr wrap="square">
            <a:spAutoFit/>
          </a:bodyPr>
          <a:lstStyle/>
          <a:p>
            <a:pPr algn="ctr"/>
            <a:r>
              <a:rPr lang="ru-RU" sz="1400" b="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a:t>
            </a:r>
            <a:r>
              <a:rPr lang="ru-RU" sz="1400" i="1" dirty="0" err="1">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пайыз</a:t>
            </a:r>
            <a:r>
              <a:rPr lang="ru-RU" sz="140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 </a:t>
            </a:r>
            <a:r>
              <a:rPr lang="ru-RU" sz="1400" i="1" dirty="0" err="1">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менен</a:t>
            </a:r>
            <a:r>
              <a:rPr lang="ru-RU" sz="1400" b="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 </a:t>
            </a:r>
            <a:endParaRPr lang="ru-KG" sz="1400" i="1" dirty="0"/>
          </a:p>
        </p:txBody>
      </p:sp>
      <p:sp>
        <p:nvSpPr>
          <p:cNvPr id="12" name="TextBox 11">
            <a:extLst>
              <a:ext uri="{FF2B5EF4-FFF2-40B4-BE49-F238E27FC236}">
                <a16:creationId xmlns:a16="http://schemas.microsoft.com/office/drawing/2014/main" id="{6A19D3D5-F9EB-CCF8-C3ED-46571A09197B}"/>
              </a:ext>
            </a:extLst>
          </p:cNvPr>
          <p:cNvSpPr txBox="1"/>
          <p:nvPr/>
        </p:nvSpPr>
        <p:spPr>
          <a:xfrm>
            <a:off x="6702459" y="649698"/>
            <a:ext cx="5501862" cy="369332"/>
          </a:xfrm>
          <a:prstGeom prst="rect">
            <a:avLst/>
          </a:prstGeom>
          <a:noFill/>
        </p:spPr>
        <p:txBody>
          <a:bodyPr wrap="square" rtlCol="0">
            <a:spAutoFit/>
          </a:bodyPr>
          <a:lstStyle/>
          <a:p>
            <a:pPr algn="ctr"/>
            <a:r>
              <a:rPr lang="ru-RU" dirty="0" err="1">
                <a:solidFill>
                  <a:srgbClr val="002060"/>
                </a:solidFill>
              </a:rPr>
              <a:t>Айыл</a:t>
            </a:r>
            <a:r>
              <a:rPr lang="ru-RU" dirty="0">
                <a:solidFill>
                  <a:srgbClr val="002060"/>
                </a:solidFill>
              </a:rPr>
              <a:t> </a:t>
            </a:r>
            <a:r>
              <a:rPr lang="ru-RU" dirty="0" err="1">
                <a:solidFill>
                  <a:srgbClr val="002060"/>
                </a:solidFill>
              </a:rPr>
              <a:t>жерлери</a:t>
            </a:r>
            <a:r>
              <a:rPr lang="ru-RU" dirty="0">
                <a:solidFill>
                  <a:srgbClr val="002060"/>
                </a:solidFill>
              </a:rPr>
              <a:t>, 2024</a:t>
            </a:r>
            <a:endParaRPr lang="ru-KG" dirty="0">
              <a:solidFill>
                <a:srgbClr val="002060"/>
              </a:solidFill>
            </a:endParaRPr>
          </a:p>
        </p:txBody>
      </p:sp>
      <p:graphicFrame>
        <p:nvGraphicFramePr>
          <p:cNvPr id="4" name="Диаграмма 3">
            <a:extLst>
              <a:ext uri="{FF2B5EF4-FFF2-40B4-BE49-F238E27FC236}">
                <a16:creationId xmlns:a16="http://schemas.microsoft.com/office/drawing/2014/main" id="{56CE2373-349B-5521-CEA2-FFF202E4DD29}"/>
              </a:ext>
            </a:extLst>
          </p:cNvPr>
          <p:cNvGraphicFramePr>
            <a:graphicFrameLocks/>
          </p:cNvGraphicFramePr>
          <p:nvPr>
            <p:extLst>
              <p:ext uri="{D42A27DB-BD31-4B8C-83A1-F6EECF244321}">
                <p14:modId xmlns:p14="http://schemas.microsoft.com/office/powerpoint/2010/main" val="3972113805"/>
              </p:ext>
            </p:extLst>
          </p:nvPr>
        </p:nvGraphicFramePr>
        <p:xfrm>
          <a:off x="389645" y="4192902"/>
          <a:ext cx="5173930" cy="2186873"/>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E98D2DB8-23AC-4256-7FDE-9550120A9856}"/>
              </a:ext>
            </a:extLst>
          </p:cNvPr>
          <p:cNvSpPr txBox="1"/>
          <p:nvPr/>
        </p:nvSpPr>
        <p:spPr>
          <a:xfrm>
            <a:off x="71390" y="3700459"/>
            <a:ext cx="5772198" cy="369332"/>
          </a:xfrm>
          <a:prstGeom prst="rect">
            <a:avLst/>
          </a:prstGeom>
          <a:noFill/>
        </p:spPr>
        <p:txBody>
          <a:bodyPr wrap="square" rtlCol="0">
            <a:spAutoFit/>
          </a:bodyPr>
          <a:lstStyle/>
          <a:p>
            <a:pPr algn="ctr"/>
            <a:r>
              <a:rPr lang="ky-KG" dirty="0">
                <a:solidFill>
                  <a:srgbClr val="002060"/>
                </a:solidFill>
              </a:rPr>
              <a:t>Шаар жерлериндеги кедейчиликтин деңгээли</a:t>
            </a:r>
            <a:endParaRPr lang="ru-KG" dirty="0">
              <a:solidFill>
                <a:srgbClr val="002060"/>
              </a:solidFill>
            </a:endParaRPr>
          </a:p>
        </p:txBody>
      </p:sp>
      <p:sp>
        <p:nvSpPr>
          <p:cNvPr id="13" name="TextBox 12">
            <a:extLst>
              <a:ext uri="{FF2B5EF4-FFF2-40B4-BE49-F238E27FC236}">
                <a16:creationId xmlns:a16="http://schemas.microsoft.com/office/drawing/2014/main" id="{9875C981-1D77-EBF0-C821-9C8B726F8060}"/>
              </a:ext>
            </a:extLst>
          </p:cNvPr>
          <p:cNvSpPr txBox="1"/>
          <p:nvPr/>
        </p:nvSpPr>
        <p:spPr>
          <a:xfrm>
            <a:off x="6924598" y="3700459"/>
            <a:ext cx="4962602" cy="369332"/>
          </a:xfrm>
          <a:prstGeom prst="rect">
            <a:avLst/>
          </a:prstGeom>
          <a:noFill/>
        </p:spPr>
        <p:txBody>
          <a:bodyPr wrap="square" rtlCol="0">
            <a:spAutoFit/>
          </a:bodyPr>
          <a:lstStyle/>
          <a:p>
            <a:r>
              <a:rPr lang="ky-KG" dirty="0">
                <a:solidFill>
                  <a:srgbClr val="002060"/>
                </a:solidFill>
              </a:rPr>
              <a:t>Айыл жерлериндеги кедейчиликтин деңгээли</a:t>
            </a:r>
            <a:endParaRPr lang="ru-KG" dirty="0">
              <a:solidFill>
                <a:srgbClr val="002060"/>
              </a:solidFill>
            </a:endParaRPr>
          </a:p>
        </p:txBody>
      </p:sp>
      <p:graphicFrame>
        <p:nvGraphicFramePr>
          <p:cNvPr id="15" name="Диаграмма 14">
            <a:extLst>
              <a:ext uri="{FF2B5EF4-FFF2-40B4-BE49-F238E27FC236}">
                <a16:creationId xmlns:a16="http://schemas.microsoft.com/office/drawing/2014/main" id="{D78D8C47-B70D-3289-8D2F-021F5CB8712E}"/>
              </a:ext>
            </a:extLst>
          </p:cNvPr>
          <p:cNvGraphicFramePr>
            <a:graphicFrameLocks/>
          </p:cNvGraphicFramePr>
          <p:nvPr>
            <p:extLst>
              <p:ext uri="{D42A27DB-BD31-4B8C-83A1-F6EECF244321}">
                <p14:modId xmlns:p14="http://schemas.microsoft.com/office/powerpoint/2010/main" val="2132968863"/>
              </p:ext>
            </p:extLst>
          </p:nvPr>
        </p:nvGraphicFramePr>
        <p:xfrm>
          <a:off x="6167390" y="4461770"/>
          <a:ext cx="4750523" cy="1918006"/>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a:extLst>
              <a:ext uri="{FF2B5EF4-FFF2-40B4-BE49-F238E27FC236}">
                <a16:creationId xmlns:a16="http://schemas.microsoft.com/office/drawing/2014/main" id="{55F30328-BFA3-D7DA-3F11-C421369DA9DA}"/>
              </a:ext>
            </a:extLst>
          </p:cNvPr>
          <p:cNvSpPr txBox="1"/>
          <p:nvPr/>
        </p:nvSpPr>
        <p:spPr>
          <a:xfrm>
            <a:off x="71390" y="4002022"/>
            <a:ext cx="5772198" cy="307777"/>
          </a:xfrm>
          <a:prstGeom prst="rect">
            <a:avLst/>
          </a:prstGeom>
          <a:noFill/>
        </p:spPr>
        <p:txBody>
          <a:bodyPr wrap="square">
            <a:spAutoFit/>
          </a:bodyPr>
          <a:lstStyle/>
          <a:p>
            <a:pPr algn="ctr"/>
            <a:r>
              <a:rPr lang="ru-RU" sz="1400" b="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a:t>
            </a:r>
            <a:r>
              <a:rPr lang="ru-RU" sz="1400" i="1" dirty="0" err="1">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пайыз</a:t>
            </a:r>
            <a:r>
              <a:rPr lang="ru-RU" sz="140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 </a:t>
            </a:r>
            <a:r>
              <a:rPr lang="ru-RU" sz="1400" i="1" dirty="0" err="1">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менен</a:t>
            </a:r>
            <a:r>
              <a:rPr lang="ru-RU" sz="1400" b="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 </a:t>
            </a:r>
            <a:endParaRPr lang="ru-KG" sz="1400" i="1" dirty="0"/>
          </a:p>
        </p:txBody>
      </p:sp>
      <p:sp>
        <p:nvSpPr>
          <p:cNvPr id="16" name="TextBox 15">
            <a:extLst>
              <a:ext uri="{FF2B5EF4-FFF2-40B4-BE49-F238E27FC236}">
                <a16:creationId xmlns:a16="http://schemas.microsoft.com/office/drawing/2014/main" id="{A184F6AC-F055-6A26-7BA6-8765ECFF51BF}"/>
              </a:ext>
            </a:extLst>
          </p:cNvPr>
          <p:cNvSpPr txBox="1"/>
          <p:nvPr/>
        </p:nvSpPr>
        <p:spPr>
          <a:xfrm>
            <a:off x="6024610" y="3977517"/>
            <a:ext cx="6096000" cy="307777"/>
          </a:xfrm>
          <a:prstGeom prst="rect">
            <a:avLst/>
          </a:prstGeom>
          <a:noFill/>
        </p:spPr>
        <p:txBody>
          <a:bodyPr wrap="square">
            <a:spAutoFit/>
          </a:bodyPr>
          <a:lstStyle/>
          <a:p>
            <a:pPr algn="ctr"/>
            <a:r>
              <a:rPr lang="ru-RU" sz="1400" b="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a:t>
            </a:r>
            <a:r>
              <a:rPr lang="ru-RU" sz="1400" i="1" dirty="0" err="1">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пайыз</a:t>
            </a:r>
            <a:r>
              <a:rPr lang="ru-RU" sz="140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 </a:t>
            </a:r>
            <a:r>
              <a:rPr lang="ru-RU" sz="1400" i="1" dirty="0" err="1">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менен</a:t>
            </a:r>
            <a:r>
              <a:rPr lang="ru-RU" sz="1400" b="0" i="1" dirty="0">
                <a:solidFill>
                  <a:srgbClr val="002060"/>
                </a:solidFill>
                <a:effectLst>
                  <a:outerShdw dist="38100" sx="1000" sy="1000" algn="tl">
                    <a:srgbClr val="000000"/>
                  </a:outerShdw>
                  <a:reflection blurRad="6350" endPos="0" dir="5400000" sy="-100000" algn="bl" rotWithShape="0"/>
                </a:effectLst>
                <a:cs typeface="Times New Roman" panose="02020603050405020304" pitchFamily="18" charset="0"/>
              </a:rPr>
              <a:t>) </a:t>
            </a:r>
            <a:endParaRPr lang="ru-KG" sz="1400" i="1" dirty="0"/>
          </a:p>
        </p:txBody>
      </p:sp>
    </p:spTree>
    <p:extLst>
      <p:ext uri="{BB962C8B-B14F-4D97-AF65-F5344CB8AC3E}">
        <p14:creationId xmlns:p14="http://schemas.microsoft.com/office/powerpoint/2010/main" val="85031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B01FA9-9841-6297-58FD-30EC36C62D60}"/>
              </a:ext>
            </a:extLst>
          </p:cNvPr>
          <p:cNvSpPr txBox="1"/>
          <p:nvPr/>
        </p:nvSpPr>
        <p:spPr>
          <a:xfrm>
            <a:off x="0" y="182398"/>
            <a:ext cx="12192000" cy="954107"/>
          </a:xfrm>
          <a:prstGeom prst="rect">
            <a:avLst/>
          </a:prstGeom>
          <a:noFill/>
        </p:spPr>
        <p:txBody>
          <a:bodyPr wrap="square">
            <a:spAutoFit/>
          </a:bodyPr>
          <a:lstStyle/>
          <a:p>
            <a:pPr algn="ctr">
              <a:buClr>
                <a:schemeClr val="accent6">
                  <a:lumMod val="75000"/>
                </a:schemeClr>
              </a:buClr>
              <a:defRPr/>
            </a:pPr>
            <a:r>
              <a:rPr lang="ru-RU" sz="2800" b="1" dirty="0">
                <a:solidFill>
                  <a:srgbClr val="002060"/>
                </a:solidFill>
              </a:rPr>
              <a:t>2024-жылдагы Кыргыз </a:t>
            </a:r>
            <a:r>
              <a:rPr lang="ru-RU" sz="2800" b="1" dirty="0" err="1">
                <a:solidFill>
                  <a:srgbClr val="002060"/>
                </a:solidFill>
              </a:rPr>
              <a:t>Республикасындагы</a:t>
            </a:r>
            <a:r>
              <a:rPr lang="ru-RU" sz="2800" b="1" dirty="0">
                <a:solidFill>
                  <a:srgbClr val="002060"/>
                </a:solidFill>
              </a:rPr>
              <a:t> </a:t>
            </a:r>
            <a:r>
              <a:rPr lang="ru-RU" sz="2800" b="1" dirty="0" err="1">
                <a:solidFill>
                  <a:srgbClr val="002060"/>
                </a:solidFill>
              </a:rPr>
              <a:t>кедейчиликтин</a:t>
            </a:r>
            <a:r>
              <a:rPr lang="ru-RU" sz="2800" b="1" dirty="0">
                <a:solidFill>
                  <a:srgbClr val="002060"/>
                </a:solidFill>
              </a:rPr>
              <a:t> </a:t>
            </a:r>
            <a:r>
              <a:rPr lang="ru-RU" sz="2800" b="1" dirty="0" err="1">
                <a:solidFill>
                  <a:srgbClr val="002060"/>
                </a:solidFill>
              </a:rPr>
              <a:t>акыркы</a:t>
            </a:r>
            <a:r>
              <a:rPr lang="ru-RU" sz="2800" b="1" dirty="0">
                <a:solidFill>
                  <a:srgbClr val="002060"/>
                </a:solidFill>
              </a:rPr>
              <a:t> </a:t>
            </a:r>
            <a:r>
              <a:rPr lang="ru-RU" sz="2800" b="1" dirty="0" err="1">
                <a:solidFill>
                  <a:srgbClr val="002060"/>
                </a:solidFill>
              </a:rPr>
              <a:t>деңгээли</a:t>
            </a:r>
            <a:r>
              <a:rPr lang="ru-RU" sz="2800" b="1" dirty="0">
                <a:solidFill>
                  <a:srgbClr val="002060"/>
                </a:solidFill>
              </a:rPr>
              <a:t> </a:t>
            </a:r>
          </a:p>
        </p:txBody>
      </p:sp>
      <p:pic>
        <p:nvPicPr>
          <p:cNvPr id="7" name="Рисунок 6">
            <a:extLst>
              <a:ext uri="{FF2B5EF4-FFF2-40B4-BE49-F238E27FC236}">
                <a16:creationId xmlns:a16="http://schemas.microsoft.com/office/drawing/2014/main" id="{62C03B99-4C47-1BA2-B7D4-70715173B6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2585" y="1024014"/>
            <a:ext cx="9073330" cy="5115112"/>
          </a:xfrm>
          <a:prstGeom prst="rect">
            <a:avLst/>
          </a:prstGeom>
        </p:spPr>
      </p:pic>
      <p:sp>
        <p:nvSpPr>
          <p:cNvPr id="8" name="Заголовок 1">
            <a:extLst>
              <a:ext uri="{FF2B5EF4-FFF2-40B4-BE49-F238E27FC236}">
                <a16:creationId xmlns:a16="http://schemas.microsoft.com/office/drawing/2014/main" id="{2A2F496F-5AA7-7AC9-24EE-302911D22F62}"/>
              </a:ext>
            </a:extLst>
          </p:cNvPr>
          <p:cNvSpPr txBox="1">
            <a:spLocks/>
          </p:cNvSpPr>
          <p:nvPr/>
        </p:nvSpPr>
        <p:spPr>
          <a:xfrm>
            <a:off x="8575813" y="1435614"/>
            <a:ext cx="3429001" cy="289416"/>
          </a:xfrm>
          <a:prstGeom prst="rect">
            <a:avLst/>
          </a:prstGeom>
          <a:effectLst/>
        </p:spPr>
        <p:txBody>
          <a:bodyPr vert="horz" lIns="91440" tIns="45720" rIns="91440" bIns="45720" rtlCol="0" anchor="t" anchorCtr="0">
            <a:noAutofit/>
          </a:bodyPr>
          <a:lstStyle>
            <a:defPPr>
              <a:defRPr lang="ru-RU"/>
            </a:defPPr>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kern="1200">
                <a:solidFill>
                  <a:schemeClr val="tx1"/>
                </a:solidFill>
                <a:latin typeface="Trebuchet MS" pitchFamily="34" charset="0"/>
                <a:ea typeface="+mn-ea"/>
                <a:cs typeface="Arial"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kern="1200">
                <a:solidFill>
                  <a:schemeClr val="tx1"/>
                </a:solidFill>
                <a:latin typeface="Trebuchet MS" pitchFamily="34" charset="0"/>
                <a:ea typeface="+mn-ea"/>
                <a:cs typeface="Arial"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kern="1200">
                <a:solidFill>
                  <a:schemeClr val="tx1"/>
                </a:solidFill>
                <a:latin typeface="Trebuchet MS" pitchFamily="34" charset="0"/>
                <a:ea typeface="+mn-ea"/>
                <a:cs typeface="Arial"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kern="1200">
                <a:solidFill>
                  <a:schemeClr val="tx1"/>
                </a:solidFill>
                <a:latin typeface="Trebuchet MS" pitchFamily="34" charset="0"/>
                <a:ea typeface="+mn-ea"/>
                <a:cs typeface="Arial" charset="0"/>
              </a:defRPr>
            </a:lvl5pPr>
            <a:lvl6pPr marL="2286000" algn="l" defTabSz="914400" rtl="0" eaLnBrk="1" latinLnBrk="0" hangingPunct="1">
              <a:defRPr b="1" kern="1200">
                <a:solidFill>
                  <a:schemeClr val="tx2"/>
                </a:solidFill>
                <a:latin typeface="Arial" charset="0"/>
                <a:ea typeface="+mn-ea"/>
                <a:cs typeface="Arial" charset="0"/>
              </a:defRPr>
            </a:lvl6pPr>
            <a:lvl7pPr marL="2743200" algn="l" defTabSz="914400" rtl="0" eaLnBrk="1" latinLnBrk="0" hangingPunct="1">
              <a:defRPr b="1" kern="1200">
                <a:solidFill>
                  <a:schemeClr val="tx2"/>
                </a:solidFill>
                <a:latin typeface="Arial" charset="0"/>
                <a:ea typeface="+mn-ea"/>
                <a:cs typeface="Arial" charset="0"/>
              </a:defRPr>
            </a:lvl7pPr>
            <a:lvl8pPr marL="3200400" algn="l" defTabSz="914400" rtl="0" eaLnBrk="1" latinLnBrk="0" hangingPunct="1">
              <a:defRPr b="1" kern="1200">
                <a:solidFill>
                  <a:schemeClr val="tx2"/>
                </a:solidFill>
                <a:latin typeface="Arial" charset="0"/>
                <a:ea typeface="+mn-ea"/>
                <a:cs typeface="Arial" charset="0"/>
              </a:defRPr>
            </a:lvl8pPr>
            <a:lvl9pPr marL="3657600" algn="l" defTabSz="914400" rtl="0" eaLnBrk="1" latinLnBrk="0" hangingPunct="1">
              <a:defRPr b="1" kern="1200">
                <a:solidFill>
                  <a:schemeClr val="tx2"/>
                </a:solidFill>
                <a:latin typeface="Arial" charset="0"/>
                <a:ea typeface="+mn-ea"/>
                <a:cs typeface="Arial" charset="0"/>
              </a:defRPr>
            </a:lvl9pPr>
          </a:lstStyle>
          <a:p>
            <a:pPr marL="0" indent="0" algn="ctr" eaLnBrk="1" fontAlgn="auto" hangingPunct="1">
              <a:spcAft>
                <a:spcPts val="0"/>
              </a:spcAft>
              <a:buClr>
                <a:schemeClr val="accent6">
                  <a:lumMod val="75000"/>
                </a:schemeClr>
              </a:buClr>
              <a:buFont typeface="Georgia" pitchFamily="18" charset="0"/>
              <a:buNone/>
              <a:defRPr/>
            </a:pPr>
            <a:r>
              <a:rPr lang="ru-RU" sz="1400" dirty="0">
                <a:solidFill>
                  <a:schemeClr val="tx1"/>
                </a:solidFill>
                <a:effectLst/>
                <a:latin typeface="Times New Roman" pitchFamily="18" charset="0"/>
              </a:rPr>
              <a:t>Кыргыз </a:t>
            </a:r>
            <a:r>
              <a:rPr lang="ru-RU" sz="1400" dirty="0" err="1">
                <a:solidFill>
                  <a:schemeClr val="tx1"/>
                </a:solidFill>
                <a:effectLst/>
                <a:latin typeface="Times New Roman" pitchFamily="18" charset="0"/>
              </a:rPr>
              <a:t>Республикасы</a:t>
            </a:r>
            <a:r>
              <a:rPr lang="ru-RU" sz="1400" dirty="0">
                <a:solidFill>
                  <a:schemeClr val="tx1"/>
                </a:solidFill>
                <a:effectLst/>
                <a:latin typeface="Times New Roman" pitchFamily="18" charset="0"/>
              </a:rPr>
              <a:t> – 2,7 %</a:t>
            </a:r>
            <a:endParaRPr lang="ru-RU" sz="1400" dirty="0">
              <a:solidFill>
                <a:schemeClr val="tx1"/>
              </a:solidFill>
            </a:endParaRPr>
          </a:p>
        </p:txBody>
      </p:sp>
      <p:sp>
        <p:nvSpPr>
          <p:cNvPr id="9" name="TextBox 8">
            <a:extLst>
              <a:ext uri="{FF2B5EF4-FFF2-40B4-BE49-F238E27FC236}">
                <a16:creationId xmlns:a16="http://schemas.microsoft.com/office/drawing/2014/main" id="{FFE540AB-D3F1-82DC-F171-D3F80C284121}"/>
              </a:ext>
            </a:extLst>
          </p:cNvPr>
          <p:cNvSpPr txBox="1"/>
          <p:nvPr/>
        </p:nvSpPr>
        <p:spPr>
          <a:xfrm>
            <a:off x="4637988" y="1136505"/>
            <a:ext cx="3242820" cy="369332"/>
          </a:xfrm>
          <a:prstGeom prst="rect">
            <a:avLst/>
          </a:prstGeom>
          <a:noFill/>
        </p:spPr>
        <p:txBody>
          <a:bodyPr wrap="square" rtlCol="0">
            <a:spAutoFit/>
          </a:bodyPr>
          <a:lstStyle/>
          <a:p>
            <a:pPr algn="ctr"/>
            <a:r>
              <a:rPr lang="ru-RU" dirty="0"/>
              <a:t>(</a:t>
            </a:r>
            <a:r>
              <a:rPr lang="ru-RU" i="1" dirty="0" err="1"/>
              <a:t>пайыз</a:t>
            </a:r>
            <a:r>
              <a:rPr lang="ru-RU" i="1" dirty="0"/>
              <a:t> </a:t>
            </a:r>
            <a:r>
              <a:rPr lang="ru-RU" i="1" dirty="0" err="1"/>
              <a:t>менен</a:t>
            </a:r>
            <a:r>
              <a:rPr lang="ru-RU" dirty="0"/>
              <a:t>)</a:t>
            </a:r>
            <a:endParaRPr lang="ru-KG" dirty="0"/>
          </a:p>
        </p:txBody>
      </p:sp>
      <p:sp>
        <p:nvSpPr>
          <p:cNvPr id="3" name="Прямоугольник: скругленные углы 2">
            <a:extLst>
              <a:ext uri="{FF2B5EF4-FFF2-40B4-BE49-F238E27FC236}">
                <a16:creationId xmlns:a16="http://schemas.microsoft.com/office/drawing/2014/main" id="{462926B4-E6DE-7393-B838-08BF871DED97}"/>
              </a:ext>
            </a:extLst>
          </p:cNvPr>
          <p:cNvSpPr/>
          <p:nvPr/>
        </p:nvSpPr>
        <p:spPr>
          <a:xfrm>
            <a:off x="3934366" y="3311747"/>
            <a:ext cx="1423448" cy="141402"/>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y-KG" sz="1000" dirty="0">
                <a:ln w="0"/>
                <a:solidFill>
                  <a:schemeClr val="tx1"/>
                </a:solidFill>
                <a:effectLst>
                  <a:outerShdw blurRad="38100" dist="19050" dir="2700000" algn="tl" rotWithShape="0">
                    <a:schemeClr val="dk1">
                      <a:alpha val="40000"/>
                    </a:schemeClr>
                  </a:outerShdw>
                </a:effectLst>
              </a:rPr>
              <a:t>Жалал – Абад облусу</a:t>
            </a:r>
            <a:endParaRPr lang="ru-KG" sz="10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93909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4FC50C-C697-3B12-7904-78F9186907E8}"/>
              </a:ext>
            </a:extLst>
          </p:cNvPr>
          <p:cNvSpPr txBox="1"/>
          <p:nvPr/>
        </p:nvSpPr>
        <p:spPr>
          <a:xfrm>
            <a:off x="0" y="146510"/>
            <a:ext cx="12192000" cy="400110"/>
          </a:xfrm>
          <a:prstGeom prst="rect">
            <a:avLst/>
          </a:prstGeom>
          <a:noFill/>
        </p:spPr>
        <p:txBody>
          <a:bodyPr wrap="square">
            <a:spAutoFit/>
          </a:bodyPr>
          <a:lstStyle/>
          <a:p>
            <a:pPr algn="ctr"/>
            <a:r>
              <a:rPr lang="ky-KG" sz="2000" b="1" dirty="0">
                <a:solidFill>
                  <a:srgbClr val="002060"/>
                </a:solidFill>
                <a:latin typeface="+mj-lt"/>
                <a:ea typeface="+mj-ea"/>
                <a:cs typeface="+mj-cs"/>
              </a:rPr>
              <a:t>2024-жылы кедейчиликте жашаган балдардын деңгээли</a:t>
            </a:r>
            <a:endParaRPr lang="ru-KG" sz="2000" b="1" dirty="0">
              <a:solidFill>
                <a:srgbClr val="002060"/>
              </a:solidFill>
              <a:latin typeface="+mj-lt"/>
              <a:ea typeface="+mj-ea"/>
              <a:cs typeface="+mj-cs"/>
            </a:endParaRPr>
          </a:p>
        </p:txBody>
      </p:sp>
      <p:graphicFrame>
        <p:nvGraphicFramePr>
          <p:cNvPr id="4" name="Диаграмма 3">
            <a:extLst>
              <a:ext uri="{FF2B5EF4-FFF2-40B4-BE49-F238E27FC236}">
                <a16:creationId xmlns:a16="http://schemas.microsoft.com/office/drawing/2014/main" id="{1A36DDE5-5E9A-8EA7-CB2D-9F268E98B24A}"/>
              </a:ext>
            </a:extLst>
          </p:cNvPr>
          <p:cNvGraphicFramePr>
            <a:graphicFrameLocks/>
          </p:cNvGraphicFramePr>
          <p:nvPr>
            <p:extLst>
              <p:ext uri="{D42A27DB-BD31-4B8C-83A1-F6EECF244321}">
                <p14:modId xmlns:p14="http://schemas.microsoft.com/office/powerpoint/2010/main" val="1873654716"/>
              </p:ext>
            </p:extLst>
          </p:nvPr>
        </p:nvGraphicFramePr>
        <p:xfrm>
          <a:off x="423756" y="3806072"/>
          <a:ext cx="5509903" cy="264380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0E72B254-B391-4FBF-F5DF-A8FE8C7866B6}"/>
              </a:ext>
            </a:extLst>
          </p:cNvPr>
          <p:cNvSpPr txBox="1"/>
          <p:nvPr/>
        </p:nvSpPr>
        <p:spPr>
          <a:xfrm>
            <a:off x="0" y="3045518"/>
            <a:ext cx="6254872" cy="338554"/>
          </a:xfrm>
          <a:prstGeom prst="rect">
            <a:avLst/>
          </a:prstGeom>
          <a:noFill/>
        </p:spPr>
        <p:txBody>
          <a:bodyPr wrap="square">
            <a:spAutoFit/>
          </a:bodyPr>
          <a:lstStyle/>
          <a:p>
            <a:pPr algn="ctr"/>
            <a:r>
              <a:rPr lang="ru-RU" sz="1600" b="1" dirty="0">
                <a:solidFill>
                  <a:srgbClr val="002060"/>
                </a:solidFill>
                <a:latin typeface="+mj-lt"/>
                <a:ea typeface="+mj-ea"/>
                <a:cs typeface="+mj-cs"/>
              </a:rPr>
              <a:t>2024-жылдагы </a:t>
            </a:r>
            <a:r>
              <a:rPr lang="ru-RU" sz="1600" b="1" dirty="0" err="1">
                <a:solidFill>
                  <a:srgbClr val="002060"/>
                </a:solidFill>
                <a:latin typeface="+mj-lt"/>
                <a:ea typeface="+mj-ea"/>
                <a:cs typeface="+mj-cs"/>
              </a:rPr>
              <a:t>кедейчиликте</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жашаган</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балдардын</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деңгээли</a:t>
            </a:r>
            <a:endParaRPr lang="ru-KG" sz="1600" b="1" dirty="0">
              <a:solidFill>
                <a:srgbClr val="002060"/>
              </a:solidFill>
              <a:latin typeface="+mj-lt"/>
              <a:ea typeface="+mj-ea"/>
              <a:cs typeface="+mj-cs"/>
            </a:endParaRPr>
          </a:p>
        </p:txBody>
      </p:sp>
      <p:graphicFrame>
        <p:nvGraphicFramePr>
          <p:cNvPr id="12" name="Диаграмма 11">
            <a:extLst>
              <a:ext uri="{FF2B5EF4-FFF2-40B4-BE49-F238E27FC236}">
                <a16:creationId xmlns:a16="http://schemas.microsoft.com/office/drawing/2014/main" id="{BF487E96-6FCD-5502-41D2-5CAB259B492B}"/>
              </a:ext>
            </a:extLst>
          </p:cNvPr>
          <p:cNvGraphicFramePr>
            <a:graphicFrameLocks/>
          </p:cNvGraphicFramePr>
          <p:nvPr>
            <p:extLst>
              <p:ext uri="{D42A27DB-BD31-4B8C-83A1-F6EECF244321}">
                <p14:modId xmlns:p14="http://schemas.microsoft.com/office/powerpoint/2010/main" val="3885622718"/>
              </p:ext>
            </p:extLst>
          </p:nvPr>
        </p:nvGraphicFramePr>
        <p:xfrm>
          <a:off x="6494511" y="3849465"/>
          <a:ext cx="5145157" cy="255702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Диаграмма 14">
            <a:extLst>
              <a:ext uri="{FF2B5EF4-FFF2-40B4-BE49-F238E27FC236}">
                <a16:creationId xmlns:a16="http://schemas.microsoft.com/office/drawing/2014/main" id="{BE5EB77C-C82E-6E00-FA54-6C090FA7E6F7}"/>
              </a:ext>
            </a:extLst>
          </p:cNvPr>
          <p:cNvGraphicFramePr>
            <a:graphicFrameLocks/>
          </p:cNvGraphicFramePr>
          <p:nvPr>
            <p:extLst>
              <p:ext uri="{D42A27DB-BD31-4B8C-83A1-F6EECF244321}">
                <p14:modId xmlns:p14="http://schemas.microsoft.com/office/powerpoint/2010/main" val="2898752107"/>
              </p:ext>
            </p:extLst>
          </p:nvPr>
        </p:nvGraphicFramePr>
        <p:xfrm>
          <a:off x="326796" y="854131"/>
          <a:ext cx="11538408" cy="2097791"/>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FA30D608-BF7E-6A69-FE99-E6203E9EFECF}"/>
              </a:ext>
            </a:extLst>
          </p:cNvPr>
          <p:cNvSpPr txBox="1"/>
          <p:nvPr/>
        </p:nvSpPr>
        <p:spPr>
          <a:xfrm>
            <a:off x="102550" y="455351"/>
            <a:ext cx="12089450" cy="307777"/>
          </a:xfrm>
          <a:prstGeom prst="rect">
            <a:avLst/>
          </a:prstGeom>
          <a:noFill/>
        </p:spPr>
        <p:txBody>
          <a:bodyPr wrap="square" rtlCol="0">
            <a:spAutoFit/>
          </a:bodyPr>
          <a:lstStyle/>
          <a:p>
            <a:pPr algn="ctr"/>
            <a:r>
              <a:rPr lang="ru-RU" sz="1400" i="1" dirty="0">
                <a:solidFill>
                  <a:srgbClr val="002060"/>
                </a:solidFill>
                <a:latin typeface="+mj-lt"/>
                <a:ea typeface="+mj-ea"/>
                <a:cs typeface="+mj-cs"/>
              </a:rPr>
              <a:t>(</a:t>
            </a:r>
            <a:r>
              <a:rPr lang="ru-RU" sz="1400" i="1" dirty="0" err="1">
                <a:solidFill>
                  <a:srgbClr val="002060"/>
                </a:solidFill>
                <a:latin typeface="+mj-lt"/>
                <a:ea typeface="+mj-ea"/>
                <a:cs typeface="+mj-cs"/>
              </a:rPr>
              <a:t>пайыз</a:t>
            </a:r>
            <a:r>
              <a:rPr lang="ru-RU" sz="1400" i="1" dirty="0">
                <a:solidFill>
                  <a:srgbClr val="002060"/>
                </a:solidFill>
                <a:latin typeface="+mj-lt"/>
                <a:ea typeface="+mj-ea"/>
                <a:cs typeface="+mj-cs"/>
              </a:rPr>
              <a:t> </a:t>
            </a:r>
            <a:r>
              <a:rPr lang="ru-RU" sz="1400" i="1" dirty="0" err="1">
                <a:solidFill>
                  <a:srgbClr val="002060"/>
                </a:solidFill>
                <a:latin typeface="+mj-lt"/>
                <a:ea typeface="+mj-ea"/>
                <a:cs typeface="+mj-cs"/>
              </a:rPr>
              <a:t>менен</a:t>
            </a:r>
            <a:r>
              <a:rPr lang="ru-RU" sz="1400" i="1" dirty="0">
                <a:solidFill>
                  <a:srgbClr val="002060"/>
                </a:solidFill>
                <a:latin typeface="+mj-lt"/>
                <a:ea typeface="+mj-ea"/>
                <a:cs typeface="+mj-cs"/>
              </a:rPr>
              <a:t>)</a:t>
            </a:r>
            <a:endParaRPr lang="ru-KG" sz="1400" i="1" dirty="0">
              <a:solidFill>
                <a:srgbClr val="002060"/>
              </a:solidFill>
              <a:latin typeface="+mj-lt"/>
              <a:ea typeface="+mj-ea"/>
              <a:cs typeface="+mj-cs"/>
            </a:endParaRPr>
          </a:p>
        </p:txBody>
      </p:sp>
      <p:sp>
        <p:nvSpPr>
          <p:cNvPr id="5" name="TextBox 4">
            <a:extLst>
              <a:ext uri="{FF2B5EF4-FFF2-40B4-BE49-F238E27FC236}">
                <a16:creationId xmlns:a16="http://schemas.microsoft.com/office/drawing/2014/main" id="{48AF8A0A-B543-F1D3-DBD5-980CF851B4B5}"/>
              </a:ext>
            </a:extLst>
          </p:cNvPr>
          <p:cNvSpPr txBox="1"/>
          <p:nvPr/>
        </p:nvSpPr>
        <p:spPr>
          <a:xfrm>
            <a:off x="1878494" y="3341821"/>
            <a:ext cx="2763079" cy="307777"/>
          </a:xfrm>
          <a:prstGeom prst="rect">
            <a:avLst/>
          </a:prstGeom>
          <a:noFill/>
        </p:spPr>
        <p:txBody>
          <a:bodyPr wrap="square" rtlCol="0">
            <a:spAutoFit/>
          </a:bodyPr>
          <a:lstStyle/>
          <a:p>
            <a:pPr algn="ctr"/>
            <a:r>
              <a:rPr lang="ru-RU" sz="1400" i="1" dirty="0">
                <a:solidFill>
                  <a:srgbClr val="002060"/>
                </a:solidFill>
                <a:latin typeface="+mj-lt"/>
                <a:ea typeface="+mj-ea"/>
                <a:cs typeface="+mj-cs"/>
              </a:rPr>
              <a:t>(</a:t>
            </a:r>
            <a:r>
              <a:rPr lang="ru-RU" sz="1400" i="1" dirty="0" err="1">
                <a:solidFill>
                  <a:srgbClr val="002060"/>
                </a:solidFill>
                <a:latin typeface="+mj-lt"/>
                <a:ea typeface="+mj-ea"/>
                <a:cs typeface="+mj-cs"/>
              </a:rPr>
              <a:t>пайыз</a:t>
            </a:r>
            <a:r>
              <a:rPr lang="ru-RU" sz="1400" i="1" dirty="0">
                <a:solidFill>
                  <a:srgbClr val="002060"/>
                </a:solidFill>
                <a:latin typeface="+mj-lt"/>
                <a:ea typeface="+mj-ea"/>
                <a:cs typeface="+mj-cs"/>
              </a:rPr>
              <a:t> </a:t>
            </a:r>
            <a:r>
              <a:rPr lang="ru-RU" sz="1400" i="1" dirty="0" err="1">
                <a:solidFill>
                  <a:srgbClr val="002060"/>
                </a:solidFill>
                <a:latin typeface="+mj-lt"/>
                <a:ea typeface="+mj-ea"/>
                <a:cs typeface="+mj-cs"/>
              </a:rPr>
              <a:t>менен</a:t>
            </a:r>
            <a:r>
              <a:rPr lang="ru-RU" sz="1400" i="1" dirty="0">
                <a:solidFill>
                  <a:srgbClr val="002060"/>
                </a:solidFill>
                <a:latin typeface="+mj-lt"/>
                <a:ea typeface="+mj-ea"/>
                <a:cs typeface="+mj-cs"/>
              </a:rPr>
              <a:t>)</a:t>
            </a:r>
            <a:endParaRPr lang="ru-KG" sz="1400" i="1" dirty="0">
              <a:solidFill>
                <a:srgbClr val="002060"/>
              </a:solidFill>
              <a:latin typeface="+mj-lt"/>
              <a:ea typeface="+mj-ea"/>
              <a:cs typeface="+mj-cs"/>
            </a:endParaRPr>
          </a:p>
        </p:txBody>
      </p:sp>
      <p:sp>
        <p:nvSpPr>
          <p:cNvPr id="7" name="TextBox 6">
            <a:extLst>
              <a:ext uri="{FF2B5EF4-FFF2-40B4-BE49-F238E27FC236}">
                <a16:creationId xmlns:a16="http://schemas.microsoft.com/office/drawing/2014/main" id="{5F1BA5DB-25A8-5A2E-02E2-89820D9AEB2E}"/>
              </a:ext>
            </a:extLst>
          </p:cNvPr>
          <p:cNvSpPr txBox="1"/>
          <p:nvPr/>
        </p:nvSpPr>
        <p:spPr>
          <a:xfrm>
            <a:off x="6096000" y="3022571"/>
            <a:ext cx="6044727" cy="584775"/>
          </a:xfrm>
          <a:prstGeom prst="rect">
            <a:avLst/>
          </a:prstGeom>
          <a:noFill/>
        </p:spPr>
        <p:txBody>
          <a:bodyPr wrap="square">
            <a:spAutoFit/>
          </a:bodyPr>
          <a:lstStyle/>
          <a:p>
            <a:pPr algn="ctr"/>
            <a:r>
              <a:rPr lang="ru-RU" sz="1600" b="1" dirty="0">
                <a:solidFill>
                  <a:srgbClr val="002060"/>
                </a:solidFill>
                <a:latin typeface="+mj-lt"/>
                <a:ea typeface="+mj-ea"/>
                <a:cs typeface="+mj-cs"/>
              </a:rPr>
              <a:t>2024-жылдагы </a:t>
            </a:r>
            <a:r>
              <a:rPr lang="ru-RU" sz="1600" b="1" dirty="0" err="1">
                <a:solidFill>
                  <a:srgbClr val="002060"/>
                </a:solidFill>
                <a:latin typeface="+mj-lt"/>
                <a:ea typeface="+mj-ea"/>
                <a:cs typeface="+mj-cs"/>
              </a:rPr>
              <a:t>кедейчиликтин</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акыркы</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чегинен</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төмөн</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жашаган</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балдардын</a:t>
            </a:r>
            <a:r>
              <a:rPr lang="ru-RU" sz="1600" b="1" dirty="0">
                <a:solidFill>
                  <a:srgbClr val="002060"/>
                </a:solidFill>
                <a:latin typeface="+mj-lt"/>
                <a:ea typeface="+mj-ea"/>
                <a:cs typeface="+mj-cs"/>
              </a:rPr>
              <a:t> </a:t>
            </a:r>
            <a:r>
              <a:rPr lang="ru-RU" sz="1600" b="1" dirty="0" err="1">
                <a:solidFill>
                  <a:srgbClr val="002060"/>
                </a:solidFill>
                <a:latin typeface="+mj-lt"/>
                <a:ea typeface="+mj-ea"/>
                <a:cs typeface="+mj-cs"/>
              </a:rPr>
              <a:t>деңгээли</a:t>
            </a:r>
            <a:endParaRPr lang="ru-KG" sz="1600" b="1" dirty="0">
              <a:solidFill>
                <a:srgbClr val="002060"/>
              </a:solidFill>
              <a:latin typeface="+mj-lt"/>
              <a:ea typeface="+mj-ea"/>
              <a:cs typeface="+mj-cs"/>
            </a:endParaRPr>
          </a:p>
        </p:txBody>
      </p:sp>
      <p:sp>
        <p:nvSpPr>
          <p:cNvPr id="9" name="TextBox 8">
            <a:extLst>
              <a:ext uri="{FF2B5EF4-FFF2-40B4-BE49-F238E27FC236}">
                <a16:creationId xmlns:a16="http://schemas.microsoft.com/office/drawing/2014/main" id="{E4287AC8-3B6D-F03E-3E12-8DF788342D3D}"/>
              </a:ext>
            </a:extLst>
          </p:cNvPr>
          <p:cNvSpPr txBox="1"/>
          <p:nvPr/>
        </p:nvSpPr>
        <p:spPr>
          <a:xfrm>
            <a:off x="7812153" y="3541688"/>
            <a:ext cx="2763079" cy="307777"/>
          </a:xfrm>
          <a:prstGeom prst="rect">
            <a:avLst/>
          </a:prstGeom>
          <a:noFill/>
        </p:spPr>
        <p:txBody>
          <a:bodyPr wrap="square" rtlCol="0">
            <a:spAutoFit/>
          </a:bodyPr>
          <a:lstStyle/>
          <a:p>
            <a:pPr algn="ctr"/>
            <a:r>
              <a:rPr lang="ru-RU" sz="1400" i="1" dirty="0">
                <a:solidFill>
                  <a:srgbClr val="002060"/>
                </a:solidFill>
                <a:latin typeface="+mj-lt"/>
                <a:ea typeface="+mj-ea"/>
                <a:cs typeface="+mj-cs"/>
              </a:rPr>
              <a:t>(</a:t>
            </a:r>
            <a:r>
              <a:rPr lang="ru-RU" sz="1400" i="1" dirty="0" err="1">
                <a:solidFill>
                  <a:srgbClr val="002060"/>
                </a:solidFill>
                <a:latin typeface="+mj-lt"/>
                <a:ea typeface="+mj-ea"/>
                <a:cs typeface="+mj-cs"/>
              </a:rPr>
              <a:t>пайыз</a:t>
            </a:r>
            <a:r>
              <a:rPr lang="ru-RU" sz="1400" i="1" dirty="0">
                <a:solidFill>
                  <a:srgbClr val="002060"/>
                </a:solidFill>
                <a:latin typeface="+mj-lt"/>
                <a:ea typeface="+mj-ea"/>
                <a:cs typeface="+mj-cs"/>
              </a:rPr>
              <a:t> </a:t>
            </a:r>
            <a:r>
              <a:rPr lang="ru-RU" sz="1400" i="1" dirty="0" err="1">
                <a:solidFill>
                  <a:srgbClr val="002060"/>
                </a:solidFill>
                <a:latin typeface="+mj-lt"/>
                <a:ea typeface="+mj-ea"/>
                <a:cs typeface="+mj-cs"/>
              </a:rPr>
              <a:t>менен</a:t>
            </a:r>
            <a:r>
              <a:rPr lang="ru-RU" sz="1400" i="1" dirty="0">
                <a:solidFill>
                  <a:srgbClr val="002060"/>
                </a:solidFill>
                <a:latin typeface="+mj-lt"/>
                <a:ea typeface="+mj-ea"/>
                <a:cs typeface="+mj-cs"/>
              </a:rPr>
              <a:t>)</a:t>
            </a:r>
            <a:endParaRPr lang="ru-KG" sz="1400" i="1" dirty="0">
              <a:solidFill>
                <a:srgbClr val="002060"/>
              </a:solidFill>
              <a:latin typeface="+mj-lt"/>
              <a:ea typeface="+mj-ea"/>
              <a:cs typeface="+mj-cs"/>
            </a:endParaRPr>
          </a:p>
        </p:txBody>
      </p:sp>
    </p:spTree>
    <p:extLst>
      <p:ext uri="{BB962C8B-B14F-4D97-AF65-F5344CB8AC3E}">
        <p14:creationId xmlns:p14="http://schemas.microsoft.com/office/powerpoint/2010/main" val="1945831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B495B73-78DD-8453-209F-261059850DD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387" y="2645765"/>
            <a:ext cx="2831225" cy="2831225"/>
          </a:xfrm>
          <a:prstGeom prst="rect">
            <a:avLst/>
          </a:prstGeom>
          <a:noFill/>
        </p:spPr>
      </p:pic>
      <p:sp>
        <p:nvSpPr>
          <p:cNvPr id="4" name="TextBox 3">
            <a:extLst>
              <a:ext uri="{FF2B5EF4-FFF2-40B4-BE49-F238E27FC236}">
                <a16:creationId xmlns:a16="http://schemas.microsoft.com/office/drawing/2014/main" id="{76A4E376-5EB5-3D9E-D4FC-5C9F50267E11}"/>
              </a:ext>
            </a:extLst>
          </p:cNvPr>
          <p:cNvSpPr txBox="1"/>
          <p:nvPr/>
        </p:nvSpPr>
        <p:spPr>
          <a:xfrm>
            <a:off x="3255065" y="850949"/>
            <a:ext cx="6152322" cy="1200329"/>
          </a:xfrm>
          <a:prstGeom prst="rect">
            <a:avLst/>
          </a:prstGeom>
          <a:noFill/>
        </p:spPr>
        <p:txBody>
          <a:bodyPr wrap="square">
            <a:spAutoFit/>
          </a:bodyPr>
          <a:lstStyle/>
          <a:p>
            <a:pPr algn="ctr"/>
            <a:r>
              <a:rPr lang="ru-RU" dirty="0" err="1">
                <a:solidFill>
                  <a:srgbClr val="002060"/>
                </a:solidFill>
              </a:rPr>
              <a:t>Кедейчиликтин</a:t>
            </a:r>
            <a:r>
              <a:rPr lang="ru-RU" dirty="0">
                <a:solidFill>
                  <a:srgbClr val="002060"/>
                </a:solidFill>
              </a:rPr>
              <a:t> </a:t>
            </a:r>
            <a:r>
              <a:rPr lang="ru-RU" dirty="0" err="1">
                <a:solidFill>
                  <a:srgbClr val="002060"/>
                </a:solidFill>
              </a:rPr>
              <a:t>көрсөткүчтөрү</a:t>
            </a:r>
            <a:r>
              <a:rPr lang="ru-RU" dirty="0">
                <a:solidFill>
                  <a:srgbClr val="002060"/>
                </a:solidFill>
              </a:rPr>
              <a:t> </a:t>
            </a:r>
            <a:r>
              <a:rPr lang="ru-RU" dirty="0" err="1">
                <a:solidFill>
                  <a:srgbClr val="002060"/>
                </a:solidFill>
              </a:rPr>
              <a:t>жөнүндө</a:t>
            </a:r>
            <a:r>
              <a:rPr lang="ru-RU" dirty="0">
                <a:solidFill>
                  <a:srgbClr val="002060"/>
                </a:solidFill>
              </a:rPr>
              <a:t> </a:t>
            </a:r>
            <a:r>
              <a:rPr lang="ru-RU" dirty="0" err="1">
                <a:solidFill>
                  <a:srgbClr val="002060"/>
                </a:solidFill>
              </a:rPr>
              <a:t>толук</a:t>
            </a:r>
            <a:r>
              <a:rPr lang="ru-RU" dirty="0">
                <a:solidFill>
                  <a:srgbClr val="002060"/>
                </a:solidFill>
              </a:rPr>
              <a:t> </a:t>
            </a:r>
            <a:r>
              <a:rPr lang="ru-RU" dirty="0" err="1">
                <a:solidFill>
                  <a:srgbClr val="002060"/>
                </a:solidFill>
              </a:rPr>
              <a:t>маалыматты</a:t>
            </a:r>
            <a:r>
              <a:rPr lang="ru-RU" dirty="0">
                <a:solidFill>
                  <a:srgbClr val="002060"/>
                </a:solidFill>
              </a:rPr>
              <a:t> Кыргыз </a:t>
            </a:r>
            <a:r>
              <a:rPr lang="ru-RU" dirty="0" err="1">
                <a:solidFill>
                  <a:srgbClr val="002060"/>
                </a:solidFill>
              </a:rPr>
              <a:t>Республикасынын</a:t>
            </a:r>
            <a:r>
              <a:rPr lang="ru-RU" dirty="0">
                <a:solidFill>
                  <a:srgbClr val="002060"/>
                </a:solidFill>
              </a:rPr>
              <a:t> </a:t>
            </a:r>
            <a:r>
              <a:rPr lang="ru-RU" dirty="0" err="1">
                <a:solidFill>
                  <a:srgbClr val="002060"/>
                </a:solidFill>
              </a:rPr>
              <a:t>Улуттук</a:t>
            </a:r>
            <a:r>
              <a:rPr lang="ru-RU" dirty="0">
                <a:solidFill>
                  <a:srgbClr val="002060"/>
                </a:solidFill>
              </a:rPr>
              <a:t> статистика </a:t>
            </a:r>
            <a:r>
              <a:rPr lang="ru-RU" dirty="0" err="1">
                <a:solidFill>
                  <a:srgbClr val="002060"/>
                </a:solidFill>
              </a:rPr>
              <a:t>комитетинин</a:t>
            </a:r>
            <a:r>
              <a:rPr lang="ru-RU" dirty="0">
                <a:solidFill>
                  <a:srgbClr val="002060"/>
                </a:solidFill>
              </a:rPr>
              <a:t> </a:t>
            </a:r>
            <a:r>
              <a:rPr lang="ru-RU" dirty="0" err="1">
                <a:solidFill>
                  <a:srgbClr val="002060"/>
                </a:solidFill>
              </a:rPr>
              <a:t>расмий</a:t>
            </a:r>
            <a:r>
              <a:rPr lang="ru-RU" dirty="0">
                <a:solidFill>
                  <a:srgbClr val="002060"/>
                </a:solidFill>
              </a:rPr>
              <a:t> </a:t>
            </a:r>
            <a:r>
              <a:rPr lang="ru-RU" dirty="0" err="1">
                <a:solidFill>
                  <a:srgbClr val="002060"/>
                </a:solidFill>
              </a:rPr>
              <a:t>сайтынан</a:t>
            </a:r>
            <a:r>
              <a:rPr lang="ru-RU" dirty="0">
                <a:solidFill>
                  <a:srgbClr val="002060"/>
                </a:solidFill>
              </a:rPr>
              <a:t> </a:t>
            </a:r>
            <a:r>
              <a:rPr lang="fr-FR" dirty="0">
                <a:solidFill>
                  <a:srgbClr val="002060"/>
                </a:solidFill>
                <a:hlinkClick r:id="rId4">
                  <a:extLst>
                    <a:ext uri="{A12FA001-AC4F-418D-AE19-62706E023703}">
                      <ahyp:hlinkClr xmlns:ahyp="http://schemas.microsoft.com/office/drawing/2018/hyperlinkcolor" val="tx"/>
                    </a:ext>
                  </a:extLst>
                </a:hlinkClick>
              </a:rPr>
              <a:t>www.stat.gov.kg</a:t>
            </a:r>
            <a:r>
              <a:rPr lang="ky-KG" dirty="0">
                <a:solidFill>
                  <a:srgbClr val="002060"/>
                </a:solidFill>
              </a:rPr>
              <a:t> </a:t>
            </a:r>
            <a:r>
              <a:rPr lang="fr-FR" dirty="0">
                <a:solidFill>
                  <a:srgbClr val="002060"/>
                </a:solidFill>
              </a:rPr>
              <a:t> </a:t>
            </a:r>
            <a:r>
              <a:rPr lang="ru-RU" dirty="0" err="1">
                <a:solidFill>
                  <a:srgbClr val="002060"/>
                </a:solidFill>
              </a:rPr>
              <a:t>шилтемеси</a:t>
            </a:r>
            <a:r>
              <a:rPr lang="ru-RU" dirty="0">
                <a:solidFill>
                  <a:srgbClr val="002060"/>
                </a:solidFill>
              </a:rPr>
              <a:t> </a:t>
            </a:r>
            <a:r>
              <a:rPr lang="ru-RU" dirty="0" err="1">
                <a:solidFill>
                  <a:srgbClr val="002060"/>
                </a:solidFill>
              </a:rPr>
              <a:t>аркылуу</a:t>
            </a:r>
            <a:r>
              <a:rPr lang="ru-RU" dirty="0">
                <a:solidFill>
                  <a:srgbClr val="002060"/>
                </a:solidFill>
              </a:rPr>
              <a:t> </a:t>
            </a:r>
            <a:r>
              <a:rPr lang="ru-RU" dirty="0" err="1">
                <a:solidFill>
                  <a:srgbClr val="002060"/>
                </a:solidFill>
              </a:rPr>
              <a:t>табууга</a:t>
            </a:r>
            <a:r>
              <a:rPr lang="ru-RU" dirty="0">
                <a:solidFill>
                  <a:srgbClr val="002060"/>
                </a:solidFill>
              </a:rPr>
              <a:t> болот</a:t>
            </a:r>
            <a:endParaRPr lang="ru-KG" dirty="0">
              <a:solidFill>
                <a:srgbClr val="002060"/>
              </a:solidFill>
            </a:endParaRPr>
          </a:p>
        </p:txBody>
      </p:sp>
    </p:spTree>
    <p:extLst>
      <p:ext uri="{BB962C8B-B14F-4D97-AF65-F5344CB8AC3E}">
        <p14:creationId xmlns:p14="http://schemas.microsoft.com/office/powerpoint/2010/main" val="357582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6592E0F-84D7-B6BB-7ED1-53D122C420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29213" y="1123952"/>
            <a:ext cx="1933574" cy="1933574"/>
          </a:xfrm>
          <a:prstGeom prst="rect">
            <a:avLst/>
          </a:prstGeom>
        </p:spPr>
      </p:pic>
      <p:grpSp>
        <p:nvGrpSpPr>
          <p:cNvPr id="9" name="Группа 8">
            <a:extLst>
              <a:ext uri="{FF2B5EF4-FFF2-40B4-BE49-F238E27FC236}">
                <a16:creationId xmlns:a16="http://schemas.microsoft.com/office/drawing/2014/main" id="{759F79F6-DC00-2711-6F9C-E3564022698B}"/>
              </a:ext>
            </a:extLst>
          </p:cNvPr>
          <p:cNvGrpSpPr/>
          <p:nvPr/>
        </p:nvGrpSpPr>
        <p:grpSpPr>
          <a:xfrm>
            <a:off x="-66500" y="5608234"/>
            <a:ext cx="12300065" cy="1266392"/>
            <a:chOff x="-66500" y="5608234"/>
            <a:chExt cx="12300065" cy="1266392"/>
          </a:xfrm>
        </p:grpSpPr>
        <p:pic>
          <p:nvPicPr>
            <p:cNvPr id="10" name="Рисунок 9">
              <a:extLst>
                <a:ext uri="{FF2B5EF4-FFF2-40B4-BE49-F238E27FC236}">
                  <a16:creationId xmlns:a16="http://schemas.microsoft.com/office/drawing/2014/main" id="{657B79FE-78FE-4F58-EF16-ED692D63E7C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500" y="6350923"/>
              <a:ext cx="12300065" cy="523703"/>
            </a:xfrm>
            <a:prstGeom prst="rect">
              <a:avLst/>
            </a:prstGeom>
          </p:spPr>
        </p:pic>
        <p:pic>
          <p:nvPicPr>
            <p:cNvPr id="11" name="Рисунок 10">
              <a:extLst>
                <a:ext uri="{FF2B5EF4-FFF2-40B4-BE49-F238E27FC236}">
                  <a16:creationId xmlns:a16="http://schemas.microsoft.com/office/drawing/2014/main" id="{7151E580-3A87-46DB-FAAE-A16E45EEFA6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2942" y="6509809"/>
              <a:ext cx="1328394" cy="231025"/>
            </a:xfrm>
            <a:prstGeom prst="rect">
              <a:avLst/>
            </a:prstGeom>
          </p:spPr>
        </p:pic>
        <p:pic>
          <p:nvPicPr>
            <p:cNvPr id="12" name="Рисунок 11">
              <a:extLst>
                <a:ext uri="{FF2B5EF4-FFF2-40B4-BE49-F238E27FC236}">
                  <a16:creationId xmlns:a16="http://schemas.microsoft.com/office/drawing/2014/main" id="{06F80664-CEDC-7D27-1E71-10B00930CD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55695" y="5608234"/>
              <a:ext cx="1154083" cy="1154083"/>
            </a:xfrm>
            <a:prstGeom prst="rect">
              <a:avLst/>
            </a:prstGeom>
          </p:spPr>
        </p:pic>
      </p:grpSp>
      <p:sp>
        <p:nvSpPr>
          <p:cNvPr id="4" name="TextBox 3">
            <a:extLst>
              <a:ext uri="{FF2B5EF4-FFF2-40B4-BE49-F238E27FC236}">
                <a16:creationId xmlns:a16="http://schemas.microsoft.com/office/drawing/2014/main" id="{6EDCD853-0A16-A725-F477-7AA826C2FB35}"/>
              </a:ext>
            </a:extLst>
          </p:cNvPr>
          <p:cNvSpPr txBox="1"/>
          <p:nvPr/>
        </p:nvSpPr>
        <p:spPr>
          <a:xfrm>
            <a:off x="1347139" y="2967335"/>
            <a:ext cx="10221361" cy="1754326"/>
          </a:xfrm>
          <a:prstGeom prst="rect">
            <a:avLst/>
          </a:prstGeom>
          <a:noFill/>
        </p:spPr>
        <p:txBody>
          <a:bodyPr wrap="square" rtlCol="0">
            <a:spAutoFit/>
          </a:bodyPr>
          <a:lstStyle/>
          <a:p>
            <a:pPr algn="ctr"/>
            <a:r>
              <a:rPr lang="ru-RU" sz="5400" b="1" dirty="0" err="1">
                <a:solidFill>
                  <a:srgbClr val="002060"/>
                </a:solidFill>
                <a:latin typeface="+mj-lt"/>
              </a:rPr>
              <a:t>Көңүл</a:t>
            </a:r>
            <a:r>
              <a:rPr lang="ru-RU" sz="5400" b="1" dirty="0">
                <a:solidFill>
                  <a:srgbClr val="002060"/>
                </a:solidFill>
                <a:latin typeface="+mj-lt"/>
              </a:rPr>
              <a:t> </a:t>
            </a:r>
            <a:r>
              <a:rPr lang="ru-RU" sz="5400" b="1" dirty="0" err="1">
                <a:solidFill>
                  <a:srgbClr val="002060"/>
                </a:solidFill>
                <a:latin typeface="+mj-lt"/>
              </a:rPr>
              <a:t>бурганыңыздар</a:t>
            </a:r>
            <a:r>
              <a:rPr lang="ru-RU" sz="5400" b="1" dirty="0">
                <a:solidFill>
                  <a:srgbClr val="002060"/>
                </a:solidFill>
                <a:latin typeface="+mj-lt"/>
              </a:rPr>
              <a:t> </a:t>
            </a:r>
            <a:r>
              <a:rPr lang="ru-RU" sz="5400" b="1" dirty="0" err="1">
                <a:solidFill>
                  <a:srgbClr val="002060"/>
                </a:solidFill>
                <a:latin typeface="+mj-lt"/>
              </a:rPr>
              <a:t>үчүн</a:t>
            </a:r>
            <a:r>
              <a:rPr lang="ru-RU" sz="5400" b="1" dirty="0">
                <a:solidFill>
                  <a:srgbClr val="002060"/>
                </a:solidFill>
                <a:latin typeface="+mj-lt"/>
              </a:rPr>
              <a:t> </a:t>
            </a:r>
            <a:r>
              <a:rPr lang="ru-RU" sz="5400" b="1" dirty="0" err="1">
                <a:solidFill>
                  <a:srgbClr val="002060"/>
                </a:solidFill>
                <a:latin typeface="+mj-lt"/>
              </a:rPr>
              <a:t>рахмат</a:t>
            </a:r>
            <a:r>
              <a:rPr lang="ru-RU" sz="5400" b="1" dirty="0">
                <a:solidFill>
                  <a:srgbClr val="002060"/>
                </a:solidFill>
                <a:latin typeface="+mj-lt"/>
              </a:rPr>
              <a:t>!</a:t>
            </a:r>
            <a:endParaRPr lang="ru-KG" sz="5400" b="1" dirty="0">
              <a:solidFill>
                <a:srgbClr val="002060"/>
              </a:solidFill>
              <a:latin typeface="+mj-lt"/>
            </a:endParaRPr>
          </a:p>
        </p:txBody>
      </p:sp>
    </p:spTree>
    <p:extLst>
      <p:ext uri="{BB962C8B-B14F-4D97-AF65-F5344CB8AC3E}">
        <p14:creationId xmlns:p14="http://schemas.microsoft.com/office/powerpoint/2010/main" val="2435379128"/>
      </p:ext>
    </p:extLst>
  </p:cSld>
  <p:clrMapOvr>
    <a:masterClrMapping/>
  </p:clrMapOvr>
</p:sld>
</file>

<file path=ppt/theme/theme1.xml><?xml version="1.0" encoding="utf-8"?>
<a:theme xmlns:a="http://schemas.openxmlformats.org/drawingml/2006/main" name="Основной блок">
  <a:themeElements>
    <a:clrScheme name="НСК">
      <a:dk1>
        <a:sysClr val="windowText" lastClr="000000"/>
      </a:dk1>
      <a:lt1>
        <a:sysClr val="window" lastClr="FFFFFF"/>
      </a:lt1>
      <a:dk2>
        <a:srgbClr val="0059A3"/>
      </a:dk2>
      <a:lt2>
        <a:srgbClr val="E9C869"/>
      </a:lt2>
      <a:accent1>
        <a:srgbClr val="8A2472"/>
      </a:accent1>
      <a:accent2>
        <a:srgbClr val="79AFDF"/>
      </a:accent2>
      <a:accent3>
        <a:srgbClr val="5AC1DE"/>
      </a:accent3>
      <a:accent4>
        <a:srgbClr val="00A98F"/>
      </a:accent4>
      <a:accent5>
        <a:srgbClr val="98C03D"/>
      </a:accent5>
      <a:accent6>
        <a:srgbClr val="ED7625"/>
      </a:accent6>
      <a:hlink>
        <a:srgbClr val="F5B335"/>
      </a:hlink>
      <a:folHlink>
        <a:srgbClr val="954F72"/>
      </a:folHlink>
    </a:clrScheme>
    <a:fontScheme name="НСК">
      <a:majorFont>
        <a:latin typeface="DIN Pro Bold"/>
        <a:ea typeface=""/>
        <a:cs typeface=""/>
      </a:majorFont>
      <a:minorFont>
        <a:latin typeface="DIN Pro Regular"/>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итульный слайд">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Обложка">
  <a:themeElements>
    <a:clrScheme name="НСК">
      <a:dk1>
        <a:sysClr val="windowText" lastClr="000000"/>
      </a:dk1>
      <a:lt1>
        <a:sysClr val="window" lastClr="FFFFFF"/>
      </a:lt1>
      <a:dk2>
        <a:srgbClr val="0059A3"/>
      </a:dk2>
      <a:lt2>
        <a:srgbClr val="E9C869"/>
      </a:lt2>
      <a:accent1>
        <a:srgbClr val="8A2472"/>
      </a:accent1>
      <a:accent2>
        <a:srgbClr val="79AFDF"/>
      </a:accent2>
      <a:accent3>
        <a:srgbClr val="5AC1DE"/>
      </a:accent3>
      <a:accent4>
        <a:srgbClr val="00A98F"/>
      </a:accent4>
      <a:accent5>
        <a:srgbClr val="98C03D"/>
      </a:accent5>
      <a:accent6>
        <a:srgbClr val="ED7625"/>
      </a:accent6>
      <a:hlink>
        <a:srgbClr val="F5B335"/>
      </a:hlink>
      <a:folHlink>
        <a:srgbClr val="954F72"/>
      </a:folHlink>
    </a:clrScheme>
    <a:fontScheme name="НСК">
      <a:majorFont>
        <a:latin typeface="DIN Pro Bold"/>
        <a:ea typeface=""/>
        <a:cs typeface=""/>
      </a:majorFont>
      <a:minorFont>
        <a:latin typeface="DIN Pro Regular"/>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2536</TotalTime>
  <Words>976</Words>
  <Application>Microsoft Office PowerPoint</Application>
  <PresentationFormat>Широкоэкранный</PresentationFormat>
  <Paragraphs>76</Paragraphs>
  <Slides>9</Slides>
  <Notes>9</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9</vt:i4>
      </vt:variant>
    </vt:vector>
  </HeadingPairs>
  <TitlesOfParts>
    <vt:vector size="19" baseType="lpstr">
      <vt:lpstr>Arial</vt:lpstr>
      <vt:lpstr>Calibri</vt:lpstr>
      <vt:lpstr>DIN Pro Bold</vt:lpstr>
      <vt:lpstr>DIN Pro Regular</vt:lpstr>
      <vt:lpstr>Georgia</vt:lpstr>
      <vt:lpstr>Symbol</vt:lpstr>
      <vt:lpstr>Times New Roman</vt:lpstr>
      <vt:lpstr>Основной блок</vt:lpstr>
      <vt:lpstr>Титульный слайд</vt:lpstr>
      <vt:lpstr>Обложка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Proto</dc:creator>
  <cp:lastModifiedBy>Hoz Dom</cp:lastModifiedBy>
  <cp:revision>57</cp:revision>
  <cp:lastPrinted>2025-07-14T15:15:06Z</cp:lastPrinted>
  <dcterms:created xsi:type="dcterms:W3CDTF">2024-10-02T10:12:32Z</dcterms:created>
  <dcterms:modified xsi:type="dcterms:W3CDTF">2025-07-14T15:16:06Z</dcterms:modified>
</cp:coreProperties>
</file>