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56" r:id="rId2"/>
    <p:sldId id="265" r:id="rId3"/>
    <p:sldId id="277" r:id="rId4"/>
    <p:sldId id="266" r:id="rId5"/>
    <p:sldId id="267" r:id="rId6"/>
    <p:sldId id="278" r:id="rId7"/>
    <p:sldId id="279" r:id="rId8"/>
    <p:sldId id="269" r:id="rId9"/>
    <p:sldId id="258" r:id="rId10"/>
    <p:sldId id="27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03" autoAdjust="0"/>
    <p:restoredTop sz="94660"/>
  </p:normalViewPr>
  <p:slideViewPr>
    <p:cSldViewPr>
      <p:cViewPr varScale="1">
        <p:scale>
          <a:sx n="87" d="100"/>
          <a:sy n="87" d="100"/>
        </p:scale>
        <p:origin x="-144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http://icvs.reforma.kg/" TargetMode="Externa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http://icvs.reforma.kg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98C979-562C-4389-AAC8-6B7CD8EBF034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C7FBC18-5FAE-4A0F-8680-EEF5328DFFB8}">
      <dgm:prSet phldrT="[Текст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ru-RU" dirty="0" err="1" smtClean="0"/>
            <a:t>нск</a:t>
          </a:r>
          <a:endParaRPr lang="ru-RU" dirty="0"/>
        </a:p>
      </dgm:t>
    </dgm:pt>
    <dgm:pt modelId="{4A5CAE09-4162-4A68-A611-AFA5E6FF9486}" type="parTrans" cxnId="{9E30425C-8DD7-496A-A283-F05D810D0F02}">
      <dgm:prSet/>
      <dgm:spPr/>
      <dgm:t>
        <a:bodyPr/>
        <a:lstStyle/>
        <a:p>
          <a:endParaRPr lang="ru-RU"/>
        </a:p>
      </dgm:t>
    </dgm:pt>
    <dgm:pt modelId="{5D7A6C96-2212-475C-AF3C-C9201C50B8CA}" type="sibTrans" cxnId="{9E30425C-8DD7-496A-A283-F05D810D0F02}">
      <dgm:prSet/>
      <dgm:spPr/>
      <dgm:t>
        <a:bodyPr/>
        <a:lstStyle/>
        <a:p>
          <a:endParaRPr lang="ru-RU"/>
        </a:p>
      </dgm:t>
    </dgm:pt>
    <dgm:pt modelId="{A105D0F0-2CFA-4DAB-A85E-C5E72E03F9B4}">
      <dgm:prSet phldrT="[Текст]" custT="1"/>
      <dgm:spPr/>
      <dgm:t>
        <a:bodyPr/>
        <a:lstStyle/>
        <a:p>
          <a:r>
            <a:rPr lang="ru-RU" sz="2000" b="1" u="sng" dirty="0" smtClean="0"/>
            <a:t>МВД</a:t>
          </a:r>
        </a:p>
        <a:p>
          <a:r>
            <a:rPr lang="ru-RU" sz="2000" dirty="0" smtClean="0"/>
            <a:t>Разделы Полиция 1-5</a:t>
          </a:r>
          <a:endParaRPr lang="ru-RU" sz="2000" dirty="0"/>
        </a:p>
      </dgm:t>
    </dgm:pt>
    <dgm:pt modelId="{8A28CE05-5B30-46C0-9A37-90DECDF6AEB9}" type="parTrans" cxnId="{FE920383-A54B-405F-86C2-769F48C2906E}">
      <dgm:prSet/>
      <dgm:spPr/>
      <dgm:t>
        <a:bodyPr/>
        <a:lstStyle/>
        <a:p>
          <a:endParaRPr lang="ru-RU"/>
        </a:p>
      </dgm:t>
    </dgm:pt>
    <dgm:pt modelId="{5E4981D3-AE26-44F7-BF34-6421B38F665E}" type="sibTrans" cxnId="{FE920383-A54B-405F-86C2-769F48C2906E}">
      <dgm:prSet/>
      <dgm:spPr/>
      <dgm:t>
        <a:bodyPr/>
        <a:lstStyle/>
        <a:p>
          <a:endParaRPr lang="ru-RU"/>
        </a:p>
      </dgm:t>
    </dgm:pt>
    <dgm:pt modelId="{0749EBEB-AF6C-43A5-A326-FBB06620DAE8}">
      <dgm:prSet phldrT="[Текст]" custT="1"/>
      <dgm:spPr/>
      <dgm:t>
        <a:bodyPr/>
        <a:lstStyle/>
        <a:p>
          <a:r>
            <a:rPr lang="ru-RU" sz="2000" b="1" i="0" u="sng" dirty="0" smtClean="0"/>
            <a:t>Генпрокуратура</a:t>
          </a:r>
        </a:p>
        <a:p>
          <a:r>
            <a:rPr lang="ru-RU" sz="2000" dirty="0" smtClean="0"/>
            <a:t>Раздел Прокуратура 1</a:t>
          </a:r>
          <a:endParaRPr lang="ru-RU" sz="2000" dirty="0"/>
        </a:p>
      </dgm:t>
    </dgm:pt>
    <dgm:pt modelId="{B0B82353-484E-4F61-95CA-FE39CB926BEE}" type="parTrans" cxnId="{3A45FA7B-9EE8-4CEA-87EE-716A6680577C}">
      <dgm:prSet/>
      <dgm:spPr/>
      <dgm:t>
        <a:bodyPr/>
        <a:lstStyle/>
        <a:p>
          <a:endParaRPr lang="ru-RU"/>
        </a:p>
      </dgm:t>
    </dgm:pt>
    <dgm:pt modelId="{8CE8F1C6-4135-4993-8680-462618889352}" type="sibTrans" cxnId="{3A45FA7B-9EE8-4CEA-87EE-716A6680577C}">
      <dgm:prSet/>
      <dgm:spPr/>
      <dgm:t>
        <a:bodyPr/>
        <a:lstStyle/>
        <a:p>
          <a:endParaRPr lang="ru-RU"/>
        </a:p>
      </dgm:t>
    </dgm:pt>
    <dgm:pt modelId="{3803D2B8-113A-400D-B2ED-054C581BF188}">
      <dgm:prSet phldrT="[Текст]" custT="1"/>
      <dgm:spPr/>
      <dgm:t>
        <a:bodyPr/>
        <a:lstStyle/>
        <a:p>
          <a:r>
            <a:rPr lang="ru-RU" sz="2000" b="1" u="sng" dirty="0" smtClean="0"/>
            <a:t>Судебный департамент</a:t>
          </a:r>
        </a:p>
        <a:p>
          <a:r>
            <a:rPr lang="ru-RU" sz="2000" u="none" dirty="0" smtClean="0"/>
            <a:t>Раздел  Суды 1</a:t>
          </a:r>
          <a:endParaRPr lang="ru-RU" sz="2000" u="none" dirty="0"/>
        </a:p>
      </dgm:t>
    </dgm:pt>
    <dgm:pt modelId="{87BB1438-0B6D-4044-87E4-B166B1C962C2}" type="parTrans" cxnId="{6AB0900C-CF44-4CDE-9132-44A364F584B5}">
      <dgm:prSet/>
      <dgm:spPr/>
      <dgm:t>
        <a:bodyPr/>
        <a:lstStyle/>
        <a:p>
          <a:endParaRPr lang="ru-RU"/>
        </a:p>
      </dgm:t>
    </dgm:pt>
    <dgm:pt modelId="{31FD072B-6564-48E7-BB8B-BA4EB1ACDDC6}" type="sibTrans" cxnId="{6AB0900C-CF44-4CDE-9132-44A364F584B5}">
      <dgm:prSet/>
      <dgm:spPr/>
      <dgm:t>
        <a:bodyPr/>
        <a:lstStyle/>
        <a:p>
          <a:endParaRPr lang="ru-RU"/>
        </a:p>
      </dgm:t>
    </dgm:pt>
    <dgm:pt modelId="{AF7F8F98-6B47-44D6-83B6-B25B5129B7B2}">
      <dgm:prSet custT="1"/>
      <dgm:spPr/>
      <dgm:t>
        <a:bodyPr/>
        <a:lstStyle/>
        <a:p>
          <a:r>
            <a:rPr lang="ru-RU" sz="2000" b="1" u="sng" dirty="0" smtClean="0"/>
            <a:t>ГСИН</a:t>
          </a:r>
        </a:p>
        <a:p>
          <a:r>
            <a:rPr lang="ru-RU" sz="2000" u="none" dirty="0" smtClean="0"/>
            <a:t>Разделы Тюрьмы 1-2, модуль по тюрьмам</a:t>
          </a:r>
          <a:r>
            <a:rPr lang="ru-RU" sz="2000" u="sng" dirty="0" smtClean="0"/>
            <a:t> </a:t>
          </a:r>
          <a:endParaRPr lang="ru-RU" sz="2000" u="sng" dirty="0"/>
        </a:p>
      </dgm:t>
    </dgm:pt>
    <dgm:pt modelId="{D30D5358-CACD-4FD1-B253-8D62F6A7F737}" type="parTrans" cxnId="{E97E774B-6343-4D34-B923-3BF9C058C20E}">
      <dgm:prSet/>
      <dgm:spPr/>
      <dgm:t>
        <a:bodyPr/>
        <a:lstStyle/>
        <a:p>
          <a:endParaRPr lang="ru-RU"/>
        </a:p>
      </dgm:t>
    </dgm:pt>
    <dgm:pt modelId="{5DBA25B9-8BFC-4CBB-8615-EB299FC84439}" type="sibTrans" cxnId="{E97E774B-6343-4D34-B923-3BF9C058C20E}">
      <dgm:prSet/>
      <dgm:spPr/>
      <dgm:t>
        <a:bodyPr/>
        <a:lstStyle/>
        <a:p>
          <a:endParaRPr lang="ru-RU"/>
        </a:p>
      </dgm:t>
    </dgm:pt>
    <dgm:pt modelId="{46D8C1A1-8CB9-4427-AB27-42CCB07143A9}">
      <dgm:prSet custT="1"/>
      <dgm:spPr/>
      <dgm:t>
        <a:bodyPr/>
        <a:lstStyle/>
        <a:p>
          <a:r>
            <a:rPr lang="ru-RU" sz="2000" b="1" u="sng" dirty="0" smtClean="0"/>
            <a:t>Обследование по </a:t>
          </a:r>
          <a:r>
            <a:rPr lang="ru-RU" sz="2000" b="1" u="sng" dirty="0" err="1" smtClean="0"/>
            <a:t>виктимизации</a:t>
          </a:r>
          <a:r>
            <a:rPr lang="ru-RU" sz="2000" b="1" u="sng" dirty="0" smtClean="0"/>
            <a:t> 2015г.</a:t>
          </a:r>
        </a:p>
        <a:p>
          <a:r>
            <a:rPr lang="ru-RU" sz="1800" u="none" dirty="0" smtClean="0"/>
            <a:t>ГС "За реформы и результат"</a:t>
          </a:r>
          <a:endParaRPr lang="ru-RU" sz="1800" u="none" dirty="0"/>
        </a:p>
      </dgm:t>
    </dgm:pt>
    <dgm:pt modelId="{1ABFE3E2-5419-4F96-B0A0-06E61E66E79C}" type="parTrans" cxnId="{A04C6BB1-564B-4826-81B9-922858A2475A}">
      <dgm:prSet/>
      <dgm:spPr/>
      <dgm:t>
        <a:bodyPr/>
        <a:lstStyle/>
        <a:p>
          <a:endParaRPr lang="ru-RU"/>
        </a:p>
      </dgm:t>
    </dgm:pt>
    <dgm:pt modelId="{685FC857-CDCC-45B9-B660-F1648CE0517B}" type="sibTrans" cxnId="{A04C6BB1-564B-4826-81B9-922858A2475A}">
      <dgm:prSet/>
      <dgm:spPr/>
      <dgm:t>
        <a:bodyPr/>
        <a:lstStyle/>
        <a:p>
          <a:endParaRPr lang="ru-RU"/>
        </a:p>
      </dgm:t>
    </dgm:pt>
    <dgm:pt modelId="{28B692BC-A4A4-4AAF-BEAB-B2C7126B422F}">
      <dgm:prSet/>
      <dgm:spPr>
        <a:solidFill>
          <a:schemeClr val="accent3"/>
        </a:solidFill>
      </dgm:spPr>
      <dgm:t>
        <a:bodyPr/>
        <a:lstStyle/>
        <a:p>
          <a:r>
            <a:rPr lang="ru-RU" dirty="0" smtClean="0"/>
            <a:t>УНП ООН</a:t>
          </a:r>
          <a:endParaRPr lang="ru-RU" dirty="0"/>
        </a:p>
      </dgm:t>
    </dgm:pt>
    <dgm:pt modelId="{3DE9B2E0-FD65-47C0-8224-32820E2EA152}" type="parTrans" cxnId="{9A8F63B9-D6CE-401F-9D79-5D24A226941D}">
      <dgm:prSet/>
      <dgm:spPr/>
      <dgm:t>
        <a:bodyPr/>
        <a:lstStyle/>
        <a:p>
          <a:endParaRPr lang="ru-RU"/>
        </a:p>
      </dgm:t>
    </dgm:pt>
    <dgm:pt modelId="{E06DBFC1-F798-4952-8B36-EA73C9845144}" type="sibTrans" cxnId="{9A8F63B9-D6CE-401F-9D79-5D24A226941D}">
      <dgm:prSet/>
      <dgm:spPr/>
      <dgm:t>
        <a:bodyPr/>
        <a:lstStyle/>
        <a:p>
          <a:endParaRPr lang="ru-RU"/>
        </a:p>
      </dgm:t>
    </dgm:pt>
    <dgm:pt modelId="{4D96581B-E378-4B3D-BAF7-4144DF78CCF0}" type="pres">
      <dgm:prSet presAssocID="{E498C979-562C-4389-AAC8-6B7CD8EBF03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5654924-D949-4938-9F31-AAE2E80D2B62}" type="pres">
      <dgm:prSet presAssocID="{BC7FBC18-5FAE-4A0F-8680-EEF5328DFFB8}" presName="centerShape" presStyleLbl="node0" presStyleIdx="0" presStyleCnt="1" custScaleX="74612" custScaleY="60726" custLinFactNeighborX="-689" custLinFactNeighborY="-9289"/>
      <dgm:spPr/>
      <dgm:t>
        <a:bodyPr/>
        <a:lstStyle/>
        <a:p>
          <a:endParaRPr lang="ru-RU"/>
        </a:p>
      </dgm:t>
    </dgm:pt>
    <dgm:pt modelId="{EB067C71-75C6-44EA-843A-870913C04152}" type="pres">
      <dgm:prSet presAssocID="{8A28CE05-5B30-46C0-9A37-90DECDF6AEB9}" presName="parTrans" presStyleLbl="bgSibTrans2D1" presStyleIdx="0" presStyleCnt="6"/>
      <dgm:spPr/>
      <dgm:t>
        <a:bodyPr/>
        <a:lstStyle/>
        <a:p>
          <a:endParaRPr lang="ru-RU"/>
        </a:p>
      </dgm:t>
    </dgm:pt>
    <dgm:pt modelId="{90ABA02A-6B4A-4FFA-9371-75DB4F47A103}" type="pres">
      <dgm:prSet presAssocID="{A105D0F0-2CFA-4DAB-A85E-C5E72E03F9B4}" presName="node" presStyleLbl="node1" presStyleIdx="0" presStyleCnt="6" custScaleX="116609" custScaleY="1005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405D1-715F-45FA-8CBA-BA9E0FF4655C}" type="pres">
      <dgm:prSet presAssocID="{B0B82353-484E-4F61-95CA-FE39CB926BEE}" presName="parTrans" presStyleLbl="bgSibTrans2D1" presStyleIdx="1" presStyleCnt="6"/>
      <dgm:spPr/>
      <dgm:t>
        <a:bodyPr/>
        <a:lstStyle/>
        <a:p>
          <a:endParaRPr lang="ru-RU"/>
        </a:p>
      </dgm:t>
    </dgm:pt>
    <dgm:pt modelId="{53D4684D-BA6A-43D9-9B58-DD93DC836DD8}" type="pres">
      <dgm:prSet presAssocID="{0749EBEB-AF6C-43A5-A326-FBB06620DAE8}" presName="node" presStyleLbl="node1" presStyleIdx="1" presStyleCnt="6" custScaleX="157721" custScaleY="74467" custRadScaleRad="105709" custRadScaleInc="16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FBCF36-E27D-49FA-BC07-D7CE6F98554D}" type="pres">
      <dgm:prSet presAssocID="{87BB1438-0B6D-4044-87E4-B166B1C962C2}" presName="parTrans" presStyleLbl="bgSibTrans2D1" presStyleIdx="2" presStyleCnt="6"/>
      <dgm:spPr/>
      <dgm:t>
        <a:bodyPr/>
        <a:lstStyle/>
        <a:p>
          <a:endParaRPr lang="ru-RU"/>
        </a:p>
      </dgm:t>
    </dgm:pt>
    <dgm:pt modelId="{155BC6E6-0636-4324-A24C-626110D792B4}" type="pres">
      <dgm:prSet presAssocID="{3803D2B8-113A-400D-B2ED-054C581BF188}" presName="node" presStyleLbl="node1" presStyleIdx="2" presStyleCnt="6" custScaleX="126536" custRadScaleRad="101823" custRadScaleInc="77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846DFF-8183-4D28-8600-AFD6AF25F9C1}" type="pres">
      <dgm:prSet presAssocID="{D30D5358-CACD-4FD1-B253-8D62F6A7F737}" presName="parTrans" presStyleLbl="bgSibTrans2D1" presStyleIdx="3" presStyleCnt="6"/>
      <dgm:spPr/>
      <dgm:t>
        <a:bodyPr/>
        <a:lstStyle/>
        <a:p>
          <a:endParaRPr lang="ru-RU"/>
        </a:p>
      </dgm:t>
    </dgm:pt>
    <dgm:pt modelId="{5075E128-1C4F-401A-87F4-6B650259A00B}" type="pres">
      <dgm:prSet presAssocID="{AF7F8F98-6B47-44D6-83B6-B25B5129B7B2}" presName="node" presStyleLbl="node1" presStyleIdx="3" presStyleCnt="6" custScaleX="159943" custScaleY="94245" custRadScaleRad="108785" custRadScaleInc="224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43CB62-E579-4F69-83F5-9B718AC2F84F}" type="pres">
      <dgm:prSet presAssocID="{1ABFE3E2-5419-4F96-B0A0-06E61E66E79C}" presName="parTrans" presStyleLbl="bgSibTrans2D1" presStyleIdx="4" presStyleCnt="6"/>
      <dgm:spPr/>
      <dgm:t>
        <a:bodyPr/>
        <a:lstStyle/>
        <a:p>
          <a:endParaRPr lang="ru-RU"/>
        </a:p>
      </dgm:t>
    </dgm:pt>
    <dgm:pt modelId="{F02BD4B6-B293-46B6-8FD6-6444D0C1B537}" type="pres">
      <dgm:prSet presAssocID="{46D8C1A1-8CB9-4427-AB27-42CCB07143A9}" presName="node" presStyleLbl="node1" presStyleIdx="4" presStyleCnt="6" custScaleX="141309" custScaleY="122732" custRadScaleRad="110359" custRadScaleInc="200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C13F3B-4B1F-441F-BDB6-D705FD45083F}" type="pres">
      <dgm:prSet presAssocID="{3DE9B2E0-FD65-47C0-8224-32820E2EA152}" presName="parTrans" presStyleLbl="bgSibTrans2D1" presStyleIdx="5" presStyleCnt="6" custAng="11390153" custScaleX="61521" custLinFactNeighborX="-27375" custLinFactNeighborY="15756"/>
      <dgm:spPr/>
    </dgm:pt>
    <dgm:pt modelId="{39D4F7F9-92A7-4D1A-9DCA-C62B107ADDCD}" type="pres">
      <dgm:prSet presAssocID="{28B692BC-A4A4-4AAF-BEAB-B2C7126B422F}" presName="node" presStyleLbl="node1" presStyleIdx="5" presStyleCnt="6" custScaleX="126536" custRadScaleRad="92931" custRadScaleInc="386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03A13E2-3933-4BD9-89C0-036509D02964}" type="presOf" srcId="{87BB1438-0B6D-4044-87E4-B166B1C962C2}" destId="{F0FBCF36-E27D-49FA-BC07-D7CE6F98554D}" srcOrd="0" destOrd="0" presId="urn:microsoft.com/office/officeart/2005/8/layout/radial4"/>
    <dgm:cxn modelId="{A2D4DDCF-EC44-494A-ADEA-7B061390E05E}" type="presOf" srcId="{8A28CE05-5B30-46C0-9A37-90DECDF6AEB9}" destId="{EB067C71-75C6-44EA-843A-870913C04152}" srcOrd="0" destOrd="0" presId="urn:microsoft.com/office/officeart/2005/8/layout/radial4"/>
    <dgm:cxn modelId="{9E30425C-8DD7-496A-A283-F05D810D0F02}" srcId="{E498C979-562C-4389-AAC8-6B7CD8EBF034}" destId="{BC7FBC18-5FAE-4A0F-8680-EEF5328DFFB8}" srcOrd="0" destOrd="0" parTransId="{4A5CAE09-4162-4A68-A611-AFA5E6FF9486}" sibTransId="{5D7A6C96-2212-475C-AF3C-C9201C50B8CA}"/>
    <dgm:cxn modelId="{23D50FC5-ABA7-4FB4-9C99-031B12887D0A}" type="presOf" srcId="{46D8C1A1-8CB9-4427-AB27-42CCB07143A9}" destId="{F02BD4B6-B293-46B6-8FD6-6444D0C1B537}" srcOrd="0" destOrd="0" presId="urn:microsoft.com/office/officeart/2005/8/layout/radial4"/>
    <dgm:cxn modelId="{FE920383-A54B-405F-86C2-769F48C2906E}" srcId="{BC7FBC18-5FAE-4A0F-8680-EEF5328DFFB8}" destId="{A105D0F0-2CFA-4DAB-A85E-C5E72E03F9B4}" srcOrd="0" destOrd="0" parTransId="{8A28CE05-5B30-46C0-9A37-90DECDF6AEB9}" sibTransId="{5E4981D3-AE26-44F7-BF34-6421B38F665E}"/>
    <dgm:cxn modelId="{8FE04C98-6654-4D06-90EE-FA174D191679}" type="presOf" srcId="{0749EBEB-AF6C-43A5-A326-FBB06620DAE8}" destId="{53D4684D-BA6A-43D9-9B58-DD93DC836DD8}" srcOrd="0" destOrd="0" presId="urn:microsoft.com/office/officeart/2005/8/layout/radial4"/>
    <dgm:cxn modelId="{6AB0900C-CF44-4CDE-9132-44A364F584B5}" srcId="{BC7FBC18-5FAE-4A0F-8680-EEF5328DFFB8}" destId="{3803D2B8-113A-400D-B2ED-054C581BF188}" srcOrd="2" destOrd="0" parTransId="{87BB1438-0B6D-4044-87E4-B166B1C962C2}" sibTransId="{31FD072B-6564-48E7-BB8B-BA4EB1ACDDC6}"/>
    <dgm:cxn modelId="{9A8F63B9-D6CE-401F-9D79-5D24A226941D}" srcId="{BC7FBC18-5FAE-4A0F-8680-EEF5328DFFB8}" destId="{28B692BC-A4A4-4AAF-BEAB-B2C7126B422F}" srcOrd="5" destOrd="0" parTransId="{3DE9B2E0-FD65-47C0-8224-32820E2EA152}" sibTransId="{E06DBFC1-F798-4952-8B36-EA73C9845144}"/>
    <dgm:cxn modelId="{9CBA0DA0-97FD-44F8-A8E2-35A0C2A4C7A6}" type="presOf" srcId="{3803D2B8-113A-400D-B2ED-054C581BF188}" destId="{155BC6E6-0636-4324-A24C-626110D792B4}" srcOrd="0" destOrd="0" presId="urn:microsoft.com/office/officeart/2005/8/layout/radial4"/>
    <dgm:cxn modelId="{BB11E334-50BE-4FC2-9C1F-A3467A0A75CD}" type="presOf" srcId="{E498C979-562C-4389-AAC8-6B7CD8EBF034}" destId="{4D96581B-E378-4B3D-BAF7-4144DF78CCF0}" srcOrd="0" destOrd="0" presId="urn:microsoft.com/office/officeart/2005/8/layout/radial4"/>
    <dgm:cxn modelId="{A04C6BB1-564B-4826-81B9-922858A2475A}" srcId="{BC7FBC18-5FAE-4A0F-8680-EEF5328DFFB8}" destId="{46D8C1A1-8CB9-4427-AB27-42CCB07143A9}" srcOrd="4" destOrd="0" parTransId="{1ABFE3E2-5419-4F96-B0A0-06E61E66E79C}" sibTransId="{685FC857-CDCC-45B9-B660-F1648CE0517B}"/>
    <dgm:cxn modelId="{C9AC042D-A4BC-401B-8A12-FD5C146B4A96}" type="presOf" srcId="{28B692BC-A4A4-4AAF-BEAB-B2C7126B422F}" destId="{39D4F7F9-92A7-4D1A-9DCA-C62B107ADDCD}" srcOrd="0" destOrd="0" presId="urn:microsoft.com/office/officeart/2005/8/layout/radial4"/>
    <dgm:cxn modelId="{98C32F7D-43C7-4555-B837-97DBDF3FCF8A}" type="presOf" srcId="{B0B82353-484E-4F61-95CA-FE39CB926BEE}" destId="{101405D1-715F-45FA-8CBA-BA9E0FF4655C}" srcOrd="0" destOrd="0" presId="urn:microsoft.com/office/officeart/2005/8/layout/radial4"/>
    <dgm:cxn modelId="{E97E774B-6343-4D34-B923-3BF9C058C20E}" srcId="{BC7FBC18-5FAE-4A0F-8680-EEF5328DFFB8}" destId="{AF7F8F98-6B47-44D6-83B6-B25B5129B7B2}" srcOrd="3" destOrd="0" parTransId="{D30D5358-CACD-4FD1-B253-8D62F6A7F737}" sibTransId="{5DBA25B9-8BFC-4CBB-8615-EB299FC84439}"/>
    <dgm:cxn modelId="{C947F9AB-1106-4379-8702-B770BEEBB07B}" type="presOf" srcId="{A105D0F0-2CFA-4DAB-A85E-C5E72E03F9B4}" destId="{90ABA02A-6B4A-4FFA-9371-75DB4F47A103}" srcOrd="0" destOrd="0" presId="urn:microsoft.com/office/officeart/2005/8/layout/radial4"/>
    <dgm:cxn modelId="{F0268700-B231-4672-AFD5-A2B1C34E0941}" type="presOf" srcId="{3DE9B2E0-FD65-47C0-8224-32820E2EA152}" destId="{BEC13F3B-4B1F-441F-BDB6-D705FD45083F}" srcOrd="0" destOrd="0" presId="urn:microsoft.com/office/officeart/2005/8/layout/radial4"/>
    <dgm:cxn modelId="{CF4C4B1E-3550-4C72-8A6C-2862DFBA1FAF}" type="presOf" srcId="{AF7F8F98-6B47-44D6-83B6-B25B5129B7B2}" destId="{5075E128-1C4F-401A-87F4-6B650259A00B}" srcOrd="0" destOrd="0" presId="urn:microsoft.com/office/officeart/2005/8/layout/radial4"/>
    <dgm:cxn modelId="{B1D0DC47-801B-4A71-8591-8E3B46184935}" type="presOf" srcId="{1ABFE3E2-5419-4F96-B0A0-06E61E66E79C}" destId="{DD43CB62-E579-4F69-83F5-9B718AC2F84F}" srcOrd="0" destOrd="0" presId="urn:microsoft.com/office/officeart/2005/8/layout/radial4"/>
    <dgm:cxn modelId="{3A45FA7B-9EE8-4CEA-87EE-716A6680577C}" srcId="{BC7FBC18-5FAE-4A0F-8680-EEF5328DFFB8}" destId="{0749EBEB-AF6C-43A5-A326-FBB06620DAE8}" srcOrd="1" destOrd="0" parTransId="{B0B82353-484E-4F61-95CA-FE39CB926BEE}" sibTransId="{8CE8F1C6-4135-4993-8680-462618889352}"/>
    <dgm:cxn modelId="{00985F32-A702-48BB-BA84-1F082E716689}" type="presOf" srcId="{BC7FBC18-5FAE-4A0F-8680-EEF5328DFFB8}" destId="{95654924-D949-4938-9F31-AAE2E80D2B62}" srcOrd="0" destOrd="0" presId="urn:microsoft.com/office/officeart/2005/8/layout/radial4"/>
    <dgm:cxn modelId="{D7F63D7E-6D4F-4201-8C4F-2BC598D05ACD}" type="presOf" srcId="{D30D5358-CACD-4FD1-B253-8D62F6A7F737}" destId="{D9846DFF-8183-4D28-8600-AFD6AF25F9C1}" srcOrd="0" destOrd="0" presId="urn:microsoft.com/office/officeart/2005/8/layout/radial4"/>
    <dgm:cxn modelId="{6BDA27F0-3B54-4C4E-BF8D-EA441ACB8F41}" type="presParOf" srcId="{4D96581B-E378-4B3D-BAF7-4144DF78CCF0}" destId="{95654924-D949-4938-9F31-AAE2E80D2B62}" srcOrd="0" destOrd="0" presId="urn:microsoft.com/office/officeart/2005/8/layout/radial4"/>
    <dgm:cxn modelId="{4DDCA9DE-27B7-42E3-A1F4-828CDBDBC144}" type="presParOf" srcId="{4D96581B-E378-4B3D-BAF7-4144DF78CCF0}" destId="{EB067C71-75C6-44EA-843A-870913C04152}" srcOrd="1" destOrd="0" presId="urn:microsoft.com/office/officeart/2005/8/layout/radial4"/>
    <dgm:cxn modelId="{B4990367-E10E-4028-84CC-D99F254BEE33}" type="presParOf" srcId="{4D96581B-E378-4B3D-BAF7-4144DF78CCF0}" destId="{90ABA02A-6B4A-4FFA-9371-75DB4F47A103}" srcOrd="2" destOrd="0" presId="urn:microsoft.com/office/officeart/2005/8/layout/radial4"/>
    <dgm:cxn modelId="{B20B7C71-4BEF-43A9-8859-B25F44237A12}" type="presParOf" srcId="{4D96581B-E378-4B3D-BAF7-4144DF78CCF0}" destId="{101405D1-715F-45FA-8CBA-BA9E0FF4655C}" srcOrd="3" destOrd="0" presId="urn:microsoft.com/office/officeart/2005/8/layout/radial4"/>
    <dgm:cxn modelId="{84A804FB-49E2-45F5-8DED-98369BE0F67D}" type="presParOf" srcId="{4D96581B-E378-4B3D-BAF7-4144DF78CCF0}" destId="{53D4684D-BA6A-43D9-9B58-DD93DC836DD8}" srcOrd="4" destOrd="0" presId="urn:microsoft.com/office/officeart/2005/8/layout/radial4"/>
    <dgm:cxn modelId="{2EC40EFE-8ECC-4BA3-8D5B-394FC6C7716D}" type="presParOf" srcId="{4D96581B-E378-4B3D-BAF7-4144DF78CCF0}" destId="{F0FBCF36-E27D-49FA-BC07-D7CE6F98554D}" srcOrd="5" destOrd="0" presId="urn:microsoft.com/office/officeart/2005/8/layout/radial4"/>
    <dgm:cxn modelId="{66E845D2-4847-438E-BBAF-E9004E8A2A2A}" type="presParOf" srcId="{4D96581B-E378-4B3D-BAF7-4144DF78CCF0}" destId="{155BC6E6-0636-4324-A24C-626110D792B4}" srcOrd="6" destOrd="0" presId="urn:microsoft.com/office/officeart/2005/8/layout/radial4"/>
    <dgm:cxn modelId="{D911C507-6198-4DDC-89B2-7D130AB5656F}" type="presParOf" srcId="{4D96581B-E378-4B3D-BAF7-4144DF78CCF0}" destId="{D9846DFF-8183-4D28-8600-AFD6AF25F9C1}" srcOrd="7" destOrd="0" presId="urn:microsoft.com/office/officeart/2005/8/layout/radial4"/>
    <dgm:cxn modelId="{7F25592E-AF57-4FD8-874C-5BEF6B2E0963}" type="presParOf" srcId="{4D96581B-E378-4B3D-BAF7-4144DF78CCF0}" destId="{5075E128-1C4F-401A-87F4-6B650259A00B}" srcOrd="8" destOrd="0" presId="urn:microsoft.com/office/officeart/2005/8/layout/radial4"/>
    <dgm:cxn modelId="{83E9B254-ECD1-4ADD-9DF3-BDC170EABBFB}" type="presParOf" srcId="{4D96581B-E378-4B3D-BAF7-4144DF78CCF0}" destId="{DD43CB62-E579-4F69-83F5-9B718AC2F84F}" srcOrd="9" destOrd="0" presId="urn:microsoft.com/office/officeart/2005/8/layout/radial4"/>
    <dgm:cxn modelId="{7E223F4E-92ED-44C2-8ABE-951DD50D0369}" type="presParOf" srcId="{4D96581B-E378-4B3D-BAF7-4144DF78CCF0}" destId="{F02BD4B6-B293-46B6-8FD6-6444D0C1B537}" srcOrd="10" destOrd="0" presId="urn:microsoft.com/office/officeart/2005/8/layout/radial4"/>
    <dgm:cxn modelId="{BAF98FD0-B699-41DE-94F6-FD83BA4F9DA5}" type="presParOf" srcId="{4D96581B-E378-4B3D-BAF7-4144DF78CCF0}" destId="{BEC13F3B-4B1F-441F-BDB6-D705FD45083F}" srcOrd="11" destOrd="0" presId="urn:microsoft.com/office/officeart/2005/8/layout/radial4"/>
    <dgm:cxn modelId="{145CA16C-4350-413B-AC87-3CD6E21EE4EB}" type="presParOf" srcId="{4D96581B-E378-4B3D-BAF7-4144DF78CCF0}" destId="{39D4F7F9-92A7-4D1A-9DCA-C62B107ADDCD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A64D5BF-1632-45D2-B3DF-F06DDEF73560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4B3B3DB-54D5-40ED-8C31-E818504B3346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2600" b="1" dirty="0" smtClean="0"/>
            <a:t>Источники данных для ОТП-ООН</a:t>
          </a:r>
          <a:endParaRPr lang="ru-RU" sz="2600" b="1" dirty="0"/>
        </a:p>
      </dgm:t>
    </dgm:pt>
    <dgm:pt modelId="{7707EDD0-A045-4ED3-AF55-3782F37762BB}" type="parTrans" cxnId="{B1DA688D-D729-442A-AC43-B26FA49E9DB5}">
      <dgm:prSet/>
      <dgm:spPr/>
      <dgm:t>
        <a:bodyPr/>
        <a:lstStyle/>
        <a:p>
          <a:endParaRPr lang="ru-RU"/>
        </a:p>
      </dgm:t>
    </dgm:pt>
    <dgm:pt modelId="{6C3485DD-85BF-4F85-B572-5C6A16CA356E}" type="sibTrans" cxnId="{B1DA688D-D729-442A-AC43-B26FA49E9DB5}">
      <dgm:prSet/>
      <dgm:spPr/>
      <dgm:t>
        <a:bodyPr/>
        <a:lstStyle/>
        <a:p>
          <a:endParaRPr lang="ru-RU"/>
        </a:p>
      </dgm:t>
    </dgm:pt>
    <dgm:pt modelId="{9F7FEA4D-57CD-4672-93F8-25947603AA6A}">
      <dgm:prSet phldrT="[Текст]" custT="1"/>
      <dgm:spPr/>
      <dgm:t>
        <a:bodyPr/>
        <a:lstStyle/>
        <a:p>
          <a:r>
            <a:rPr lang="ru-RU" sz="2000" b="1" i="1" u="sng" dirty="0" smtClean="0"/>
            <a:t>Сводная информация МВД :</a:t>
          </a:r>
        </a:p>
        <a:p>
          <a:r>
            <a:rPr lang="ru-RU" sz="1600" i="1" dirty="0" smtClean="0"/>
            <a:t> - </a:t>
          </a:r>
          <a:r>
            <a:rPr lang="ru-RU" sz="1800" i="1" dirty="0" smtClean="0"/>
            <a:t>Число зарегистрированных преступлений по видам; </a:t>
          </a:r>
        </a:p>
        <a:p>
          <a:r>
            <a:rPr lang="ru-RU" sz="1800" i="1" dirty="0" smtClean="0"/>
            <a:t>- Число выявленных лиц, совершивших преступления по видам</a:t>
          </a:r>
        </a:p>
      </dgm:t>
    </dgm:pt>
    <dgm:pt modelId="{000667CC-9EC7-434D-9C8C-10D36A88E12A}" type="parTrans" cxnId="{DCD285D7-FA7A-431C-8CCC-5D5602372D16}">
      <dgm:prSet/>
      <dgm:spPr/>
      <dgm:t>
        <a:bodyPr/>
        <a:lstStyle/>
        <a:p>
          <a:endParaRPr lang="ru-RU"/>
        </a:p>
      </dgm:t>
    </dgm:pt>
    <dgm:pt modelId="{30294BC9-B514-4D92-8665-7A80221320A9}" type="sibTrans" cxnId="{DCD285D7-FA7A-431C-8CCC-5D5602372D16}">
      <dgm:prSet/>
      <dgm:spPr/>
      <dgm:t>
        <a:bodyPr/>
        <a:lstStyle/>
        <a:p>
          <a:endParaRPr lang="ru-RU"/>
        </a:p>
      </dgm:t>
    </dgm:pt>
    <dgm:pt modelId="{DEFE740C-D54F-4EC0-A62D-F3CE3B57EF98}">
      <dgm:prSet phldrT="[Текст]" custT="1"/>
      <dgm:spPr/>
      <dgm:t>
        <a:bodyPr/>
        <a:lstStyle/>
        <a:p>
          <a:r>
            <a:rPr lang="ru-RU" sz="1800" b="1" i="1" u="sng" dirty="0" smtClean="0"/>
            <a:t>ГСИН:</a:t>
          </a:r>
        </a:p>
        <a:p>
          <a:r>
            <a:rPr lang="ru-RU" sz="1700" i="1" dirty="0" smtClean="0"/>
            <a:t>– число заключенных по правовому статусу, возрасту, полу и гражданству</a:t>
          </a:r>
          <a:endParaRPr lang="ru-RU" sz="1700" dirty="0"/>
        </a:p>
      </dgm:t>
    </dgm:pt>
    <dgm:pt modelId="{7A7692FE-13B4-4D3C-BBFF-7F28D5F14566}" type="parTrans" cxnId="{4C643D0C-7D64-4E5D-90E8-46ADD9049310}">
      <dgm:prSet/>
      <dgm:spPr/>
      <dgm:t>
        <a:bodyPr/>
        <a:lstStyle/>
        <a:p>
          <a:endParaRPr lang="ru-RU"/>
        </a:p>
      </dgm:t>
    </dgm:pt>
    <dgm:pt modelId="{65AB65BA-FFCF-4A00-9B1B-96B87DD0E5DA}" type="sibTrans" cxnId="{4C643D0C-7D64-4E5D-90E8-46ADD9049310}">
      <dgm:prSet/>
      <dgm:spPr/>
      <dgm:t>
        <a:bodyPr/>
        <a:lstStyle/>
        <a:p>
          <a:endParaRPr lang="ru-RU"/>
        </a:p>
      </dgm:t>
    </dgm:pt>
    <dgm:pt modelId="{9464044B-BFE4-46B1-ABC7-AB663AA3C5BF}">
      <dgm:prSet phldrT="[Текст]" custT="1"/>
      <dgm:spPr/>
      <dgm:t>
        <a:bodyPr/>
        <a:lstStyle/>
        <a:p>
          <a:r>
            <a:rPr lang="ru-RU" sz="1800" b="1" u="sng" dirty="0" smtClean="0"/>
            <a:t>Данные обследования по </a:t>
          </a:r>
          <a:r>
            <a:rPr lang="ru-RU" sz="1800" b="1" u="sng" dirty="0" err="1" smtClean="0"/>
            <a:t>виктимизации</a:t>
          </a:r>
          <a:r>
            <a:rPr lang="ru-RU" sz="1800" b="1" u="sng" dirty="0" smtClean="0"/>
            <a:t>: </a:t>
          </a:r>
        </a:p>
        <a:p>
          <a:r>
            <a:rPr lang="ru-RU" sz="1600" u="none" dirty="0" smtClean="0"/>
            <a:t>- </a:t>
          </a:r>
          <a:r>
            <a:rPr lang="ru-RU" sz="1600" dirty="0" smtClean="0"/>
            <a:t>Международное исследование общественной безопасности в Кыргызстане -2015, </a:t>
          </a:r>
          <a:r>
            <a:rPr lang="ru-RU" sz="1600" dirty="0" smtClean="0">
              <a:hlinkClick xmlns:r="http://schemas.openxmlformats.org/officeDocument/2006/relationships" r:id="rId1"/>
            </a:rPr>
            <a:t>http://icvs.reforma.kg/</a:t>
          </a:r>
          <a:r>
            <a:rPr lang="ru-RU" sz="1600" dirty="0" smtClean="0"/>
            <a:t> </a:t>
          </a:r>
          <a:endParaRPr lang="ru-RU" sz="1600" dirty="0"/>
        </a:p>
      </dgm:t>
    </dgm:pt>
    <dgm:pt modelId="{85297841-DD5D-4D14-AFA5-228B3B17887B}" type="parTrans" cxnId="{14DA1A63-E3AB-49D2-9273-09C60EF79FC4}">
      <dgm:prSet/>
      <dgm:spPr/>
      <dgm:t>
        <a:bodyPr/>
        <a:lstStyle/>
        <a:p>
          <a:endParaRPr lang="ru-RU"/>
        </a:p>
      </dgm:t>
    </dgm:pt>
    <dgm:pt modelId="{BC375DF1-7BE8-4664-AD45-7BB6B065F4DD}" type="sibTrans" cxnId="{14DA1A63-E3AB-49D2-9273-09C60EF79FC4}">
      <dgm:prSet/>
      <dgm:spPr/>
      <dgm:t>
        <a:bodyPr/>
        <a:lstStyle/>
        <a:p>
          <a:endParaRPr lang="ru-RU"/>
        </a:p>
      </dgm:t>
    </dgm:pt>
    <dgm:pt modelId="{F41026CF-2F16-449D-97F9-654ABC2BB143}">
      <dgm:prSet custT="1"/>
      <dgm:spPr/>
      <dgm:t>
        <a:bodyPr/>
        <a:lstStyle/>
        <a:p>
          <a:r>
            <a:rPr lang="ru-RU" sz="2000" b="1" i="1" u="sng" dirty="0" smtClean="0"/>
            <a:t>Судебный департамент</a:t>
          </a:r>
          <a:r>
            <a:rPr lang="ru-RU" sz="1800" b="1" i="1" u="sng" dirty="0" smtClean="0"/>
            <a:t>: </a:t>
          </a:r>
        </a:p>
        <a:p>
          <a:r>
            <a:rPr lang="ru-RU" sz="1700" i="1" u="none" dirty="0" smtClean="0"/>
            <a:t>- </a:t>
          </a:r>
          <a:r>
            <a:rPr lang="ru-RU" sz="1700" i="1" dirty="0" smtClean="0"/>
            <a:t>Число судей по полу;</a:t>
          </a:r>
        </a:p>
        <a:p>
          <a:r>
            <a:rPr lang="ru-RU" sz="1700" i="1" dirty="0" smtClean="0"/>
            <a:t>- Число осужденных по полу и видам преступлений </a:t>
          </a:r>
          <a:endParaRPr lang="ru-RU" sz="1700" dirty="0"/>
        </a:p>
      </dgm:t>
    </dgm:pt>
    <dgm:pt modelId="{110A70C3-F1EE-4B17-B72F-A386079B3E70}" type="parTrans" cxnId="{8054494F-79A4-4E56-ADE1-AB7109BD9DA5}">
      <dgm:prSet/>
      <dgm:spPr/>
      <dgm:t>
        <a:bodyPr/>
        <a:lstStyle/>
        <a:p>
          <a:endParaRPr lang="ru-RU"/>
        </a:p>
      </dgm:t>
    </dgm:pt>
    <dgm:pt modelId="{00B09065-79F0-459F-930F-00BA982BFD5D}" type="sibTrans" cxnId="{8054494F-79A4-4E56-ADE1-AB7109BD9DA5}">
      <dgm:prSet/>
      <dgm:spPr/>
      <dgm:t>
        <a:bodyPr/>
        <a:lstStyle/>
        <a:p>
          <a:endParaRPr lang="ru-RU"/>
        </a:p>
      </dgm:t>
    </dgm:pt>
    <dgm:pt modelId="{DB9B6FA4-7870-40E9-88BE-FDE3227E554B}">
      <dgm:prSet custT="1"/>
      <dgm:spPr/>
      <dgm:t>
        <a:bodyPr/>
        <a:lstStyle/>
        <a:p>
          <a:r>
            <a:rPr lang="ru-RU" sz="2000" b="1" i="1" u="sng" dirty="0" smtClean="0"/>
            <a:t>Генеральная прокуратура:</a:t>
          </a:r>
        </a:p>
        <a:p>
          <a:r>
            <a:rPr lang="ru-RU" sz="1600" i="1" u="none" dirty="0" smtClean="0"/>
            <a:t> </a:t>
          </a:r>
          <a:r>
            <a:rPr lang="ru-RU" sz="1800" i="1" dirty="0" smtClean="0"/>
            <a:t>– Число обвиняемых по полу и видам преступлений</a:t>
          </a:r>
          <a:endParaRPr lang="ru-RU" sz="1800" dirty="0"/>
        </a:p>
      </dgm:t>
    </dgm:pt>
    <dgm:pt modelId="{D3C2E403-2368-4219-86EA-1A1C0F740D9A}" type="parTrans" cxnId="{82F79E1E-DC25-424B-8C68-037D4D21C68E}">
      <dgm:prSet/>
      <dgm:spPr/>
      <dgm:t>
        <a:bodyPr/>
        <a:lstStyle/>
        <a:p>
          <a:endParaRPr lang="ru-RU"/>
        </a:p>
      </dgm:t>
    </dgm:pt>
    <dgm:pt modelId="{A8979BDA-0454-46D9-A960-F9D004BAC081}" type="sibTrans" cxnId="{82F79E1E-DC25-424B-8C68-037D4D21C68E}">
      <dgm:prSet/>
      <dgm:spPr/>
      <dgm:t>
        <a:bodyPr/>
        <a:lstStyle/>
        <a:p>
          <a:endParaRPr lang="ru-RU"/>
        </a:p>
      </dgm:t>
    </dgm:pt>
    <dgm:pt modelId="{D144DC36-21C3-455E-9358-18EEA902E03E}" type="pres">
      <dgm:prSet presAssocID="{DA64D5BF-1632-45D2-B3DF-F06DDEF73560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5500E1E8-3A8A-488D-99A6-360DC8FDBE69}" type="pres">
      <dgm:prSet presAssocID="{54B3B3DB-54D5-40ED-8C31-E818504B3346}" presName="singleCycle" presStyleCnt="0"/>
      <dgm:spPr/>
    </dgm:pt>
    <dgm:pt modelId="{D8266267-EC31-4182-B987-DC806F9D6C7C}" type="pres">
      <dgm:prSet presAssocID="{54B3B3DB-54D5-40ED-8C31-E818504B3346}" presName="singleCenter" presStyleLbl="node1" presStyleIdx="0" presStyleCnt="6" custScaleX="111452" custScaleY="95394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D55F51F5-A23A-4C67-99EB-86723A9D0195}" type="pres">
      <dgm:prSet presAssocID="{000667CC-9EC7-434D-9C8C-10D36A88E12A}" presName="Name56" presStyleLbl="parChTrans1D2" presStyleIdx="0" presStyleCnt="5"/>
      <dgm:spPr/>
      <dgm:t>
        <a:bodyPr/>
        <a:lstStyle/>
        <a:p>
          <a:endParaRPr lang="ru-RU"/>
        </a:p>
      </dgm:t>
    </dgm:pt>
    <dgm:pt modelId="{1F6CF325-27E7-4C91-B914-43A54DD356BE}" type="pres">
      <dgm:prSet presAssocID="{9F7FEA4D-57CD-4672-93F8-25947603AA6A}" presName="text0" presStyleLbl="node1" presStyleIdx="1" presStyleCnt="6" custScaleX="318144" custScaleY="1319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DA7EA0-89BE-40D2-9D9E-A05E667AD399}" type="pres">
      <dgm:prSet presAssocID="{110A70C3-F1EE-4B17-B72F-A386079B3E70}" presName="Name56" presStyleLbl="parChTrans1D2" presStyleIdx="1" presStyleCnt="5"/>
      <dgm:spPr/>
      <dgm:t>
        <a:bodyPr/>
        <a:lstStyle/>
        <a:p>
          <a:endParaRPr lang="ru-RU"/>
        </a:p>
      </dgm:t>
    </dgm:pt>
    <dgm:pt modelId="{A715ABB5-C632-4F2E-9043-EDCDAE0C7120}" type="pres">
      <dgm:prSet presAssocID="{F41026CF-2F16-449D-97F9-654ABC2BB143}" presName="text0" presStyleLbl="node1" presStyleIdx="2" presStyleCnt="6" custScaleX="170867" custScaleY="145190" custRadScaleRad="121990" custRadScaleInc="104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19E53D-47B8-491D-A0CE-1D542E7557CC}" type="pres">
      <dgm:prSet presAssocID="{D3C2E403-2368-4219-86EA-1A1C0F740D9A}" presName="Name56" presStyleLbl="parChTrans1D2" presStyleIdx="2" presStyleCnt="5"/>
      <dgm:spPr/>
      <dgm:t>
        <a:bodyPr/>
        <a:lstStyle/>
        <a:p>
          <a:endParaRPr lang="ru-RU"/>
        </a:p>
      </dgm:t>
    </dgm:pt>
    <dgm:pt modelId="{57BCE753-6A60-4513-96C4-BF9CA1360C05}" type="pres">
      <dgm:prSet presAssocID="{DB9B6FA4-7870-40E9-88BE-FDE3227E554B}" presName="text0" presStyleLbl="node1" presStyleIdx="3" presStyleCnt="6" custScaleX="285869" custRadScaleRad="113601" custRadScaleInc="-247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0A98F3-C595-4940-BC8F-7654EBC9DAC1}" type="pres">
      <dgm:prSet presAssocID="{7A7692FE-13B4-4D3C-BBFF-7F28D5F14566}" presName="Name56" presStyleLbl="parChTrans1D2" presStyleIdx="3" presStyleCnt="5"/>
      <dgm:spPr/>
      <dgm:t>
        <a:bodyPr/>
        <a:lstStyle/>
        <a:p>
          <a:endParaRPr lang="ru-RU"/>
        </a:p>
      </dgm:t>
    </dgm:pt>
    <dgm:pt modelId="{33ECFC6C-E830-4F4B-9C0C-F33272375019}" type="pres">
      <dgm:prSet presAssocID="{DEFE740C-D54F-4EC0-A62D-F3CE3B57EF98}" presName="text0" presStyleLbl="node1" presStyleIdx="4" presStyleCnt="6" custScaleX="226953" custRadScaleRad="107541" custRadScaleInc="154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70B0E6-4549-462F-9A2A-8D9DF59D7166}" type="pres">
      <dgm:prSet presAssocID="{85297841-DD5D-4D14-AFA5-228B3B17887B}" presName="Name56" presStyleLbl="parChTrans1D2" presStyleIdx="4" presStyleCnt="5"/>
      <dgm:spPr/>
      <dgm:t>
        <a:bodyPr/>
        <a:lstStyle/>
        <a:p>
          <a:endParaRPr lang="ru-RU"/>
        </a:p>
      </dgm:t>
    </dgm:pt>
    <dgm:pt modelId="{70F11350-BB46-469B-B620-53D6B850234E}" type="pres">
      <dgm:prSet presAssocID="{9464044B-BFE4-46B1-ABC7-AB663AA3C5BF}" presName="text0" presStyleLbl="node1" presStyleIdx="5" presStyleCnt="6" custScaleX="205139" custScaleY="153860" custRadScaleRad="113545" custRadScaleInc="-119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2668AAB-75C9-4C08-87C9-C4B08036363B}" type="presOf" srcId="{110A70C3-F1EE-4B17-B72F-A386079B3E70}" destId="{65DA7EA0-89BE-40D2-9D9E-A05E667AD399}" srcOrd="0" destOrd="0" presId="urn:microsoft.com/office/officeart/2008/layout/RadialCluster"/>
    <dgm:cxn modelId="{23401749-2E83-4985-AF90-67915F52EBAA}" type="presOf" srcId="{9F7FEA4D-57CD-4672-93F8-25947603AA6A}" destId="{1F6CF325-27E7-4C91-B914-43A54DD356BE}" srcOrd="0" destOrd="0" presId="urn:microsoft.com/office/officeart/2008/layout/RadialCluster"/>
    <dgm:cxn modelId="{82F79E1E-DC25-424B-8C68-037D4D21C68E}" srcId="{54B3B3DB-54D5-40ED-8C31-E818504B3346}" destId="{DB9B6FA4-7870-40E9-88BE-FDE3227E554B}" srcOrd="2" destOrd="0" parTransId="{D3C2E403-2368-4219-86EA-1A1C0F740D9A}" sibTransId="{A8979BDA-0454-46D9-A960-F9D004BAC081}"/>
    <dgm:cxn modelId="{F81D9F2D-FBC2-4408-B7DC-BD93010F4A35}" type="presOf" srcId="{DEFE740C-D54F-4EC0-A62D-F3CE3B57EF98}" destId="{33ECFC6C-E830-4F4B-9C0C-F33272375019}" srcOrd="0" destOrd="0" presId="urn:microsoft.com/office/officeart/2008/layout/RadialCluster"/>
    <dgm:cxn modelId="{DE2C9A9C-4518-4E19-9B45-354BD6715F6F}" type="presOf" srcId="{7A7692FE-13B4-4D3C-BBFF-7F28D5F14566}" destId="{3B0A98F3-C595-4940-BC8F-7654EBC9DAC1}" srcOrd="0" destOrd="0" presId="urn:microsoft.com/office/officeart/2008/layout/RadialCluster"/>
    <dgm:cxn modelId="{DCD285D7-FA7A-431C-8CCC-5D5602372D16}" srcId="{54B3B3DB-54D5-40ED-8C31-E818504B3346}" destId="{9F7FEA4D-57CD-4672-93F8-25947603AA6A}" srcOrd="0" destOrd="0" parTransId="{000667CC-9EC7-434D-9C8C-10D36A88E12A}" sibTransId="{30294BC9-B514-4D92-8665-7A80221320A9}"/>
    <dgm:cxn modelId="{BACAE0C8-EED1-4870-940F-1E31D66F7386}" type="presOf" srcId="{000667CC-9EC7-434D-9C8C-10D36A88E12A}" destId="{D55F51F5-A23A-4C67-99EB-86723A9D0195}" srcOrd="0" destOrd="0" presId="urn:microsoft.com/office/officeart/2008/layout/RadialCluster"/>
    <dgm:cxn modelId="{0E08AC0C-9BCE-4E3F-830A-5BF6FF8A5A0E}" type="presOf" srcId="{DA64D5BF-1632-45D2-B3DF-F06DDEF73560}" destId="{D144DC36-21C3-455E-9358-18EEA902E03E}" srcOrd="0" destOrd="0" presId="urn:microsoft.com/office/officeart/2008/layout/RadialCluster"/>
    <dgm:cxn modelId="{8054494F-79A4-4E56-ADE1-AB7109BD9DA5}" srcId="{54B3B3DB-54D5-40ED-8C31-E818504B3346}" destId="{F41026CF-2F16-449D-97F9-654ABC2BB143}" srcOrd="1" destOrd="0" parTransId="{110A70C3-F1EE-4B17-B72F-A386079B3E70}" sibTransId="{00B09065-79F0-459F-930F-00BA982BFD5D}"/>
    <dgm:cxn modelId="{60003FB7-BE76-4822-B02F-E4C3DE8C379C}" type="presOf" srcId="{D3C2E403-2368-4219-86EA-1A1C0F740D9A}" destId="{4F19E53D-47B8-491D-A0CE-1D542E7557CC}" srcOrd="0" destOrd="0" presId="urn:microsoft.com/office/officeart/2008/layout/RadialCluster"/>
    <dgm:cxn modelId="{4C643D0C-7D64-4E5D-90E8-46ADD9049310}" srcId="{54B3B3DB-54D5-40ED-8C31-E818504B3346}" destId="{DEFE740C-D54F-4EC0-A62D-F3CE3B57EF98}" srcOrd="3" destOrd="0" parTransId="{7A7692FE-13B4-4D3C-BBFF-7F28D5F14566}" sibTransId="{65AB65BA-FFCF-4A00-9B1B-96B87DD0E5DA}"/>
    <dgm:cxn modelId="{B9483C88-B315-4FB9-AD35-5025E9B0CCE3}" type="presOf" srcId="{85297841-DD5D-4D14-AFA5-228B3B17887B}" destId="{7470B0E6-4549-462F-9A2A-8D9DF59D7166}" srcOrd="0" destOrd="0" presId="urn:microsoft.com/office/officeart/2008/layout/RadialCluster"/>
    <dgm:cxn modelId="{14DA1A63-E3AB-49D2-9273-09C60EF79FC4}" srcId="{54B3B3DB-54D5-40ED-8C31-E818504B3346}" destId="{9464044B-BFE4-46B1-ABC7-AB663AA3C5BF}" srcOrd="4" destOrd="0" parTransId="{85297841-DD5D-4D14-AFA5-228B3B17887B}" sibTransId="{BC375DF1-7BE8-4664-AD45-7BB6B065F4DD}"/>
    <dgm:cxn modelId="{B1DA688D-D729-442A-AC43-B26FA49E9DB5}" srcId="{DA64D5BF-1632-45D2-B3DF-F06DDEF73560}" destId="{54B3B3DB-54D5-40ED-8C31-E818504B3346}" srcOrd="0" destOrd="0" parTransId="{7707EDD0-A045-4ED3-AF55-3782F37762BB}" sibTransId="{6C3485DD-85BF-4F85-B572-5C6A16CA356E}"/>
    <dgm:cxn modelId="{7740483D-2125-4736-AA06-B0E566E5ED88}" type="presOf" srcId="{9464044B-BFE4-46B1-ABC7-AB663AA3C5BF}" destId="{70F11350-BB46-469B-B620-53D6B850234E}" srcOrd="0" destOrd="0" presId="urn:microsoft.com/office/officeart/2008/layout/RadialCluster"/>
    <dgm:cxn modelId="{33B49D28-5BC0-4EE1-B1A9-0D9CF75B39A9}" type="presOf" srcId="{DB9B6FA4-7870-40E9-88BE-FDE3227E554B}" destId="{57BCE753-6A60-4513-96C4-BF9CA1360C05}" srcOrd="0" destOrd="0" presId="urn:microsoft.com/office/officeart/2008/layout/RadialCluster"/>
    <dgm:cxn modelId="{C5D9EB39-BAE8-4158-A133-D49ABC8CC4B8}" type="presOf" srcId="{F41026CF-2F16-449D-97F9-654ABC2BB143}" destId="{A715ABB5-C632-4F2E-9043-EDCDAE0C7120}" srcOrd="0" destOrd="0" presId="urn:microsoft.com/office/officeart/2008/layout/RadialCluster"/>
    <dgm:cxn modelId="{05F38D7B-50C4-4B25-B2C7-A1F4F2E48FB9}" type="presOf" srcId="{54B3B3DB-54D5-40ED-8C31-E818504B3346}" destId="{D8266267-EC31-4182-B987-DC806F9D6C7C}" srcOrd="0" destOrd="0" presId="urn:microsoft.com/office/officeart/2008/layout/RadialCluster"/>
    <dgm:cxn modelId="{758D6526-78B4-4DF2-A1AE-96E38BB2271B}" type="presParOf" srcId="{D144DC36-21C3-455E-9358-18EEA902E03E}" destId="{5500E1E8-3A8A-488D-99A6-360DC8FDBE69}" srcOrd="0" destOrd="0" presId="urn:microsoft.com/office/officeart/2008/layout/RadialCluster"/>
    <dgm:cxn modelId="{3F46C32D-7468-42F1-906D-FC92F00EB191}" type="presParOf" srcId="{5500E1E8-3A8A-488D-99A6-360DC8FDBE69}" destId="{D8266267-EC31-4182-B987-DC806F9D6C7C}" srcOrd="0" destOrd="0" presId="urn:microsoft.com/office/officeart/2008/layout/RadialCluster"/>
    <dgm:cxn modelId="{580B4ECE-68EC-40DA-988F-E0BAE7756AFC}" type="presParOf" srcId="{5500E1E8-3A8A-488D-99A6-360DC8FDBE69}" destId="{D55F51F5-A23A-4C67-99EB-86723A9D0195}" srcOrd="1" destOrd="0" presId="urn:microsoft.com/office/officeart/2008/layout/RadialCluster"/>
    <dgm:cxn modelId="{28949BFB-A2DC-4433-90DE-ACF49235DB48}" type="presParOf" srcId="{5500E1E8-3A8A-488D-99A6-360DC8FDBE69}" destId="{1F6CF325-27E7-4C91-B914-43A54DD356BE}" srcOrd="2" destOrd="0" presId="urn:microsoft.com/office/officeart/2008/layout/RadialCluster"/>
    <dgm:cxn modelId="{A7BA7C48-D9CF-4415-BA44-9A4DD7E096EE}" type="presParOf" srcId="{5500E1E8-3A8A-488D-99A6-360DC8FDBE69}" destId="{65DA7EA0-89BE-40D2-9D9E-A05E667AD399}" srcOrd="3" destOrd="0" presId="urn:microsoft.com/office/officeart/2008/layout/RadialCluster"/>
    <dgm:cxn modelId="{AA807738-816E-4E57-8B77-E227C17AF6BD}" type="presParOf" srcId="{5500E1E8-3A8A-488D-99A6-360DC8FDBE69}" destId="{A715ABB5-C632-4F2E-9043-EDCDAE0C7120}" srcOrd="4" destOrd="0" presId="urn:microsoft.com/office/officeart/2008/layout/RadialCluster"/>
    <dgm:cxn modelId="{9FDDADEA-32DF-4572-AAB6-24753F7429DD}" type="presParOf" srcId="{5500E1E8-3A8A-488D-99A6-360DC8FDBE69}" destId="{4F19E53D-47B8-491D-A0CE-1D542E7557CC}" srcOrd="5" destOrd="0" presId="urn:microsoft.com/office/officeart/2008/layout/RadialCluster"/>
    <dgm:cxn modelId="{B17702D1-2E31-4DBA-A08B-83D6EB8AFB9D}" type="presParOf" srcId="{5500E1E8-3A8A-488D-99A6-360DC8FDBE69}" destId="{57BCE753-6A60-4513-96C4-BF9CA1360C05}" srcOrd="6" destOrd="0" presId="urn:microsoft.com/office/officeart/2008/layout/RadialCluster"/>
    <dgm:cxn modelId="{9A5FFE75-0F11-4065-AE3C-0ECD46BA1E09}" type="presParOf" srcId="{5500E1E8-3A8A-488D-99A6-360DC8FDBE69}" destId="{3B0A98F3-C595-4940-BC8F-7654EBC9DAC1}" srcOrd="7" destOrd="0" presId="urn:microsoft.com/office/officeart/2008/layout/RadialCluster"/>
    <dgm:cxn modelId="{ED283282-20E8-456C-BDD5-FA8F8C7520BD}" type="presParOf" srcId="{5500E1E8-3A8A-488D-99A6-360DC8FDBE69}" destId="{33ECFC6C-E830-4F4B-9C0C-F33272375019}" srcOrd="8" destOrd="0" presId="urn:microsoft.com/office/officeart/2008/layout/RadialCluster"/>
    <dgm:cxn modelId="{A4ADA207-2979-4346-BFD3-D7A7108B8969}" type="presParOf" srcId="{5500E1E8-3A8A-488D-99A6-360DC8FDBE69}" destId="{7470B0E6-4549-462F-9A2A-8D9DF59D7166}" srcOrd="9" destOrd="0" presId="urn:microsoft.com/office/officeart/2008/layout/RadialCluster"/>
    <dgm:cxn modelId="{26878382-AD88-434B-B5EC-8ACCACA9618A}" type="presParOf" srcId="{5500E1E8-3A8A-488D-99A6-360DC8FDBE69}" destId="{70F11350-BB46-469B-B620-53D6B850234E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654924-D949-4938-9F31-AAE2E80D2B62}">
      <dsp:nvSpPr>
        <dsp:cNvPr id="0" name=""/>
        <dsp:cNvSpPr/>
      </dsp:nvSpPr>
      <dsp:spPr>
        <a:xfrm>
          <a:off x="3384398" y="3240339"/>
          <a:ext cx="1735379" cy="1412408"/>
        </a:xfrm>
        <a:prstGeom prst="ellipse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200" kern="1200" dirty="0" err="1" smtClean="0"/>
            <a:t>нск</a:t>
          </a:r>
          <a:endParaRPr lang="ru-RU" sz="6200" kern="1200" dirty="0"/>
        </a:p>
      </dsp:txBody>
      <dsp:txXfrm>
        <a:off x="3638538" y="3447181"/>
        <a:ext cx="1227099" cy="998724"/>
      </dsp:txXfrm>
    </dsp:sp>
    <dsp:sp modelId="{EB067C71-75C6-44EA-843A-870913C04152}">
      <dsp:nvSpPr>
        <dsp:cNvPr id="0" name=""/>
        <dsp:cNvSpPr/>
      </dsp:nvSpPr>
      <dsp:spPr>
        <a:xfrm rot="10159913">
          <a:off x="752651" y="4035908"/>
          <a:ext cx="2531196" cy="66287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ABA02A-6B4A-4FFA-9371-75DB4F47A103}">
      <dsp:nvSpPr>
        <dsp:cNvPr id="0" name=""/>
        <dsp:cNvSpPr/>
      </dsp:nvSpPr>
      <dsp:spPr>
        <a:xfrm>
          <a:off x="-174734" y="3946676"/>
          <a:ext cx="1898522" cy="13099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u="sng" kern="1200" dirty="0" smtClean="0"/>
            <a:t>МВД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Разделы Полиция 1-5</a:t>
          </a:r>
          <a:endParaRPr lang="ru-RU" sz="2000" kern="1200" dirty="0"/>
        </a:p>
      </dsp:txBody>
      <dsp:txXfrm>
        <a:off x="-136368" y="3985042"/>
        <a:ext cx="1821790" cy="1233180"/>
      </dsp:txXfrm>
    </dsp:sp>
    <dsp:sp modelId="{101405D1-715F-45FA-8CBA-BA9E0FF4655C}">
      <dsp:nvSpPr>
        <dsp:cNvPr id="0" name=""/>
        <dsp:cNvSpPr/>
      </dsp:nvSpPr>
      <dsp:spPr>
        <a:xfrm rot="12474546">
          <a:off x="1165827" y="2609375"/>
          <a:ext cx="2374981" cy="66287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D4684D-BA6A-43D9-9B58-DD93DC836DD8}">
      <dsp:nvSpPr>
        <dsp:cNvPr id="0" name=""/>
        <dsp:cNvSpPr/>
      </dsp:nvSpPr>
      <dsp:spPr>
        <a:xfrm>
          <a:off x="20007" y="1900020"/>
          <a:ext cx="2567871" cy="9699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u="sng" kern="1200" dirty="0" smtClean="0"/>
            <a:t>Генпрокуратура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Раздел Прокуратура 1</a:t>
          </a:r>
          <a:endParaRPr lang="ru-RU" sz="2000" kern="1200" dirty="0"/>
        </a:p>
      </dsp:txBody>
      <dsp:txXfrm>
        <a:off x="48415" y="1928428"/>
        <a:ext cx="2511055" cy="913107"/>
      </dsp:txXfrm>
    </dsp:sp>
    <dsp:sp modelId="{F0FBCF36-E27D-49FA-BC07-D7CE6F98554D}">
      <dsp:nvSpPr>
        <dsp:cNvPr id="0" name=""/>
        <dsp:cNvSpPr/>
      </dsp:nvSpPr>
      <dsp:spPr>
        <a:xfrm rot="15106854">
          <a:off x="2605250" y="1814935"/>
          <a:ext cx="2108610" cy="66287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5BC6E6-0636-4324-A24C-626110D792B4}">
      <dsp:nvSpPr>
        <dsp:cNvPr id="0" name=""/>
        <dsp:cNvSpPr/>
      </dsp:nvSpPr>
      <dsp:spPr>
        <a:xfrm>
          <a:off x="2299853" y="493677"/>
          <a:ext cx="2060145" cy="13024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u="sng" kern="1200" dirty="0" smtClean="0"/>
            <a:t>Судебный департамент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u="none" kern="1200" dirty="0" smtClean="0"/>
            <a:t>Раздел  Суды 1</a:t>
          </a:r>
          <a:endParaRPr lang="ru-RU" sz="2000" u="none" kern="1200" dirty="0"/>
        </a:p>
      </dsp:txBody>
      <dsp:txXfrm>
        <a:off x="2338002" y="531826"/>
        <a:ext cx="1983847" cy="1226189"/>
      </dsp:txXfrm>
    </dsp:sp>
    <dsp:sp modelId="{D9846DFF-8183-4D28-8600-AFD6AF25F9C1}">
      <dsp:nvSpPr>
        <dsp:cNvPr id="0" name=""/>
        <dsp:cNvSpPr/>
      </dsp:nvSpPr>
      <dsp:spPr>
        <a:xfrm rot="18018980">
          <a:off x="4101517" y="1821663"/>
          <a:ext cx="2398520" cy="66287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75E128-1C4F-401A-87F4-6B650259A00B}">
      <dsp:nvSpPr>
        <dsp:cNvPr id="0" name=""/>
        <dsp:cNvSpPr/>
      </dsp:nvSpPr>
      <dsp:spPr>
        <a:xfrm>
          <a:off x="4604108" y="504072"/>
          <a:ext cx="2604047" cy="12275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u="sng" kern="1200" dirty="0" smtClean="0"/>
            <a:t>ГСИН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u="none" kern="1200" dirty="0" smtClean="0"/>
            <a:t>Разделы Тюрьмы 1-2, модуль по тюрьмам</a:t>
          </a:r>
          <a:r>
            <a:rPr lang="ru-RU" sz="2000" u="sng" kern="1200" dirty="0" smtClean="0"/>
            <a:t> </a:t>
          </a:r>
          <a:endParaRPr lang="ru-RU" sz="2000" u="sng" kern="1200" dirty="0"/>
        </a:p>
      </dsp:txBody>
      <dsp:txXfrm>
        <a:off x="4640061" y="540025"/>
        <a:ext cx="2532141" cy="1155623"/>
      </dsp:txXfrm>
    </dsp:sp>
    <dsp:sp modelId="{DD43CB62-E579-4F69-83F5-9B718AC2F84F}">
      <dsp:nvSpPr>
        <dsp:cNvPr id="0" name=""/>
        <dsp:cNvSpPr/>
      </dsp:nvSpPr>
      <dsp:spPr>
        <a:xfrm rot="20312255">
          <a:off x="5082852" y="2789787"/>
          <a:ext cx="2536941" cy="66287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2BD4B6-B293-46B6-8FD6-6444D0C1B537}">
      <dsp:nvSpPr>
        <dsp:cNvPr id="0" name=""/>
        <dsp:cNvSpPr/>
      </dsp:nvSpPr>
      <dsp:spPr>
        <a:xfrm>
          <a:off x="6381502" y="1857817"/>
          <a:ext cx="2300665" cy="15985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u="sng" kern="1200" dirty="0" smtClean="0"/>
            <a:t>Обследование по </a:t>
          </a:r>
          <a:r>
            <a:rPr lang="ru-RU" sz="2000" b="1" u="sng" kern="1200" dirty="0" err="1" smtClean="0"/>
            <a:t>виктимизации</a:t>
          </a:r>
          <a:r>
            <a:rPr lang="ru-RU" sz="2000" b="1" u="sng" kern="1200" dirty="0" smtClean="0"/>
            <a:t> 2015г.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u="none" kern="1200" dirty="0" smtClean="0"/>
            <a:t>ГС "За реформы и результат"</a:t>
          </a:r>
          <a:endParaRPr lang="ru-RU" sz="1800" u="none" kern="1200" dirty="0"/>
        </a:p>
      </dsp:txBody>
      <dsp:txXfrm>
        <a:off x="6428322" y="1904637"/>
        <a:ext cx="2207025" cy="1504929"/>
      </dsp:txXfrm>
    </dsp:sp>
    <dsp:sp modelId="{BEC13F3B-4B1F-441F-BDB6-D705FD45083F}">
      <dsp:nvSpPr>
        <dsp:cNvPr id="0" name=""/>
        <dsp:cNvSpPr/>
      </dsp:nvSpPr>
      <dsp:spPr>
        <a:xfrm rot="12701314">
          <a:off x="4870650" y="4556409"/>
          <a:ext cx="1553666" cy="66287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D4F7F9-92A7-4D1A-9DCA-C62B107ADDCD}">
      <dsp:nvSpPr>
        <dsp:cNvPr id="0" name=""/>
        <dsp:cNvSpPr/>
      </dsp:nvSpPr>
      <dsp:spPr>
        <a:xfrm>
          <a:off x="6480725" y="4602168"/>
          <a:ext cx="2060145" cy="1302487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/>
            <a:t>УНП ООН</a:t>
          </a:r>
          <a:endParaRPr lang="ru-RU" sz="3800" kern="1200" dirty="0"/>
        </a:p>
      </dsp:txBody>
      <dsp:txXfrm>
        <a:off x="6518874" y="4640317"/>
        <a:ext cx="1983847" cy="12261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266267-EC31-4182-B987-DC806F9D6C7C}">
      <dsp:nvSpPr>
        <dsp:cNvPr id="0" name=""/>
        <dsp:cNvSpPr/>
      </dsp:nvSpPr>
      <dsp:spPr>
        <a:xfrm>
          <a:off x="3399066" y="2736302"/>
          <a:ext cx="2215020" cy="1895880"/>
        </a:xfrm>
        <a:prstGeom prst="round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/>
            <a:t>Источники данных для ОТП-ООН</a:t>
          </a:r>
          <a:endParaRPr lang="ru-RU" sz="2600" b="1" kern="1200" dirty="0"/>
        </a:p>
      </dsp:txBody>
      <dsp:txXfrm>
        <a:off x="3491615" y="2828851"/>
        <a:ext cx="2029922" cy="1710782"/>
      </dsp:txXfrm>
    </dsp:sp>
    <dsp:sp modelId="{D55F51F5-A23A-4C67-99EB-86723A9D0195}">
      <dsp:nvSpPr>
        <dsp:cNvPr id="0" name=""/>
        <dsp:cNvSpPr/>
      </dsp:nvSpPr>
      <dsp:spPr>
        <a:xfrm rot="16200000">
          <a:off x="4028733" y="2258459"/>
          <a:ext cx="95568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5568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6CF325-27E7-4C91-B914-43A54DD356BE}">
      <dsp:nvSpPr>
        <dsp:cNvPr id="0" name=""/>
        <dsp:cNvSpPr/>
      </dsp:nvSpPr>
      <dsp:spPr>
        <a:xfrm>
          <a:off x="2388418" y="24126"/>
          <a:ext cx="4236316" cy="17564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u="sng" kern="1200" dirty="0" smtClean="0"/>
            <a:t>Сводная информация МВД :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 smtClean="0"/>
            <a:t> - </a:t>
          </a:r>
          <a:r>
            <a:rPr lang="ru-RU" sz="1800" i="1" kern="1200" dirty="0" smtClean="0"/>
            <a:t>Число зарегистрированных преступлений по видам;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i="1" kern="1200" dirty="0" smtClean="0"/>
            <a:t>- Число выявленных лиц, совершивших преступления по видам</a:t>
          </a:r>
        </a:p>
      </dsp:txBody>
      <dsp:txXfrm>
        <a:off x="2474163" y="109871"/>
        <a:ext cx="4064826" cy="1584999"/>
      </dsp:txXfrm>
    </dsp:sp>
    <dsp:sp modelId="{65DA7EA0-89BE-40D2-9D9E-A05E667AD399}">
      <dsp:nvSpPr>
        <dsp:cNvPr id="0" name=""/>
        <dsp:cNvSpPr/>
      </dsp:nvSpPr>
      <dsp:spPr>
        <a:xfrm rot="20707255">
          <a:off x="5598550" y="3271004"/>
          <a:ext cx="92674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2674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15ABB5-C632-4F2E-9043-EDCDAE0C7120}">
      <dsp:nvSpPr>
        <dsp:cNvPr id="0" name=""/>
        <dsp:cNvSpPr/>
      </dsp:nvSpPr>
      <dsp:spPr>
        <a:xfrm>
          <a:off x="6509758" y="1883115"/>
          <a:ext cx="2275217" cy="19333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u="sng" kern="1200" dirty="0" smtClean="0"/>
            <a:t>Судебный департамент</a:t>
          </a:r>
          <a:r>
            <a:rPr lang="ru-RU" sz="1800" b="1" i="1" u="sng" kern="1200" dirty="0" smtClean="0"/>
            <a:t>: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i="1" u="none" kern="1200" dirty="0" smtClean="0"/>
            <a:t>- </a:t>
          </a:r>
          <a:r>
            <a:rPr lang="ru-RU" sz="1700" i="1" kern="1200" dirty="0" smtClean="0"/>
            <a:t>Число судей по полу;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i="1" kern="1200" dirty="0" smtClean="0"/>
            <a:t>- Число осужденных по полу и видам преступлений </a:t>
          </a:r>
          <a:endParaRPr lang="ru-RU" sz="1700" kern="1200" dirty="0"/>
        </a:p>
      </dsp:txBody>
      <dsp:txXfrm>
        <a:off x="6604134" y="1977491"/>
        <a:ext cx="2086465" cy="1744557"/>
      </dsp:txXfrm>
    </dsp:sp>
    <dsp:sp modelId="{4F19E53D-47B8-491D-A0CE-1D542E7557CC}">
      <dsp:nvSpPr>
        <dsp:cNvPr id="0" name=""/>
        <dsp:cNvSpPr/>
      </dsp:nvSpPr>
      <dsp:spPr>
        <a:xfrm rot="2705400">
          <a:off x="5321938" y="4944384"/>
          <a:ext cx="88165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165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BCE753-6A60-4513-96C4-BF9CA1360C05}">
      <dsp:nvSpPr>
        <dsp:cNvPr id="0" name=""/>
        <dsp:cNvSpPr/>
      </dsp:nvSpPr>
      <dsp:spPr>
        <a:xfrm>
          <a:off x="4834411" y="5256586"/>
          <a:ext cx="3806551" cy="13315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u="sng" kern="1200" dirty="0" smtClean="0"/>
            <a:t>Генеральная прокуратура: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u="none" kern="1200" dirty="0" smtClean="0"/>
            <a:t> </a:t>
          </a:r>
          <a:r>
            <a:rPr lang="ru-RU" sz="1800" i="1" kern="1200" dirty="0" smtClean="0"/>
            <a:t>– Число обвиняемых по полу и видам преступлений</a:t>
          </a:r>
          <a:endParaRPr lang="ru-RU" sz="1800" kern="1200" dirty="0"/>
        </a:p>
      </dsp:txBody>
      <dsp:txXfrm>
        <a:off x="4899413" y="5321588"/>
        <a:ext cx="3676547" cy="1201567"/>
      </dsp:txXfrm>
    </dsp:sp>
    <dsp:sp modelId="{3B0A98F3-C595-4940-BC8F-7654EBC9DAC1}">
      <dsp:nvSpPr>
        <dsp:cNvPr id="0" name=""/>
        <dsp:cNvSpPr/>
      </dsp:nvSpPr>
      <dsp:spPr>
        <a:xfrm rot="7894325">
          <a:off x="2971565" y="4944379"/>
          <a:ext cx="83461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3461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ECFC6C-E830-4F4B-9C0C-F33272375019}">
      <dsp:nvSpPr>
        <dsp:cNvPr id="0" name=""/>
        <dsp:cNvSpPr/>
      </dsp:nvSpPr>
      <dsp:spPr>
        <a:xfrm>
          <a:off x="1010409" y="5256576"/>
          <a:ext cx="3022042" cy="13315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u="sng" kern="1200" dirty="0" smtClean="0"/>
            <a:t>ГСИН: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i="1" kern="1200" dirty="0" smtClean="0"/>
            <a:t>– число заключенных по правовому статусу, возрасту, полу и гражданству</a:t>
          </a:r>
          <a:endParaRPr lang="ru-RU" sz="1700" kern="1200" dirty="0"/>
        </a:p>
      </dsp:txBody>
      <dsp:txXfrm>
        <a:off x="1075411" y="5321578"/>
        <a:ext cx="2892038" cy="1201567"/>
      </dsp:txXfrm>
    </dsp:sp>
    <dsp:sp modelId="{7470B0E6-4549-462F-9A2A-8D9DF59D7166}">
      <dsp:nvSpPr>
        <dsp:cNvPr id="0" name=""/>
        <dsp:cNvSpPr/>
      </dsp:nvSpPr>
      <dsp:spPr>
        <a:xfrm rot="11622096">
          <a:off x="2794854" y="3341636"/>
          <a:ext cx="61293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1293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F11350-BB46-469B-B620-53D6B850234E}">
      <dsp:nvSpPr>
        <dsp:cNvPr id="0" name=""/>
        <dsp:cNvSpPr/>
      </dsp:nvSpPr>
      <dsp:spPr>
        <a:xfrm>
          <a:off x="72002" y="1911683"/>
          <a:ext cx="2731573" cy="20487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u="sng" kern="1200" dirty="0" smtClean="0"/>
            <a:t>Данные обследования по </a:t>
          </a:r>
          <a:r>
            <a:rPr lang="ru-RU" sz="1800" b="1" u="sng" kern="1200" dirty="0" err="1" smtClean="0"/>
            <a:t>виктимизации</a:t>
          </a:r>
          <a:r>
            <a:rPr lang="ru-RU" sz="1800" b="1" u="sng" kern="1200" dirty="0" smtClean="0"/>
            <a:t>: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u="none" kern="1200" dirty="0" smtClean="0"/>
            <a:t>- </a:t>
          </a:r>
          <a:r>
            <a:rPr lang="ru-RU" sz="1600" kern="1200" dirty="0" smtClean="0"/>
            <a:t>Международное исследование общественной безопасности в Кыргызстане -2015, </a:t>
          </a:r>
          <a:r>
            <a:rPr lang="ru-RU" sz="1600" kern="1200" dirty="0" smtClean="0">
              <a:hlinkClick xmlns:r="http://schemas.openxmlformats.org/officeDocument/2006/relationships" r:id="rId1"/>
            </a:rPr>
            <a:t>http://icvs.reforma.kg/</a:t>
          </a:r>
          <a:r>
            <a:rPr lang="ru-RU" sz="1600" kern="1200" dirty="0" smtClean="0"/>
            <a:t> </a:t>
          </a:r>
          <a:endParaRPr lang="ru-RU" sz="1600" kern="1200" dirty="0"/>
        </a:p>
      </dsp:txBody>
      <dsp:txXfrm>
        <a:off x="172014" y="2011695"/>
        <a:ext cx="2531549" cy="18487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DBCB3D-64F5-4D88-B46D-3FF32B228754}" type="datetimeFigureOut">
              <a:rPr lang="ru-RU" smtClean="0"/>
              <a:t>19.06.2017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68418-57D1-4FF5-B1D5-1788CA3B05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75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В вопроснике для ОТП-ООН требуются данные от: 1)</a:t>
            </a:r>
            <a:r>
              <a:rPr lang="en-US" sz="1200" dirty="0" smtClean="0"/>
              <a:t> </a:t>
            </a:r>
            <a:r>
              <a:rPr lang="ru-RU" sz="1200" dirty="0" smtClean="0"/>
              <a:t>органов полиции; 2) органов прокуратуры; 3) судов; 4) пенитенциарных учреждений; и 5) национального органа/учреждения, ответственного за обследования </a:t>
            </a:r>
            <a:r>
              <a:rPr lang="ru-RU" sz="1200" dirty="0" err="1" smtClean="0"/>
              <a:t>виктимизации</a:t>
            </a:r>
            <a:r>
              <a:rPr lang="ru-RU" sz="1200" dirty="0" smtClean="0"/>
              <a:t>. В сбор данных могут быть вовлечены другие национальные органы/учреждения.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68418-57D1-4FF5-B1D5-1788CA3B050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893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defTabSz="920750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9BF06E3C-C96F-4900-B433-623587A38464}" type="slidenum">
              <a:rPr lang="en-GB" altLang="en-US" sz="1200" smtClean="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8</a:t>
            </a:fld>
            <a:endParaRPr lang="en-GB" altLang="en-US" sz="120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  <a:p>
            <a:r>
              <a:rPr lang="en-US" altLang="en-US" dirty="0" smtClean="0"/>
              <a:t>What are the challenges we face in data collection?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51022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ru-RU" dirty="0" smtClean="0"/>
              <a:t>В этой связи следует отметить совместную инициативу УНП ООН в КР, НСК и МТСР по вопросу оказания поддержки НСК и правоохранительным органам в процессе сбора и анализа данных в области гендерного насилия, борьбы с торговлей людьми и ситуацией с наркотиками, в рамках исследований в целях содействия процессу реформирования органов внутренних дел.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/>
              <a:t>УНП ООН и НСК совместно составили перечень необходимых мер и список участников для включения в межведомственную рабочую группу по приоритетным направлениям совершенствования форм отчетности, которые должны быть утверждены приказом МТСР.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68418-57D1-4FF5-B1D5-1788CA3B050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0713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Statistics on crime are presented on the website of the NSC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68418-57D1-4FF5-B1D5-1788CA3B050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275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B003C6-E81E-4996-8D00-97BFFA0ABE52}" type="datetime1">
              <a:rPr lang="ru-RU" smtClean="0"/>
              <a:t>19.06.2017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98F7EA-E75E-49F0-9760-2FB20D42A0B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02BFF3-0FC7-4C44-A655-DB24EF4F64EE}" type="datetime1">
              <a:rPr lang="ru-RU" smtClean="0"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98F7EA-E75E-49F0-9760-2FB20D42A0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144823-D1CA-47B0-AEB3-6742DD7A99AE}" type="datetime1">
              <a:rPr lang="ru-RU" smtClean="0"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98F7EA-E75E-49F0-9760-2FB20D42A0B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A69DD0-CBEF-4464-9071-0A9151B987D6}" type="datetime1">
              <a:rPr lang="ru-RU" smtClean="0"/>
              <a:t>19.06.2017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98F7EA-E75E-49F0-9760-2FB20D42A0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6DE7D4-D1C9-44E9-A3EC-9DB0167CE460}" type="datetime1">
              <a:rPr lang="ru-RU" smtClean="0"/>
              <a:t>19.06.2017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98F7EA-E75E-49F0-9760-2FB20D42A0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9AFB26-A3AD-4826-B9AB-DFD75071E600}" type="datetime1">
              <a:rPr lang="ru-RU" smtClean="0"/>
              <a:t>19.06.2017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98F7EA-E75E-49F0-9760-2FB20D42A0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A4B3A5-6ECE-4707-BCD8-D79FE859A26F}" type="datetime1">
              <a:rPr lang="ru-RU" smtClean="0"/>
              <a:t>19.06.2017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98F7EA-E75E-49F0-9760-2FB20D42A0BF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B32443-B43B-4B33-A2B3-78A92280C471}" type="datetime1">
              <a:rPr lang="ru-RU" smtClean="0"/>
              <a:t>19.06.2017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98F7EA-E75E-49F0-9760-2FB20D42A0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2B1BEA-D3E5-47E9-BC36-616CC242CF91}" type="datetime1">
              <a:rPr lang="ru-RU" smtClean="0"/>
              <a:t>19.06.2017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98F7EA-E75E-49F0-9760-2FB20D42A0B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D101DE-4CD7-43ED-B253-0DC6D6BD8984}" type="datetime1">
              <a:rPr lang="ru-RU" smtClean="0"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98F7EA-E75E-49F0-9760-2FB20D42A0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B817B2-DA6E-49D8-BC09-4D66E588AA01}" type="datetime1">
              <a:rPr lang="ru-RU" smtClean="0"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98F7EA-E75E-49F0-9760-2FB20D42A0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D46B3A-954A-49B2-B599-B91E56D24F35}" type="datetime1">
              <a:rPr lang="ru-RU" smtClean="0"/>
              <a:t>19.06.2017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598F7EA-E75E-49F0-9760-2FB20D42A0BF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15889"/>
            <a:ext cx="8208912" cy="864839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Семинар «Статистика преступности: тенденции </a:t>
            </a:r>
            <a:br>
              <a:rPr lang="ru-RU" sz="2000" b="1" dirty="0" smtClean="0"/>
            </a:br>
            <a:r>
              <a:rPr lang="ru-RU" sz="2000" b="1" dirty="0" smtClean="0"/>
              <a:t>и перспективы развития»</a:t>
            </a:r>
            <a:r>
              <a:rPr lang="en-US" sz="2000" b="1" dirty="0"/>
              <a:t> </a:t>
            </a: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г.Бишкек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20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июня 2017г.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1268760"/>
            <a:ext cx="7560840" cy="5589240"/>
          </a:xfrm>
        </p:spPr>
        <p:txBody>
          <a:bodyPr>
            <a:normAutofit fontScale="47500" lnSpcReduction="20000"/>
          </a:bodyPr>
          <a:lstStyle/>
          <a:p>
            <a:pPr algn="ctr"/>
            <a:endParaRPr lang="en-US" sz="4000" b="1" i="1" dirty="0" smtClean="0">
              <a:solidFill>
                <a:schemeClr val="tx1"/>
              </a:solidFill>
            </a:endParaRPr>
          </a:p>
          <a:p>
            <a:pPr marL="360000" algn="ctr">
              <a:lnSpc>
                <a:spcPct val="120000"/>
              </a:lnSpc>
            </a:pPr>
            <a:r>
              <a:rPr lang="ru-RU" sz="5900" b="1" i="1" dirty="0" smtClean="0">
                <a:solidFill>
                  <a:schemeClr val="tx1"/>
                </a:solidFill>
              </a:rPr>
              <a:t>Участие Кыргызстана в ежегодном обзоре тенденций в области преступности и функционирования систем уголовного правосудия (вопросник УНП ООН)</a:t>
            </a:r>
            <a:endParaRPr lang="en-US" sz="5900" b="1" i="1" dirty="0" smtClean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endParaRPr lang="en-US" sz="2800" dirty="0" smtClean="0"/>
          </a:p>
          <a:p>
            <a:endParaRPr lang="en-US" sz="2400" dirty="0" smtClean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  <a:p>
            <a:pPr algn="r"/>
            <a:endParaRPr lang="en-US" sz="2400" dirty="0" smtClean="0">
              <a:solidFill>
                <a:schemeClr val="tx1"/>
              </a:solidFill>
            </a:endParaRPr>
          </a:p>
          <a:p>
            <a:pPr algn="r"/>
            <a:endParaRPr lang="en-US" sz="2400" dirty="0" smtClean="0">
              <a:solidFill>
                <a:schemeClr val="tx1"/>
              </a:solidFill>
            </a:endParaRPr>
          </a:p>
          <a:p>
            <a:pPr algn="r"/>
            <a:endParaRPr lang="en-US" sz="2400" dirty="0">
              <a:solidFill>
                <a:schemeClr val="tx1"/>
              </a:solidFill>
            </a:endParaRPr>
          </a:p>
          <a:p>
            <a:pPr algn="r"/>
            <a:endParaRPr lang="en-US" sz="2800" dirty="0" smtClean="0">
              <a:solidFill>
                <a:schemeClr val="tx1"/>
              </a:solidFill>
            </a:endParaRPr>
          </a:p>
          <a:p>
            <a:pPr algn="r"/>
            <a:endParaRPr lang="ru-RU" sz="2800" dirty="0" smtClean="0">
              <a:solidFill>
                <a:schemeClr val="tx1"/>
              </a:solidFill>
            </a:endParaRPr>
          </a:p>
          <a:p>
            <a:pPr algn="r"/>
            <a:endParaRPr lang="ru-RU" sz="2800" dirty="0">
              <a:solidFill>
                <a:schemeClr val="tx1"/>
              </a:solidFill>
            </a:endParaRPr>
          </a:p>
          <a:p>
            <a:pPr algn="r"/>
            <a:r>
              <a:rPr lang="ru-RU" sz="4500" dirty="0" smtClean="0">
                <a:solidFill>
                  <a:schemeClr val="tx1"/>
                </a:solidFill>
              </a:rPr>
              <a:t>Национальный статистический комитет </a:t>
            </a:r>
          </a:p>
          <a:p>
            <a:pPr algn="r"/>
            <a:r>
              <a:rPr lang="ru-RU" sz="4500" dirty="0" err="1" smtClean="0">
                <a:solidFill>
                  <a:schemeClr val="tx1"/>
                </a:solidFill>
              </a:rPr>
              <a:t>Кыргызской</a:t>
            </a:r>
            <a:r>
              <a:rPr lang="ru-RU" sz="4500" dirty="0" smtClean="0">
                <a:solidFill>
                  <a:schemeClr val="tx1"/>
                </a:solidFill>
              </a:rPr>
              <a:t> Республики,</a:t>
            </a:r>
          </a:p>
          <a:p>
            <a:pPr algn="r"/>
            <a:r>
              <a:rPr lang="ru-RU" sz="4500" dirty="0" smtClean="0">
                <a:solidFill>
                  <a:schemeClr val="tx1"/>
                </a:solidFill>
              </a:rPr>
              <a:t>Абдуллаева </a:t>
            </a:r>
            <a:r>
              <a:rPr lang="ru-RU" sz="4500" dirty="0" err="1" smtClean="0">
                <a:solidFill>
                  <a:schemeClr val="tx1"/>
                </a:solidFill>
              </a:rPr>
              <a:t>Гульхумар</a:t>
            </a:r>
            <a:endParaRPr lang="ru-RU" sz="4500" dirty="0">
              <a:solidFill>
                <a:schemeClr val="tx1"/>
              </a:solidFill>
            </a:endParaRPr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386"/>
            <a:ext cx="863406" cy="86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В Бишкеке прошла презентация книги художника М.Рындина «Кыргызский национальный узор»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886" y="3861048"/>
            <a:ext cx="2880320" cy="16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В Бишкеке прошла презентация книги художника М.Рындина «Кыргызский национальный узор»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913" y="3861048"/>
            <a:ext cx="2973087" cy="1611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В Бишкеке прошла презентация книги художника М.Рындина «Кыргызский национальный узор»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8" y="3861048"/>
            <a:ext cx="3281195" cy="161278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F7EA-E75E-49F0-9760-2FB20D42A0B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35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Общая информация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6013" y="1268760"/>
            <a:ext cx="7817675" cy="4979640"/>
          </a:xfrm>
        </p:spPr>
        <p:txBody>
          <a:bodyPr>
            <a:noAutofit/>
          </a:bodyPr>
          <a:lstStyle/>
          <a:p>
            <a:r>
              <a:rPr lang="ru-RU" sz="2400" dirty="0" smtClean="0"/>
              <a:t>В 2005 </a:t>
            </a:r>
            <a:r>
              <a:rPr lang="ru-RU" sz="2400" dirty="0"/>
              <a:t>г</a:t>
            </a:r>
            <a:r>
              <a:rPr lang="ru-RU" sz="2400" dirty="0" smtClean="0"/>
              <a:t>. </a:t>
            </a:r>
            <a:r>
              <a:rPr lang="ru-RU" sz="2400" dirty="0" err="1"/>
              <a:t>Кыргызская</a:t>
            </a:r>
            <a:r>
              <a:rPr lang="ru-RU" sz="2400" dirty="0"/>
              <a:t> Республика </a:t>
            </a:r>
            <a:r>
              <a:rPr lang="ru-RU" sz="2400" dirty="0" smtClean="0"/>
              <a:t>впервые </a:t>
            </a:r>
            <a:r>
              <a:rPr lang="ru-RU" sz="2400" dirty="0"/>
              <a:t>приняла участие в 9-м </a:t>
            </a:r>
            <a:r>
              <a:rPr lang="ru-RU" sz="2400" b="1" i="1" dirty="0">
                <a:solidFill>
                  <a:srgbClr val="FF0000"/>
                </a:solidFill>
              </a:rPr>
              <a:t>Обзоре </a:t>
            </a:r>
            <a:r>
              <a:rPr lang="ru-RU" sz="2400" b="1" i="1" dirty="0" smtClean="0">
                <a:solidFill>
                  <a:srgbClr val="FF0000"/>
                </a:solidFill>
              </a:rPr>
              <a:t>тенденций в области </a:t>
            </a:r>
            <a:r>
              <a:rPr lang="ru-RU" sz="2400" b="1" i="1" dirty="0">
                <a:solidFill>
                  <a:srgbClr val="FF0000"/>
                </a:solidFill>
              </a:rPr>
              <a:t>преступности и функционирования систем уголовного правосудия </a:t>
            </a:r>
            <a:r>
              <a:rPr lang="ru-RU" sz="2400" b="1" i="1" dirty="0" smtClean="0">
                <a:solidFill>
                  <a:srgbClr val="FF0000"/>
                </a:solidFill>
              </a:rPr>
              <a:t>(ОТП-ООН) </a:t>
            </a:r>
            <a:r>
              <a:rPr lang="ru-RU" sz="2400" dirty="0" smtClean="0"/>
              <a:t>за</a:t>
            </a:r>
            <a:r>
              <a:rPr lang="ru-RU" sz="2400" b="1" i="1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/>
              <a:t>2003-2004гг., </a:t>
            </a:r>
            <a:r>
              <a:rPr lang="ru-RU" sz="2400" dirty="0"/>
              <a:t>который </a:t>
            </a:r>
            <a:r>
              <a:rPr lang="ru-RU" sz="2400" dirty="0" smtClean="0"/>
              <a:t>проводился УНП ООН совместно со </a:t>
            </a:r>
            <a:r>
              <a:rPr lang="ru-RU" sz="2400" dirty="0"/>
              <a:t>Статистическим </a:t>
            </a:r>
            <a:r>
              <a:rPr lang="ru-RU" sz="2400" dirty="0" smtClean="0"/>
              <a:t>Отделом ООН (</a:t>
            </a:r>
            <a:r>
              <a:rPr lang="en-US" sz="2400" dirty="0" smtClean="0"/>
              <a:t>Statistics Division</a:t>
            </a:r>
            <a:r>
              <a:rPr lang="ru-RU" sz="2400" dirty="0" smtClean="0"/>
              <a:t>).</a:t>
            </a:r>
            <a:endParaRPr lang="ru-RU" sz="2400" dirty="0"/>
          </a:p>
          <a:p>
            <a:r>
              <a:rPr lang="ru-RU" sz="2400" dirty="0" smtClean="0"/>
              <a:t>УНП ООН </a:t>
            </a:r>
            <a:r>
              <a:rPr lang="ru-RU" sz="2400" dirty="0"/>
              <a:t>распространило вопросник в КР через Вербальные ноты, отправленные в Министерство иностранных дел КР (МИД).</a:t>
            </a:r>
          </a:p>
          <a:p>
            <a:r>
              <a:rPr lang="ru-RU" sz="2400" dirty="0"/>
              <a:t>МИД определил </a:t>
            </a:r>
            <a:r>
              <a:rPr lang="ru-RU" sz="2400" b="1" dirty="0">
                <a:solidFill>
                  <a:srgbClr val="FF0000"/>
                </a:solidFill>
              </a:rPr>
              <a:t>К</a:t>
            </a:r>
            <a:r>
              <a:rPr lang="ru-RU" sz="2400" b="1" dirty="0" smtClean="0">
                <a:solidFill>
                  <a:srgbClr val="FF0000"/>
                </a:solidFill>
              </a:rPr>
              <a:t>оординатора </a:t>
            </a:r>
            <a:r>
              <a:rPr lang="ru-RU" sz="2400" b="1" dirty="0">
                <a:solidFill>
                  <a:srgbClr val="FF0000"/>
                </a:solidFill>
              </a:rPr>
              <a:t>ОТП-ООН</a:t>
            </a:r>
            <a:r>
              <a:rPr lang="ru-RU" sz="2400" dirty="0" smtClean="0"/>
              <a:t>, </a:t>
            </a:r>
            <a:r>
              <a:rPr lang="ru-RU" sz="2400" dirty="0"/>
              <a:t>т. </a:t>
            </a:r>
            <a:r>
              <a:rPr lang="ru-RU" sz="2400" dirty="0" smtClean="0"/>
              <a:t>е. национальный государственный орган</a:t>
            </a:r>
            <a:r>
              <a:rPr lang="ru-RU" sz="2400" dirty="0"/>
              <a:t>, </a:t>
            </a:r>
            <a:r>
              <a:rPr lang="ru-RU" sz="2400" dirty="0" smtClean="0"/>
              <a:t>ответственный </a:t>
            </a:r>
            <a:r>
              <a:rPr lang="ru-RU" sz="2400" dirty="0"/>
              <a:t>за заполнение вопросника </a:t>
            </a:r>
            <a:r>
              <a:rPr lang="ru-RU" sz="2400" dirty="0" smtClean="0"/>
              <a:t>совместно с </a:t>
            </a:r>
            <a:r>
              <a:rPr lang="ru-RU" sz="2400" dirty="0"/>
              <a:t>различными ответственными министерствами и ведомствами.</a:t>
            </a:r>
            <a:endParaRPr lang="en-US" sz="2400" dirty="0" smtClean="0"/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F7EA-E75E-49F0-9760-2FB20D42A0B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2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3179" y="116632"/>
            <a:ext cx="7870509" cy="720080"/>
          </a:xfrm>
        </p:spPr>
        <p:txBody>
          <a:bodyPr>
            <a:normAutofit fontScale="90000"/>
          </a:bodyPr>
          <a:lstStyle/>
          <a:p>
            <a:r>
              <a:rPr lang="ru-RU" sz="3600" b="1" dirty="0" err="1"/>
              <a:t>Нацстатком</a:t>
            </a:r>
            <a:r>
              <a:rPr lang="ru-RU" sz="3600" b="1" dirty="0"/>
              <a:t> - Координатор ОТП-ООН в КР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3179" y="1073894"/>
            <a:ext cx="7870509" cy="5451450"/>
          </a:xfrm>
        </p:spPr>
        <p:txBody>
          <a:bodyPr>
            <a:normAutofit fontScale="85000" lnSpcReduction="10000"/>
          </a:bodyPr>
          <a:lstStyle/>
          <a:p>
            <a:pPr marL="82296" indent="0">
              <a:buNone/>
            </a:pPr>
            <a:r>
              <a:rPr lang="ru-RU" i="1" dirty="0" smtClean="0"/>
              <a:t>В соответствии со Ст.11 «Закона о государственной статистике» задачи органов статистики:</a:t>
            </a:r>
            <a:endParaRPr lang="ru-RU" i="1" dirty="0"/>
          </a:p>
          <a:p>
            <a:r>
              <a:rPr lang="ru-RU" dirty="0" smtClean="0"/>
              <a:t>координация </a:t>
            </a:r>
            <a:r>
              <a:rPr lang="ru-RU" dirty="0"/>
              <a:t>действий органов государственной власти, </a:t>
            </a:r>
            <a:r>
              <a:rPr lang="ru-RU" dirty="0" smtClean="0"/>
              <a:t>ОМСУ и др. </a:t>
            </a:r>
            <a:r>
              <a:rPr lang="ru-RU" dirty="0"/>
              <a:t>юридических лиц в вопросах организации сбора и использования </a:t>
            </a:r>
            <a:r>
              <a:rPr lang="ru-RU" i="1" dirty="0"/>
              <a:t>административных </a:t>
            </a:r>
            <a:r>
              <a:rPr lang="ru-RU" dirty="0"/>
              <a:t>данных;</a:t>
            </a:r>
          </a:p>
          <a:p>
            <a:r>
              <a:rPr lang="ru-RU" dirty="0"/>
              <a:t>обеспечение взаимодействия государственной статистической информационной системы с информационными системами органов государственной власти и </a:t>
            </a:r>
            <a:r>
              <a:rPr lang="ru-RU" dirty="0" smtClean="0"/>
              <a:t>ОМСУ, </a:t>
            </a:r>
            <a:r>
              <a:rPr lang="ru-RU" dirty="0"/>
              <a:t>международных организаций и статистических служб других стран для взаимного обмена </a:t>
            </a:r>
            <a:r>
              <a:rPr lang="ru-RU" dirty="0" smtClean="0"/>
              <a:t>информацией.</a:t>
            </a:r>
            <a:endParaRPr lang="ru-RU" dirty="0"/>
          </a:p>
          <a:p>
            <a:endParaRPr lang="ru-RU" dirty="0"/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F7EA-E75E-49F0-9760-2FB20D42A0B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45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41474"/>
            <a:ext cx="7817675" cy="706090"/>
          </a:xfrm>
        </p:spPr>
        <p:txBody>
          <a:bodyPr>
            <a:noAutofit/>
          </a:bodyPr>
          <a:lstStyle/>
          <a:p>
            <a:r>
              <a:rPr lang="ru-RU" sz="3200" b="1" dirty="0" err="1" smtClean="0"/>
              <a:t>Нацстатком</a:t>
            </a:r>
            <a:r>
              <a:rPr lang="ru-RU" sz="3200" b="1" dirty="0" smtClean="0"/>
              <a:t> - Координатор ОТП-ООН в КР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1" y="1268760"/>
            <a:ext cx="8033698" cy="518457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НСК </a:t>
            </a:r>
            <a:r>
              <a:rPr lang="ru-RU" dirty="0"/>
              <a:t>является национальным </a:t>
            </a:r>
            <a:r>
              <a:rPr lang="ru-RU" dirty="0" smtClean="0"/>
              <a:t>государственным органом, </a:t>
            </a:r>
            <a:r>
              <a:rPr lang="ru-RU" dirty="0"/>
              <a:t>ответственным за подготовку </a:t>
            </a:r>
            <a:r>
              <a:rPr lang="ru-RU" i="1" dirty="0">
                <a:solidFill>
                  <a:srgbClr val="FF0000"/>
                </a:solidFill>
              </a:rPr>
              <a:t>статистических данных о преступности и </a:t>
            </a:r>
            <a:r>
              <a:rPr lang="ru-RU" i="1" dirty="0" smtClean="0">
                <a:solidFill>
                  <a:srgbClr val="FF0000"/>
                </a:solidFill>
              </a:rPr>
              <a:t>правосудии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НСК владеет </a:t>
            </a:r>
            <a:r>
              <a:rPr lang="ru-RU" dirty="0"/>
              <a:t>технологией сбора данных от </a:t>
            </a:r>
            <a:r>
              <a:rPr lang="ru-RU" dirty="0" smtClean="0"/>
              <a:t>соответствующих госорганов и </a:t>
            </a:r>
            <a:r>
              <a:rPr lang="ru-RU" dirty="0"/>
              <a:t>имеет институциональный статус, обеспечивающий </a:t>
            </a:r>
            <a:r>
              <a:rPr lang="ru-RU" dirty="0" smtClean="0"/>
              <a:t>их взаимодействие и координацию. </a:t>
            </a:r>
            <a:endParaRPr lang="ru-RU" dirty="0"/>
          </a:p>
          <a:p>
            <a:r>
              <a:rPr lang="ru-RU" i="1" dirty="0" smtClean="0">
                <a:solidFill>
                  <a:srgbClr val="FF0000"/>
                </a:solidFill>
              </a:rPr>
              <a:t>Отдел социальной статистики НСК </a:t>
            </a:r>
            <a:r>
              <a:rPr lang="ru-RU" dirty="0" smtClean="0"/>
              <a:t>на </a:t>
            </a:r>
            <a:r>
              <a:rPr lang="ru-RU" dirty="0"/>
              <a:t>регулярной основе получает административные данные от правоохранительных органов: МВД, СД, ГП, ГСИН. </a:t>
            </a:r>
          </a:p>
          <a:p>
            <a:endParaRPr lang="ru-RU" dirty="0"/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F7EA-E75E-49F0-9760-2FB20D42A0B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98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8172400" cy="79851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Задачи НСК</a:t>
            </a:r>
            <a:r>
              <a:rPr lang="en-US" sz="3200" b="1" dirty="0" smtClean="0"/>
              <a:t> - </a:t>
            </a:r>
            <a:r>
              <a:rPr lang="ru-RU" sz="3200" b="1" dirty="0" smtClean="0"/>
              <a:t>Координатора ОТП-ООН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417638"/>
            <a:ext cx="7674056" cy="4830762"/>
          </a:xfrm>
        </p:spPr>
        <p:txBody>
          <a:bodyPr>
            <a:normAutofit fontScale="47500" lnSpcReduction="20000"/>
          </a:bodyPr>
          <a:lstStyle/>
          <a:p>
            <a:r>
              <a:rPr lang="ru-RU" sz="4900" dirty="0" smtClean="0"/>
              <a:t>Внесение </a:t>
            </a:r>
            <a:r>
              <a:rPr lang="ru-RU" sz="4900" dirty="0"/>
              <a:t>имеющихся данных в вопросник и направление соответствующих разделов вопросника для заполнения в МВД, ГП, СД, </a:t>
            </a:r>
            <a:r>
              <a:rPr lang="ru-RU" sz="4900" dirty="0" smtClean="0"/>
              <a:t>ГСИН (в формате </a:t>
            </a:r>
            <a:r>
              <a:rPr lang="en-US" sz="4900" dirty="0" smtClean="0"/>
              <a:t>XL)</a:t>
            </a:r>
            <a:r>
              <a:rPr lang="ru-RU" sz="4900" dirty="0" smtClean="0"/>
              <a:t>.</a:t>
            </a:r>
            <a:endParaRPr lang="en-US" sz="4900" dirty="0"/>
          </a:p>
          <a:p>
            <a:pPr lvl="0"/>
            <a:r>
              <a:rPr lang="ru-RU" sz="4900" dirty="0" smtClean="0"/>
              <a:t>Обеспечение точности, полноты </a:t>
            </a:r>
            <a:r>
              <a:rPr lang="ru-RU" sz="4900" dirty="0"/>
              <a:t>и </a:t>
            </a:r>
            <a:r>
              <a:rPr lang="ru-RU" sz="4900" dirty="0" smtClean="0"/>
              <a:t>согласованности данных </a:t>
            </a:r>
            <a:r>
              <a:rPr lang="ru-RU" sz="4900" dirty="0"/>
              <a:t>от всех </a:t>
            </a:r>
            <a:r>
              <a:rPr lang="ru-RU" sz="4900" dirty="0" smtClean="0"/>
              <a:t>министерств/ведомств. </a:t>
            </a:r>
            <a:endParaRPr lang="ru-RU" sz="4900" dirty="0"/>
          </a:p>
          <a:p>
            <a:pPr lvl="0"/>
            <a:r>
              <a:rPr lang="ru-RU" sz="4900" dirty="0" smtClean="0"/>
              <a:t>Своевременное представление заполненного </a:t>
            </a:r>
            <a:r>
              <a:rPr lang="ru-RU" sz="4900" dirty="0"/>
              <a:t>вопросника в </a:t>
            </a:r>
            <a:r>
              <a:rPr lang="ru-RU" sz="4900" dirty="0" smtClean="0"/>
              <a:t>УНП ООН, а также обеспечение справочной информацией по </a:t>
            </a:r>
            <a:r>
              <a:rPr lang="ru-RU" sz="4900" dirty="0"/>
              <a:t>вопросам, касающимся точности и согласованности данных о </a:t>
            </a:r>
            <a:r>
              <a:rPr lang="ru-RU" sz="4900" dirty="0" smtClean="0"/>
              <a:t>преступности. </a:t>
            </a:r>
            <a:endParaRPr lang="ru-RU" sz="4900" dirty="0"/>
          </a:p>
          <a:p>
            <a:pPr lvl="0"/>
            <a:r>
              <a:rPr lang="ru-RU" sz="4900" dirty="0" smtClean="0"/>
              <a:t>Выполнение </a:t>
            </a:r>
            <a:r>
              <a:rPr lang="ru-RU" sz="4900" dirty="0"/>
              <a:t>функций представителя для связи с </a:t>
            </a:r>
            <a:r>
              <a:rPr lang="ru-RU" sz="4900" dirty="0" smtClean="0"/>
              <a:t>УНП ООН </a:t>
            </a:r>
            <a:r>
              <a:rPr lang="ru-RU" sz="4900" dirty="0"/>
              <a:t>по всем аспектам представляемой </a:t>
            </a:r>
            <a:r>
              <a:rPr lang="ru-RU" sz="4900" dirty="0" smtClean="0"/>
              <a:t>Кыргызстаном </a:t>
            </a:r>
            <a:r>
              <a:rPr lang="ru-RU" sz="4900" dirty="0"/>
              <a:t>информации для ОТП-ООН</a:t>
            </a:r>
            <a:r>
              <a:rPr lang="ru-RU" sz="4900" dirty="0" smtClean="0"/>
              <a:t>.</a:t>
            </a:r>
          </a:p>
          <a:p>
            <a:pPr lvl="0"/>
            <a:r>
              <a:rPr lang="ru-RU" sz="4800" dirty="0"/>
              <a:t>Координация работы по заполнению вопросника Обзора </a:t>
            </a:r>
            <a:r>
              <a:rPr lang="ru-RU" sz="4800" dirty="0" smtClean="0"/>
              <a:t>возложена </a:t>
            </a:r>
            <a:r>
              <a:rPr lang="ru-RU" sz="4800" dirty="0"/>
              <a:t>на </a:t>
            </a:r>
            <a:r>
              <a:rPr lang="ru-RU" sz="4800" b="1" i="1" dirty="0" smtClean="0">
                <a:solidFill>
                  <a:srgbClr val="FF0000"/>
                </a:solidFill>
              </a:rPr>
              <a:t>Отдел </a:t>
            </a:r>
            <a:r>
              <a:rPr lang="ru-RU" sz="4800" b="1" i="1" dirty="0">
                <a:solidFill>
                  <a:srgbClr val="FF0000"/>
                </a:solidFill>
              </a:rPr>
              <a:t>социальной </a:t>
            </a:r>
            <a:r>
              <a:rPr lang="ru-RU" sz="4800" b="1" i="1" dirty="0" smtClean="0">
                <a:solidFill>
                  <a:srgbClr val="FF0000"/>
                </a:solidFill>
              </a:rPr>
              <a:t>статистики НСК (Рахманова Ж., </a:t>
            </a:r>
            <a:r>
              <a:rPr lang="ru-RU" sz="4800" b="1" i="1" dirty="0" err="1" smtClean="0">
                <a:solidFill>
                  <a:srgbClr val="FF0000"/>
                </a:solidFill>
              </a:rPr>
              <a:t>Сооромбаева</a:t>
            </a:r>
            <a:r>
              <a:rPr lang="ru-RU" sz="4800" b="1" i="1" dirty="0" smtClean="0">
                <a:solidFill>
                  <a:srgbClr val="FF0000"/>
                </a:solidFill>
              </a:rPr>
              <a:t> Д.).</a:t>
            </a:r>
          </a:p>
          <a:p>
            <a:pPr lvl="0"/>
            <a:endParaRPr lang="ru-RU" sz="4800" dirty="0" smtClean="0"/>
          </a:p>
          <a:p>
            <a:endParaRPr lang="ru-RU" dirty="0"/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F7EA-E75E-49F0-9760-2FB20D42A0B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92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33184"/>
            <a:ext cx="7746064" cy="587504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/>
              <a:t>Сбор данных для </a:t>
            </a:r>
            <a:r>
              <a:rPr lang="ru-RU" sz="3600" b="1" dirty="0"/>
              <a:t>ОТП-ООН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0551070"/>
              </p:ext>
            </p:extLst>
          </p:nvPr>
        </p:nvGraphicFramePr>
        <p:xfrm>
          <a:off x="251520" y="764704"/>
          <a:ext cx="8682168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184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F7EA-E75E-49F0-9760-2FB20D42A0B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89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8159136"/>
              </p:ext>
            </p:extLst>
          </p:nvPr>
        </p:nvGraphicFramePr>
        <p:xfrm>
          <a:off x="251520" y="116632"/>
          <a:ext cx="8784976" cy="6624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2" descr="logo NSC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33184"/>
            <a:ext cx="874084" cy="875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F7EA-E75E-49F0-9760-2FB20D42A0B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29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194420" y="270483"/>
            <a:ext cx="8027987" cy="648072"/>
          </a:xfrm>
        </p:spPr>
        <p:txBody>
          <a:bodyPr>
            <a:noAutofit/>
          </a:bodyPr>
          <a:lstStyle/>
          <a:p>
            <a:pPr algn="ctr"/>
            <a:r>
              <a:rPr lang="ru-RU" altLang="en-US" sz="3600" b="1" dirty="0" smtClean="0"/>
              <a:t>Проблемы сбора данных</a:t>
            </a:r>
            <a:endParaRPr lang="en-GB" altLang="en-US" sz="3600" b="1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4" y="1340768"/>
            <a:ext cx="7753152" cy="5256584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 dirty="0" smtClean="0"/>
              <a:t>Частая сменяемость сотрудников, ответственных за заполнение </a:t>
            </a:r>
            <a:r>
              <a:rPr lang="ru-RU" sz="2400" dirty="0" smtClean="0"/>
              <a:t>вопросника, недостаточный опыт работы с данными.</a:t>
            </a:r>
            <a:endParaRPr lang="ru-RU" sz="2400" dirty="0"/>
          </a:p>
          <a:p>
            <a:pPr>
              <a:spcBef>
                <a:spcPct val="0"/>
              </a:spcBef>
            </a:pPr>
            <a:r>
              <a:rPr lang="ru-RU" sz="2400" dirty="0" smtClean="0"/>
              <a:t>Низкая заинтересованность соответствующих министерств/ведомств.</a:t>
            </a:r>
            <a:endParaRPr lang="ru-RU" sz="2400" dirty="0"/>
          </a:p>
          <a:p>
            <a:pPr>
              <a:spcBef>
                <a:spcPct val="0"/>
              </a:spcBef>
            </a:pPr>
            <a:r>
              <a:rPr lang="ru-RU" sz="2400" dirty="0" smtClean="0"/>
              <a:t>Недостаток/отсутствие </a:t>
            </a:r>
            <a:r>
              <a:rPr lang="ru-RU" sz="2400" dirty="0"/>
              <a:t>метаданных; </a:t>
            </a:r>
            <a:r>
              <a:rPr lang="ru-RU" sz="2400" dirty="0" smtClean="0"/>
              <a:t>данные </a:t>
            </a:r>
            <a:r>
              <a:rPr lang="ru-RU" sz="2400" dirty="0"/>
              <a:t>часто бывают неполными или </a:t>
            </a:r>
            <a:r>
              <a:rPr lang="ru-RU" sz="2400" dirty="0" smtClean="0"/>
              <a:t>отсутствуют.</a:t>
            </a:r>
            <a:endParaRPr lang="ru-RU" sz="2400" dirty="0"/>
          </a:p>
          <a:p>
            <a:pPr>
              <a:spcBef>
                <a:spcPct val="0"/>
              </a:spcBef>
            </a:pPr>
            <a:r>
              <a:rPr lang="ru-RU" sz="2400" dirty="0" smtClean="0"/>
              <a:t>Данные </a:t>
            </a:r>
            <a:r>
              <a:rPr lang="ru-RU" sz="2400" dirty="0"/>
              <a:t>не </a:t>
            </a:r>
            <a:r>
              <a:rPr lang="ru-RU" sz="2400" dirty="0" smtClean="0"/>
              <a:t>заполняются </a:t>
            </a:r>
            <a:r>
              <a:rPr lang="ru-RU" sz="2400" dirty="0"/>
              <a:t>из-за </a:t>
            </a:r>
            <a:r>
              <a:rPr lang="ru-RU" sz="2400" dirty="0" smtClean="0"/>
              <a:t>несоответствия национальных </a:t>
            </a:r>
            <a:r>
              <a:rPr lang="ru-RU" sz="2400" dirty="0"/>
              <a:t>и международных </a:t>
            </a:r>
            <a:r>
              <a:rPr lang="ru-RU" sz="2400" dirty="0" smtClean="0"/>
              <a:t>определений.</a:t>
            </a:r>
            <a:endParaRPr lang="ru-RU" sz="2400" dirty="0"/>
          </a:p>
          <a:p>
            <a:pPr>
              <a:spcBef>
                <a:spcPct val="0"/>
              </a:spcBef>
            </a:pPr>
            <a:r>
              <a:rPr lang="ru-RU" sz="2400" dirty="0">
                <a:solidFill>
                  <a:srgbClr val="FF0000"/>
                </a:solidFill>
              </a:rPr>
              <a:t>Нет статистических данных о жертвах преступлений.</a:t>
            </a:r>
          </a:p>
          <a:p>
            <a:pPr>
              <a:spcBef>
                <a:spcPct val="0"/>
              </a:spcBef>
            </a:pPr>
            <a:r>
              <a:rPr lang="ru-RU" sz="2400" dirty="0" smtClean="0"/>
              <a:t>Формат </a:t>
            </a:r>
            <a:r>
              <a:rPr lang="ru-RU" sz="2400" dirty="0"/>
              <a:t>передачи данных иногда </a:t>
            </a:r>
            <a:r>
              <a:rPr lang="ru-RU" sz="2400" dirty="0" smtClean="0"/>
              <a:t>бывает проблематичным </a:t>
            </a:r>
            <a:r>
              <a:rPr lang="ru-RU" sz="2400" dirty="0"/>
              <a:t>(отправка </a:t>
            </a:r>
            <a:r>
              <a:rPr lang="ru-RU" sz="2400" dirty="0" smtClean="0"/>
              <a:t>вопросника </a:t>
            </a:r>
            <a:r>
              <a:rPr lang="ru-RU" sz="2400" dirty="0"/>
              <a:t>в формате PDF, в печатном виде или в измененных листах </a:t>
            </a:r>
            <a:r>
              <a:rPr lang="ru-RU" sz="2400" dirty="0" err="1"/>
              <a:t>Excel</a:t>
            </a:r>
            <a:r>
              <a:rPr lang="ru-RU" sz="2400" dirty="0" smtClean="0"/>
              <a:t>)</a:t>
            </a:r>
            <a:endParaRPr lang="en-GB" altLang="en-US" sz="2400" dirty="0" smtClean="0"/>
          </a:p>
          <a:p>
            <a:pPr>
              <a:spcBef>
                <a:spcPct val="0"/>
              </a:spcBef>
            </a:pPr>
            <a:endParaRPr lang="en-GB" altLang="en-US" sz="2400" dirty="0"/>
          </a:p>
          <a:p>
            <a:pPr marL="0" indent="0">
              <a:spcBef>
                <a:spcPct val="0"/>
              </a:spcBef>
              <a:buNone/>
            </a:pPr>
            <a:endParaRPr lang="en-GB" altLang="en-US" sz="2400" dirty="0" smtClean="0"/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F7EA-E75E-49F0-9760-2FB20D42A0B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034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37727"/>
            <a:ext cx="7822404" cy="812502"/>
          </a:xfrm>
        </p:spPr>
        <p:txBody>
          <a:bodyPr>
            <a:normAutofit/>
          </a:bodyPr>
          <a:lstStyle/>
          <a:p>
            <a:r>
              <a:rPr lang="en-GB" altLang="en-US" sz="3600" b="1" dirty="0" smtClean="0"/>
              <a:t> </a:t>
            </a:r>
            <a:r>
              <a:rPr lang="ru-RU" altLang="en-US" sz="3600" b="1" dirty="0" smtClean="0"/>
              <a:t>Пути повышения качества данных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447800"/>
            <a:ext cx="7528880" cy="4800600"/>
          </a:xfrm>
        </p:spPr>
        <p:txBody>
          <a:bodyPr>
            <a:normAutofit fontScale="70000" lnSpcReduction="20000"/>
          </a:bodyPr>
          <a:lstStyle/>
          <a:p>
            <a:r>
              <a:rPr lang="ru-RU" altLang="en-US" sz="3400" kern="0" dirty="0" smtClean="0"/>
              <a:t>Методическое </a:t>
            </a:r>
            <a:r>
              <a:rPr lang="ru-RU" altLang="en-US" sz="3400" kern="0" dirty="0"/>
              <a:t>руководство по сбору </a:t>
            </a:r>
            <a:r>
              <a:rPr lang="ru-RU" altLang="en-US" sz="3400" kern="0" dirty="0" smtClean="0"/>
              <a:t>данных для Обзора УНП ООН на русском языке.</a:t>
            </a:r>
            <a:endParaRPr lang="ru-RU" altLang="en-US" sz="3400" kern="0" dirty="0"/>
          </a:p>
          <a:p>
            <a:r>
              <a:rPr lang="ru-RU" altLang="en-US" sz="3400" kern="0" dirty="0"/>
              <a:t>Проведение </a:t>
            </a:r>
            <a:r>
              <a:rPr lang="ru-RU" altLang="en-US" sz="3400" kern="0" dirty="0" smtClean="0"/>
              <a:t>обучающих тренингов для министерств/ведомств по заполнению вопросника.</a:t>
            </a:r>
            <a:endParaRPr lang="ru-RU" altLang="en-US" sz="3400" kern="0" dirty="0"/>
          </a:p>
          <a:p>
            <a:r>
              <a:rPr lang="ru-RU" altLang="en-US" sz="3400" kern="0" dirty="0" smtClean="0"/>
              <a:t>Поддержка международных и национальных </a:t>
            </a:r>
            <a:r>
              <a:rPr lang="ru-RU" altLang="en-US" sz="3400" kern="0" dirty="0"/>
              <a:t>экспертов </a:t>
            </a:r>
            <a:r>
              <a:rPr lang="ru-RU" altLang="en-US" sz="3400" kern="0" dirty="0" smtClean="0"/>
              <a:t>в вопросах </a:t>
            </a:r>
            <a:r>
              <a:rPr lang="ru-RU" altLang="en-US" sz="3400" kern="0" dirty="0"/>
              <a:t>совершенствования существующих форм </a:t>
            </a:r>
            <a:r>
              <a:rPr lang="ru-RU" altLang="en-US" sz="3400" kern="0" dirty="0" smtClean="0"/>
              <a:t>отчетности по преступности и </a:t>
            </a:r>
            <a:r>
              <a:rPr lang="ru-RU" sz="3400" dirty="0" smtClean="0"/>
              <a:t>внедрения Международной </a:t>
            </a:r>
            <a:r>
              <a:rPr lang="ru-RU" sz="3400" dirty="0"/>
              <a:t>классификации </a:t>
            </a:r>
            <a:r>
              <a:rPr lang="ru-RU" sz="3400" dirty="0" smtClean="0"/>
              <a:t>преступлений </a:t>
            </a:r>
            <a:r>
              <a:rPr lang="ru-RU" sz="3400" dirty="0"/>
              <a:t>в статистических </a:t>
            </a:r>
            <a:r>
              <a:rPr lang="ru-RU" sz="3400" dirty="0" smtClean="0"/>
              <a:t>целях (</a:t>
            </a:r>
            <a:r>
              <a:rPr lang="en-US" sz="3400" dirty="0" smtClean="0"/>
              <a:t>ICCS</a:t>
            </a:r>
            <a:r>
              <a:rPr lang="ru-RU" sz="3400" dirty="0" smtClean="0"/>
              <a:t>) </a:t>
            </a:r>
            <a:r>
              <a:rPr lang="ru-RU" sz="3400" dirty="0"/>
              <a:t>в КР</a:t>
            </a:r>
            <a:r>
              <a:rPr lang="ru-RU" sz="3400" dirty="0" smtClean="0"/>
              <a:t>.</a:t>
            </a:r>
            <a:endParaRPr lang="ru-RU" altLang="en-US" sz="3400" kern="0" dirty="0"/>
          </a:p>
          <a:p>
            <a:r>
              <a:rPr lang="ru-RU" altLang="en-US" sz="3400" kern="0" dirty="0"/>
              <a:t> </a:t>
            </a:r>
            <a:r>
              <a:rPr lang="ru-RU" altLang="en-US" sz="3400" kern="0" dirty="0" smtClean="0"/>
              <a:t>Разработка соответствующих методик </a:t>
            </a:r>
            <a:r>
              <a:rPr lang="ru-RU" altLang="en-US" sz="3400" kern="0" dirty="0"/>
              <a:t>и </a:t>
            </a:r>
            <a:r>
              <a:rPr lang="ru-RU" altLang="en-US" sz="3400" kern="0" dirty="0" smtClean="0"/>
              <a:t>руководств для производства </a:t>
            </a:r>
            <a:r>
              <a:rPr lang="ru-RU" altLang="en-US" sz="3400" kern="0" dirty="0" smtClean="0"/>
              <a:t>статистики о жертвах </a:t>
            </a:r>
            <a:r>
              <a:rPr lang="ru-RU" altLang="en-US" sz="3400" kern="0" dirty="0"/>
              <a:t>преступлений</a:t>
            </a:r>
            <a:r>
              <a:rPr lang="ru-RU" altLang="en-US" sz="3400" kern="0" dirty="0" smtClean="0"/>
              <a:t>.</a:t>
            </a:r>
          </a:p>
          <a:p>
            <a:r>
              <a:rPr lang="ru-RU" altLang="en-US" sz="3400" kern="0" dirty="0" smtClean="0"/>
              <a:t>Модернизация процесса обработки данных в правоохранительных органах.</a:t>
            </a:r>
            <a:endParaRPr lang="ru-RU" altLang="en-US" sz="3400" kern="0" dirty="0" smtClean="0"/>
          </a:p>
          <a:p>
            <a:endParaRPr lang="en-GB" altLang="en-US" kern="0" dirty="0" smtClean="0"/>
          </a:p>
          <a:p>
            <a:endParaRPr lang="ru-RU" dirty="0"/>
          </a:p>
        </p:txBody>
      </p:sp>
      <p:pic>
        <p:nvPicPr>
          <p:cNvPr id="4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F7EA-E75E-49F0-9760-2FB20D42A0B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45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838" y="3861048"/>
            <a:ext cx="7488435" cy="1368152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/>
              <a:t>Спасибо за внимание!</a:t>
            </a:r>
            <a:endParaRPr lang="en-US" b="1" i="1" dirty="0" smtClean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187625" y="5589240"/>
            <a:ext cx="763264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2400" b="1" kern="0" dirty="0">
                <a:latin typeface="+mj-lt"/>
                <a:ea typeface="+mj-ea"/>
                <a:cs typeface="+mj-cs"/>
              </a:rPr>
              <a:t>Статистика </a:t>
            </a:r>
            <a:r>
              <a:rPr lang="ru-RU" sz="2400" b="1" kern="0" dirty="0" smtClean="0">
                <a:latin typeface="+mj-lt"/>
                <a:ea typeface="+mj-ea"/>
                <a:cs typeface="+mj-cs"/>
              </a:rPr>
              <a:t>преступности на сайте </a:t>
            </a:r>
            <a:r>
              <a:rPr lang="ru-RU" sz="2400" b="1" kern="0" dirty="0" smtClean="0"/>
              <a:t>НСК</a:t>
            </a:r>
            <a:r>
              <a:rPr lang="ru-RU" sz="2400" b="1" kern="0" dirty="0" smtClean="0">
                <a:latin typeface="+mj-lt"/>
                <a:ea typeface="+mj-ea"/>
                <a:cs typeface="+mj-cs"/>
              </a:rPr>
              <a:t>:</a:t>
            </a:r>
          </a:p>
          <a:p>
            <a:pPr algn="ctr" eaLnBrk="0" hangingPunct="0">
              <a:defRPr/>
            </a:pPr>
            <a:r>
              <a:rPr lang="en-US" sz="2400" b="1" kern="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http</a:t>
            </a:r>
            <a:r>
              <a:rPr lang="en-US" sz="2400" b="1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://</a:t>
            </a:r>
            <a:r>
              <a:rPr lang="en-US" sz="2400" b="1" kern="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www.stat.kg/en/statistics/prestupnost</a:t>
            </a:r>
            <a:r>
              <a:rPr lang="en-US" sz="2400" b="1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/</a:t>
            </a:r>
            <a:endParaRPr lang="de-DE" sz="2400" b="1" kern="0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15888"/>
            <a:ext cx="95567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 descr="Картинки по запросу картинки алые маки кыргызстана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0"/>
            <a:ext cx="7848475" cy="38610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F7EA-E75E-49F0-9760-2FB20D42A0B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197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2509</TotalTime>
  <Words>751</Words>
  <Application>Microsoft Office PowerPoint</Application>
  <PresentationFormat>Экран (4:3)</PresentationFormat>
  <Paragraphs>97</Paragraphs>
  <Slides>10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Солнцестояние</vt:lpstr>
      <vt:lpstr>Семинар «Статистика преступности: тенденции  и перспективы развития»  г.Бишкек, 20-21 июня 2017г.</vt:lpstr>
      <vt:lpstr>Общая информация</vt:lpstr>
      <vt:lpstr>Нацстатком - Координатор ОТП-ООН в КР</vt:lpstr>
      <vt:lpstr>Нацстатком - Координатор ОТП-ООН в КР</vt:lpstr>
      <vt:lpstr>Задачи НСК - Координатора ОТП-ООН</vt:lpstr>
      <vt:lpstr>Сбор данных для ОТП-ООН</vt:lpstr>
      <vt:lpstr>Презентация PowerPoint</vt:lpstr>
      <vt:lpstr>Проблемы сбора данных</vt:lpstr>
      <vt:lpstr> Пути повышения качества данных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Gabdullaeva</dc:creator>
  <cp:lastModifiedBy>PC</cp:lastModifiedBy>
  <cp:revision>204</cp:revision>
  <dcterms:created xsi:type="dcterms:W3CDTF">2016-11-08T07:55:41Z</dcterms:created>
  <dcterms:modified xsi:type="dcterms:W3CDTF">2017-06-19T17:47:15Z</dcterms:modified>
</cp:coreProperties>
</file>