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23" r:id="rId3"/>
    <p:sldId id="324" r:id="rId4"/>
    <p:sldId id="325" r:id="rId5"/>
    <p:sldId id="311" r:id="rId6"/>
    <p:sldId id="269" r:id="rId7"/>
    <p:sldId id="318" r:id="rId8"/>
    <p:sldId id="316" r:id="rId9"/>
    <p:sldId id="303" r:id="rId10"/>
    <p:sldId id="322" r:id="rId11"/>
    <p:sldId id="320" r:id="rId12"/>
    <p:sldId id="321" r:id="rId13"/>
    <p:sldId id="312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DAEDEF"/>
    <a:srgbClr val="CCECFF"/>
    <a:srgbClr val="99CCFF"/>
    <a:srgbClr val="0066FF"/>
    <a:srgbClr val="FFFFCC"/>
    <a:srgbClr val="CCFF66"/>
    <a:srgbClr val="FF3399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109" d="100"/>
          <a:sy n="109" d="100"/>
        </p:scale>
        <p:origin x="165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44;&#1080;&#1089;&#1082;%20D_&#1088;&#1072;&#1073;&#1086;&#1095;&#1080;&#1077;%20&#1076;&#1086;&#1082;&#1091;&#1084;&#1077;&#1085;&#1090;&#1099;\&#1056;&#1072;&#1073;&#1086;&#1095;&#1080;&#1077;%20&#1076;&#1086;&#1082;&#1091;&#1084;&#1077;&#1085;&#1090;&#1099;\&#1055;&#1088;&#1077;&#1079;&#1077;&#1085;&#1090;&#1072;&#1094;&#1080;&#1080;\2022\9%20&#1084;&#1077;&#1089;&#1103;&#1094;&#1077;&#1074;\&#1076;&#1083;&#1103;%20&#1075;&#1088;&#1072;&#1092;&#1080;&#1082;&#1072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D:\&#1044;&#1080;&#1089;&#1082;%20D_&#1088;&#1072;&#1073;&#1086;&#1095;&#1080;&#1077;%20&#1076;&#1086;&#1082;&#1091;&#1084;&#1077;&#1085;&#1090;&#1099;\&#1056;&#1072;&#1073;&#1086;&#1095;&#1080;&#1077;%20&#1076;&#1086;&#1082;&#1091;&#1084;&#1077;&#1085;&#1090;&#1099;\&#1055;&#1088;&#1077;&#1079;&#1077;&#1085;&#1090;&#1072;&#1094;&#1080;&#1080;\2022\9%20&#1084;&#1077;&#1089;&#1103;&#1094;&#1077;&#1074;\&#1076;&#1083;&#1103;%20&#1075;&#1088;&#1072;&#1092;&#1080;&#1082;&#1072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D:\&#1044;&#1080;&#1089;&#1082;%20D_&#1088;&#1072;&#1073;&#1086;&#1095;&#1080;&#1077;%20&#1076;&#1086;&#1082;&#1091;&#1084;&#1077;&#1085;&#1090;&#1099;\&#1056;&#1072;&#1073;&#1086;&#1095;&#1080;&#1077;%20&#1076;&#1086;&#1082;&#1091;&#1084;&#1077;&#1085;&#1090;&#1099;\&#1055;&#1088;&#1077;&#1079;&#1077;&#1085;&#1090;&#1072;&#1094;&#1080;&#1080;\2022\9%20&#1084;&#1077;&#1089;&#1103;&#1094;&#1077;&#1074;\&#1076;&#1083;&#1103;%20&#1075;&#1088;&#1072;&#1092;&#1080;&#1082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1332501591424685E-4"/>
                  <c:y val="0.50413335076389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397143336465017E-17"/>
                  <c:y val="0.423557755158285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930244145490781E-3"/>
                  <c:y val="0.138129517268757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9860488290981563E-3"/>
                  <c:y val="0.10359713795156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9.5923275881081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9.2086344845838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Лист6!$D$3:$D$17</c:f>
              <c:strCache>
                <c:ptCount val="15"/>
                <c:pt idx="0">
                  <c:v> овощи</c:v>
                </c:pt>
                <c:pt idx="1">
                  <c:v>фрукты</c:v>
                </c:pt>
                <c:pt idx="2">
                  <c:v>сахар</c:v>
                </c:pt>
                <c:pt idx="3">
                  <c:v>раcтительные масла</c:v>
                </c:pt>
                <c:pt idx="4">
                  <c:v>баранина</c:v>
                </c:pt>
                <c:pt idx="5">
                  <c:v>мука 1 с.</c:v>
                </c:pt>
                <c:pt idx="6">
                  <c:v>хлеб</c:v>
                </c:pt>
                <c:pt idx="7">
                  <c:v>рис</c:v>
                </c:pt>
                <c:pt idx="8">
                  <c:v>яйца</c:v>
                </c:pt>
                <c:pt idx="9">
                  <c:v>макароны</c:v>
                </c:pt>
                <c:pt idx="10">
                  <c:v>говядина</c:v>
                </c:pt>
                <c:pt idx="11">
                  <c:v>сыр</c:v>
                </c:pt>
                <c:pt idx="12">
                  <c:v>выпечка</c:v>
                </c:pt>
                <c:pt idx="13">
                  <c:v>молоко</c:v>
                </c:pt>
                <c:pt idx="14">
                  <c:v>свинина</c:v>
                </c:pt>
              </c:strCache>
            </c:strRef>
          </c:cat>
          <c:val>
            <c:numRef>
              <c:f>Лист6!$E$3:$E$17</c:f>
              <c:numCache>
                <c:formatCode>0.0</c:formatCode>
                <c:ptCount val="15"/>
                <c:pt idx="0">
                  <c:v>-11.4</c:v>
                </c:pt>
                <c:pt idx="1">
                  <c:v>-9.3000000000000007</c:v>
                </c:pt>
                <c:pt idx="2">
                  <c:v>-1.8</c:v>
                </c:pt>
                <c:pt idx="3">
                  <c:v>-0.6</c:v>
                </c:pt>
                <c:pt idx="4">
                  <c:v>-0.4</c:v>
                </c:pt>
                <c:pt idx="5">
                  <c:v>-0.2</c:v>
                </c:pt>
                <c:pt idx="6">
                  <c:v>0.7</c:v>
                </c:pt>
                <c:pt idx="7">
                  <c:v>1.2</c:v>
                </c:pt>
                <c:pt idx="8">
                  <c:v>1.4</c:v>
                </c:pt>
                <c:pt idx="9">
                  <c:v>1.5</c:v>
                </c:pt>
                <c:pt idx="10">
                  <c:v>1.6</c:v>
                </c:pt>
                <c:pt idx="11">
                  <c:v>1.7</c:v>
                </c:pt>
                <c:pt idx="12">
                  <c:v>2.5</c:v>
                </c:pt>
                <c:pt idx="13">
                  <c:v>2.9</c:v>
                </c:pt>
                <c:pt idx="14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25968"/>
        <c:axId val="3526360"/>
      </c:barChart>
      <c:catAx>
        <c:axId val="352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26360"/>
        <c:crosses val="autoZero"/>
        <c:auto val="1"/>
        <c:lblAlgn val="ctr"/>
        <c:lblOffset val="100"/>
        <c:noMultiLvlLbl val="0"/>
      </c:catAx>
      <c:valAx>
        <c:axId val="3526360"/>
        <c:scaling>
          <c:orientation val="minMax"/>
          <c:max val="12"/>
          <c:min val="-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25968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Лист7!$D$4</c:f>
              <c:strCache>
                <c:ptCount val="1"/>
                <c:pt idx="0">
                  <c:v>сен.21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Лист7!$C$5:$C$8</c:f>
              <c:strCache>
                <c:ptCount val="4"/>
                <c:pt idx="0">
                  <c:v> А-95</c:v>
                </c:pt>
                <c:pt idx="1">
                  <c:v> А-92</c:v>
                </c:pt>
                <c:pt idx="2">
                  <c:v> А-80</c:v>
                </c:pt>
                <c:pt idx="3">
                  <c:v>Дизельное топливо</c:v>
                </c:pt>
              </c:strCache>
            </c:strRef>
          </c:cat>
          <c:val>
            <c:numRef>
              <c:f>Лист7!$D$5:$D$8</c:f>
              <c:numCache>
                <c:formatCode>0.0</c:formatCode>
                <c:ptCount val="4"/>
                <c:pt idx="0">
                  <c:v>61.219337335281857</c:v>
                </c:pt>
                <c:pt idx="1">
                  <c:v>56.84294331890861</c:v>
                </c:pt>
                <c:pt idx="2">
                  <c:v>51.638574165683472</c:v>
                </c:pt>
                <c:pt idx="3">
                  <c:v>51.415340421631214</c:v>
                </c:pt>
              </c:numCache>
            </c:numRef>
          </c:val>
        </c:ser>
        <c:ser>
          <c:idx val="1"/>
          <c:order val="1"/>
          <c:tx>
            <c:strRef>
              <c:f>Лист7!$E$4</c:f>
              <c:strCache>
                <c:ptCount val="1"/>
                <c:pt idx="0">
                  <c:v>дек.21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Лист7!$C$5:$C$8</c:f>
              <c:strCache>
                <c:ptCount val="4"/>
                <c:pt idx="0">
                  <c:v> А-95</c:v>
                </c:pt>
                <c:pt idx="1">
                  <c:v> А-92</c:v>
                </c:pt>
                <c:pt idx="2">
                  <c:v> А-80</c:v>
                </c:pt>
                <c:pt idx="3">
                  <c:v>Дизельное топливо</c:v>
                </c:pt>
              </c:strCache>
            </c:strRef>
          </c:cat>
          <c:val>
            <c:numRef>
              <c:f>Лист7!$E$5:$E$8</c:f>
              <c:numCache>
                <c:formatCode>0.0</c:formatCode>
                <c:ptCount val="4"/>
                <c:pt idx="0">
                  <c:v>64.742896971090033</c:v>
                </c:pt>
                <c:pt idx="1">
                  <c:v>59.220763688586459</c:v>
                </c:pt>
                <c:pt idx="2">
                  <c:v>57.703881760707326</c:v>
                </c:pt>
                <c:pt idx="3">
                  <c:v>57.952371505254938</c:v>
                </c:pt>
              </c:numCache>
            </c:numRef>
          </c:val>
        </c:ser>
        <c:ser>
          <c:idx val="2"/>
          <c:order val="2"/>
          <c:tx>
            <c:strRef>
              <c:f>Лист7!$F$4</c:f>
              <c:strCache>
                <c:ptCount val="1"/>
                <c:pt idx="0">
                  <c:v>сен.22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Лист7!$C$5:$C$8</c:f>
              <c:strCache>
                <c:ptCount val="4"/>
                <c:pt idx="0">
                  <c:v> А-95</c:v>
                </c:pt>
                <c:pt idx="1">
                  <c:v> А-92</c:v>
                </c:pt>
                <c:pt idx="2">
                  <c:v> А-80</c:v>
                </c:pt>
                <c:pt idx="3">
                  <c:v>Дизельное топливо</c:v>
                </c:pt>
              </c:strCache>
            </c:strRef>
          </c:cat>
          <c:val>
            <c:numRef>
              <c:f>Лист7!$F$5:$F$8</c:f>
              <c:numCache>
                <c:formatCode>0.0</c:formatCode>
                <c:ptCount val="4"/>
                <c:pt idx="0">
                  <c:v>66.511309126136297</c:v>
                </c:pt>
                <c:pt idx="1">
                  <c:v>61.618125378197661</c:v>
                </c:pt>
                <c:pt idx="2">
                  <c:v>57.926161556160288</c:v>
                </c:pt>
                <c:pt idx="3">
                  <c:v>75.995723857011228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23616"/>
        <c:axId val="147292144"/>
      </c:barChart>
      <c:catAx>
        <c:axId val="3523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7292144"/>
        <c:crosses val="autoZero"/>
        <c:auto val="1"/>
        <c:lblAlgn val="ctr"/>
        <c:lblOffset val="100"/>
        <c:noMultiLvlLbl val="0"/>
      </c:catAx>
      <c:valAx>
        <c:axId val="1472921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352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284376169638111"/>
          <c:y val="0.93492792915482514"/>
          <c:w val="0.58294264499198034"/>
          <c:h val="4.80040748160598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150481189851253E-2"/>
          <c:y val="5.0925925925925923E-2"/>
          <c:w val="0.88396062992125979"/>
          <c:h val="0.6373990230387868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Лист1!$C$21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2759954583235033E-2"/>
                  <c:y val="-5.079365079365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3605440094665704E-2"/>
                  <c:y val="-3.8095238095238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5.8309028977139438E-3"/>
                  <c:y val="4.2328042328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2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Лист1!$D$21:$O$21</c:f>
              <c:numCache>
                <c:formatCode>0.0</c:formatCode>
                <c:ptCount val="12"/>
                <c:pt idx="0">
                  <c:v>0.96017671065524723</c:v>
                </c:pt>
                <c:pt idx="1">
                  <c:v>2.0433134594388918</c:v>
                </c:pt>
                <c:pt idx="2">
                  <c:v>3.1538400053360505</c:v>
                </c:pt>
                <c:pt idx="3">
                  <c:v>4.0352644827051449</c:v>
                </c:pt>
                <c:pt idx="4">
                  <c:v>4.8335886765380423</c:v>
                </c:pt>
                <c:pt idx="5">
                  <c:v>7.2551346043935752</c:v>
                </c:pt>
                <c:pt idx="6">
                  <c:v>7.038485487031565</c:v>
                </c:pt>
                <c:pt idx="7">
                  <c:v>6.2473683976773913</c:v>
                </c:pt>
                <c:pt idx="8">
                  <c:v>6.5075214038516833</c:v>
                </c:pt>
                <c:pt idx="9">
                  <c:v>7.9175742528000796</c:v>
                </c:pt>
                <c:pt idx="10">
                  <c:v>9.7367055877975304</c:v>
                </c:pt>
                <c:pt idx="11">
                  <c:v>11.179032161281881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Лист1!$C$22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4703588882473028E-2"/>
                  <c:y val="-5.079365079365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1661805795427745E-2"/>
                  <c:y val="-6.77248677248677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3041783087045279E-2"/>
                  <c:y val="-2.5396825396825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9154514488569365E-2"/>
                  <c:y val="-5.079365079365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Лист1!$D$22:$O$22</c:f>
              <c:numCache>
                <c:formatCode>0.0</c:formatCode>
                <c:ptCount val="12"/>
                <c:pt idx="0">
                  <c:v>0.97085551885656685</c:v>
                </c:pt>
                <c:pt idx="1">
                  <c:v>1.7223388383084597</c:v>
                </c:pt>
                <c:pt idx="2">
                  <c:v>5.0207191865912364</c:v>
                </c:pt>
                <c:pt idx="3">
                  <c:v>7.1325458905785695</c:v>
                </c:pt>
                <c:pt idx="4">
                  <c:v>7.473167666979279</c:v>
                </c:pt>
                <c:pt idx="5">
                  <c:v>9.0787642984285952</c:v>
                </c:pt>
                <c:pt idx="6">
                  <c:v>9.5856946801034013</c:v>
                </c:pt>
                <c:pt idx="7">
                  <c:v>10.429496834525722</c:v>
                </c:pt>
                <c:pt idx="8">
                  <c:v>10.629792278505377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296456"/>
        <c:axId val="147298808"/>
      </c:lineChart>
      <c:catAx>
        <c:axId val="14729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alpha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7298808"/>
        <c:crosses val="autoZero"/>
        <c:auto val="0"/>
        <c:lblAlgn val="ctr"/>
        <c:lblOffset val="100"/>
        <c:noMultiLvlLbl val="0"/>
      </c:catAx>
      <c:valAx>
        <c:axId val="147298808"/>
        <c:scaling>
          <c:orientation val="minMax"/>
          <c:max val="12"/>
        </c:scaling>
        <c:delete val="0"/>
        <c:axPos val="l"/>
        <c:numFmt formatCode="0.0" sourceLinked="0"/>
        <c:majorTickMark val="none"/>
        <c:minorTickMark val="none"/>
        <c:tickLblPos val="nextTo"/>
        <c:spPr>
          <a:noFill/>
          <a:ln w="19050">
            <a:solidFill>
              <a:schemeClr val="tx1">
                <a:alpha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729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392998786298376"/>
          <c:y val="0.81700063023391767"/>
          <c:w val="0.40996833685146089"/>
          <c:h val="7.42288806998767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44483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994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373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965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3197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86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833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915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10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199288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943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082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600" i="1" smtClean="0"/>
              <a:t> 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56146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400" b="1" i="0" dirty="0"/>
              <a:t>Об изменении потребительских</a:t>
            </a:r>
          </a:p>
          <a:p>
            <a:pPr>
              <a:spcBef>
                <a:spcPct val="20000"/>
              </a:spcBef>
            </a:pPr>
            <a:r>
              <a:rPr lang="ru-RU" sz="3400" b="1" i="0" dirty="0"/>
              <a:t>цен и тарифов за 9 месяцев </a:t>
            </a:r>
            <a:r>
              <a:rPr lang="ru-RU" sz="3400" b="1" i="0" dirty="0" smtClean="0"/>
              <a:t>202</a:t>
            </a:r>
            <a:r>
              <a:rPr lang="en-US" sz="3400" b="1" i="0" dirty="0" smtClean="0"/>
              <a:t>2</a:t>
            </a:r>
            <a:r>
              <a:rPr lang="ru-RU" sz="3400" b="1" i="0" dirty="0" smtClean="0"/>
              <a:t> года</a:t>
            </a:r>
            <a:endParaRPr lang="ru-RU" sz="3400" b="1" i="0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084888" y="5445125"/>
            <a:ext cx="24479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Отдел статистики цен</a:t>
            </a: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US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 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октября </a:t>
            </a:r>
            <a:r>
              <a:rPr lang="ru-RU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202</a:t>
            </a:r>
            <a:r>
              <a:rPr lang="en-US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ru-RU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0980" cy="642937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smtClean="0">
                <a:latin typeface="Times New Roman" pitchFamily="18" charset="0"/>
              </a:rPr>
              <a:t>прирост </a:t>
            </a:r>
            <a:r>
              <a:rPr lang="ru-RU" sz="1400" dirty="0">
                <a:latin typeface="Times New Roman" pitchFamily="18" charset="0"/>
              </a:rPr>
              <a:t>(+), снижение </a:t>
            </a:r>
            <a:r>
              <a:rPr lang="ru-RU" sz="1400" dirty="0" smtClean="0">
                <a:latin typeface="Times New Roman" pitchFamily="18" charset="0"/>
              </a:rPr>
              <a:t>(-);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процентах к предыдущему месяцу)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2324021"/>
              </p:ext>
            </p:extLst>
          </p:nvPr>
        </p:nvGraphicFramePr>
        <p:xfrm>
          <a:off x="428623" y="1714500"/>
          <a:ext cx="8031809" cy="4543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1969"/>
                <a:gridCol w="1966403"/>
                <a:gridCol w="2173437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2636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август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сентябрь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>
                        <a:spcAft>
                          <a:spcPts val="200"/>
                        </a:spcAft>
                      </a:pPr>
                      <a:r>
                        <a:rPr lang="ru-RU" sz="175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75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-0,4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244408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13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200" i="1" smtClean="0"/>
              <a:t> </a:t>
            </a:r>
            <a:endParaRPr lang="ru-RU" sz="1200" i="1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4254" y="908719"/>
            <a:ext cx="8229600" cy="627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700" b="1" i="0" dirty="0" smtClean="0">
                <a:latin typeface="Times New Roman" pitchFamily="18" charset="0"/>
              </a:rPr>
              <a:t>Изменение уровня потребительской инфляции в республике в сентябре</a:t>
            </a:r>
            <a:r>
              <a:rPr lang="ru-RU" sz="1600" b="1" i="0" dirty="0" smtClean="0">
                <a:latin typeface="Times New Roman" pitchFamily="18" charset="0"/>
              </a:rPr>
              <a:t/>
            </a:r>
            <a:br>
              <a:rPr lang="ru-RU" sz="1600" b="1" i="0" dirty="0" smtClean="0">
                <a:latin typeface="Times New Roman" pitchFamily="18" charset="0"/>
              </a:rPr>
            </a:br>
            <a:r>
              <a:rPr lang="ru-RU" sz="1600" i="0" dirty="0" smtClean="0">
                <a:latin typeface="Times New Roman" pitchFamily="18" charset="0"/>
              </a:rPr>
              <a:t>(прирост (+), снижение (-); в процентах к предыдущему месяцу)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7613925"/>
              </p:ext>
            </p:extLst>
          </p:nvPr>
        </p:nvGraphicFramePr>
        <p:xfrm>
          <a:off x="899592" y="1774031"/>
          <a:ext cx="7560839" cy="4031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563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200" i="1" smtClean="0"/>
              <a:t> </a:t>
            </a:r>
            <a:endParaRPr lang="ru-RU" sz="1200" i="1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4254" y="620688"/>
            <a:ext cx="8229600" cy="627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000" b="1" i="0" dirty="0" smtClean="0">
                <a:latin typeface="Times New Roman" pitchFamily="18" charset="0"/>
              </a:rPr>
              <a:t>Средние </a:t>
            </a:r>
            <a:r>
              <a:rPr lang="ru-RU" sz="2000" b="1" i="0" dirty="0">
                <a:latin typeface="Times New Roman" pitchFamily="18" charset="0"/>
              </a:rPr>
              <a:t>цены на отдельные </a:t>
            </a:r>
            <a:r>
              <a:rPr lang="ru-RU" sz="2000" b="1" i="0" dirty="0" smtClean="0">
                <a:latin typeface="Times New Roman" pitchFamily="18" charset="0"/>
              </a:rPr>
              <a:t>на ГСМ  </a:t>
            </a:r>
            <a:r>
              <a:rPr lang="ru-RU" sz="1600" b="1" dirty="0" smtClean="0">
                <a:latin typeface="Times New Roman" pitchFamily="18" charset="0"/>
              </a:rPr>
              <a:t>(сомов </a:t>
            </a:r>
            <a:r>
              <a:rPr lang="ru-RU" sz="1600" b="1" dirty="0">
                <a:latin typeface="Times New Roman" pitchFamily="18" charset="0"/>
              </a:rPr>
              <a:t>за 1 </a:t>
            </a:r>
            <a:r>
              <a:rPr lang="ru-RU" sz="1600" b="1" dirty="0" smtClean="0">
                <a:latin typeface="Times New Roman" pitchFamily="18" charset="0"/>
              </a:rPr>
              <a:t>литр)</a:t>
            </a:r>
            <a:endParaRPr lang="ru-RU" sz="1600" b="1" dirty="0">
              <a:latin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1289542"/>
              </p:ext>
            </p:extLst>
          </p:nvPr>
        </p:nvGraphicFramePr>
        <p:xfrm>
          <a:off x="899592" y="1628800"/>
          <a:ext cx="741682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2050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200" i="1" smtClean="0"/>
              <a:t> </a:t>
            </a:r>
            <a:endParaRPr lang="ru-RU" sz="1200" i="1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4254" y="908719"/>
            <a:ext cx="8229600" cy="627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700" b="1" i="0" dirty="0" smtClean="0">
                <a:latin typeface="Times New Roman" pitchFamily="18" charset="0"/>
              </a:rPr>
              <a:t>Изменение уровня потребительской инфляции в республике в январе-сентябре</a:t>
            </a:r>
            <a:r>
              <a:rPr lang="ru-RU" sz="1600" b="1" i="0" dirty="0" smtClean="0">
                <a:latin typeface="Times New Roman" pitchFamily="18" charset="0"/>
              </a:rPr>
              <a:t/>
            </a:r>
            <a:br>
              <a:rPr lang="ru-RU" sz="1600" b="1" i="0" dirty="0" smtClean="0">
                <a:latin typeface="Times New Roman" pitchFamily="18" charset="0"/>
              </a:rPr>
            </a:br>
            <a:r>
              <a:rPr lang="ru-RU" sz="1600" i="0" dirty="0" smtClean="0">
                <a:latin typeface="Times New Roman" pitchFamily="18" charset="0"/>
              </a:rPr>
              <a:t>(прирост (+), снижение (-); в процентах к декабрю предыдущего года)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6728859"/>
              </p:ext>
            </p:extLst>
          </p:nvPr>
        </p:nvGraphicFramePr>
        <p:xfrm>
          <a:off x="827584" y="1928812"/>
          <a:ext cx="7632848" cy="409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6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0980" cy="642937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smtClean="0">
                <a:latin typeface="Times New Roman" pitchFamily="18" charset="0"/>
              </a:rPr>
              <a:t>прирост </a:t>
            </a:r>
            <a:r>
              <a:rPr lang="ru-RU" sz="1400" dirty="0">
                <a:latin typeface="Times New Roman" pitchFamily="18" charset="0"/>
              </a:rPr>
              <a:t>(+), снижение </a:t>
            </a:r>
            <a:r>
              <a:rPr lang="ru-RU" sz="1400" dirty="0" smtClean="0">
                <a:latin typeface="Times New Roman" pitchFamily="18" charset="0"/>
              </a:rPr>
              <a:t>(-);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3057911"/>
              </p:ext>
            </p:extLst>
          </p:nvPr>
        </p:nvGraphicFramePr>
        <p:xfrm>
          <a:off x="428623" y="1714500"/>
          <a:ext cx="7812000" cy="4692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2091457"/>
                <a:gridCol w="1400543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данным 20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9 месяцев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2636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>
                        <a:spcAft>
                          <a:spcPts val="200"/>
                        </a:spcAft>
                      </a:pPr>
                      <a:r>
                        <a:rPr lang="ru-RU" sz="175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75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45,4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17,0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,8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29,0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6,4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244408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611560" y="997353"/>
            <a:ext cx="8229600" cy="6444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уровня инфляции в территориальном разрезе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 9 месяцев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latin typeface="Times New Roman" pitchFamily="18" charset="0"/>
              </a:rPr>
              <a:t>прирост (+), снижение (-); </a:t>
            </a:r>
            <a:r>
              <a:rPr lang="ru-RU" sz="1600" dirty="0">
                <a:latin typeface="Times New Roman" pitchFamily="18" charset="0"/>
              </a:rPr>
              <a:t>в процентах к декабрю предыдущего года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886201"/>
              </p:ext>
            </p:extLst>
          </p:nvPr>
        </p:nvGraphicFramePr>
        <p:xfrm>
          <a:off x="709613" y="1725884"/>
          <a:ext cx="7675216" cy="456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68588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ky-KG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marL="0" marR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03">
                <a:tc>
                  <a:txBody>
                    <a:bodyPr/>
                    <a:lstStyle/>
                    <a:p>
                      <a:pPr marL="0" marR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423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162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Иссык-Кульская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423">
                <a:tc>
                  <a:txBody>
                    <a:bodyPr/>
                    <a:lstStyle/>
                    <a:p>
                      <a:pPr marL="0" marR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172400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062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928688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endParaRPr lang="en-US" sz="2200" b="1" i="0" kern="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1400" i="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 smtClean="0">
                <a:latin typeface="Times New Roman" pitchFamily="18" charset="0"/>
              </a:rPr>
              <a:t>сомов за 1 кг</a:t>
            </a:r>
            <a:r>
              <a:rPr lang="en-US" sz="1400" i="0" kern="0" dirty="0" smtClean="0">
                <a:latin typeface="Times New Roman" pitchFamily="18" charset="0"/>
              </a:rPr>
              <a:t>)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4237073"/>
              </p:ext>
            </p:extLst>
          </p:nvPr>
        </p:nvGraphicFramePr>
        <p:xfrm>
          <a:off x="466725" y="1628800"/>
          <a:ext cx="7890634" cy="4480850"/>
        </p:xfrm>
        <a:graphic>
          <a:graphicData uri="http://schemas.openxmlformats.org/drawingml/2006/table">
            <a:tbl>
              <a:tblPr/>
              <a:tblGrid>
                <a:gridCol w="3138106"/>
                <a:gridCol w="1080120"/>
                <a:gridCol w="1008112"/>
                <a:gridCol w="1191728"/>
                <a:gridCol w="1472568"/>
              </a:tblGrid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Сентябрь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21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Декабрь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21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Сентябрь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22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(сентябрь 2021 к сентябрю 2020</a:t>
                      </a: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первого 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39,41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40,99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51,68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31,1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высшего сорта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49,32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51,45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63,87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29,5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Рис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среднезерный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80,99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81,97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86,84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7,2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Хлеб из муки первого 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51,65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55,07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63,31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22,6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пастеризованное, литр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69,27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72,63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87,38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26,1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69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разливное, литр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38,52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50,15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54,06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40,3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Говядина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480,43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483,00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536,30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Баранина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492,92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473,82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534,72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8,5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8100392" y="6237312"/>
            <a:ext cx="754323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280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4458805"/>
              </p:ext>
            </p:extLst>
          </p:nvPr>
        </p:nvGraphicFramePr>
        <p:xfrm>
          <a:off x="790574" y="1674488"/>
          <a:ext cx="7669858" cy="4072415"/>
        </p:xfrm>
        <a:graphic>
          <a:graphicData uri="http://schemas.openxmlformats.org/drawingml/2006/table">
            <a:tbl>
              <a:tblPr/>
              <a:tblGrid>
                <a:gridCol w="2629298"/>
                <a:gridCol w="1368152"/>
                <a:gridCol w="1224136"/>
                <a:gridCol w="1088622"/>
                <a:gridCol w="1359650"/>
              </a:tblGrid>
              <a:tr h="766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Сентябрь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21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Декабрь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21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Сентябрь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22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(сентябрь 20</a:t>
                      </a:r>
                      <a:r>
                        <a:rPr lang="en-US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22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к сентябрю 20</a:t>
                      </a:r>
                      <a:r>
                        <a:rPr lang="en-US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Сахар-песок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65,10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70,78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96,11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47,6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подсолнечное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173,25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176,10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186,51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7,7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95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 сливочное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357,75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386,40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442,60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23,7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91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Макаронные изделия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103,60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109,12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129,62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25,1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5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 А-92,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56,84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59,22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61,62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8,4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Дизельное топливо,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51,42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57,95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76,00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47,8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8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тонна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4 717,81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5 211,18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5 109,61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8,3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969667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1800" b="1" i="0" kern="0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endParaRPr lang="en-US" sz="2200" b="1" i="0" kern="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 smtClean="0">
                <a:latin typeface="Times New Roman" pitchFamily="18" charset="0"/>
              </a:rPr>
              <a:t>сомов за 1 кг</a:t>
            </a:r>
            <a:r>
              <a:rPr lang="en-US" sz="1400" i="0" kern="0" dirty="0" smtClean="0">
                <a:latin typeface="Times New Roman" pitchFamily="18" charset="0"/>
              </a:rPr>
              <a:t>, </a:t>
            </a:r>
            <a:r>
              <a:rPr lang="ky-KG" sz="1400" i="0" kern="0" dirty="0" smtClean="0">
                <a:latin typeface="Times New Roman" pitchFamily="18" charset="0"/>
              </a:rPr>
              <a:t>литр, тонна</a:t>
            </a:r>
            <a:r>
              <a:rPr lang="en-US" sz="1400" i="0" kern="0" dirty="0" smtClean="0">
                <a:latin typeface="Times New Roman" pitchFamily="18" charset="0"/>
              </a:rPr>
              <a:t>)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7740352" y="6165304"/>
            <a:ext cx="1231776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2780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11560" y="986811"/>
            <a:ext cx="7786287" cy="864096"/>
          </a:xfrm>
        </p:spPr>
        <p:txBody>
          <a:bodyPr/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Уровень инфляции в потребительском секторе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государствах-членов  ЕАЭС за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9 месяцев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2021-22гг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(в процентах)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394107"/>
              </p:ext>
            </p:extLst>
          </p:nvPr>
        </p:nvGraphicFramePr>
        <p:xfrm>
          <a:off x="755575" y="2132856"/>
          <a:ext cx="7642271" cy="3917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9894"/>
                <a:gridCol w="2486073"/>
                <a:gridCol w="2736304"/>
              </a:tblGrid>
              <a:tr h="864098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2022 года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2021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2021 года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2020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15,4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14,0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8100392" y="6309320"/>
            <a:ext cx="72772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4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999395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/>
              <a:t>Средние потребительские цены на основные продукты питания </a:t>
            </a:r>
            <a:r>
              <a:rPr lang="ru-RU" b="1" i="0" dirty="0" smtClean="0"/>
              <a:t>в столицах государств </a:t>
            </a:r>
            <a:r>
              <a:rPr lang="ru-RU" b="1" i="0" dirty="0"/>
              <a:t>- членов ЕАЭС в </a:t>
            </a:r>
            <a:r>
              <a:rPr lang="ru-RU" b="1" i="0" dirty="0" smtClean="0"/>
              <a:t>августе 20</a:t>
            </a:r>
            <a:r>
              <a:rPr lang="en-US" b="1" i="0" dirty="0" smtClean="0"/>
              <a:t>2</a:t>
            </a:r>
            <a:r>
              <a:rPr lang="ky-KG" b="1" i="0" dirty="0" smtClean="0"/>
              <a:t>2</a:t>
            </a:r>
            <a:r>
              <a:rPr lang="ru-RU" b="1" i="0" dirty="0" smtClean="0"/>
              <a:t> </a:t>
            </a:r>
            <a:r>
              <a:rPr lang="ru-RU" b="1" i="0" dirty="0"/>
              <a:t>года</a:t>
            </a:r>
          </a:p>
          <a:p>
            <a:pPr algn="ctr">
              <a:spcAft>
                <a:spcPts val="400"/>
              </a:spcAft>
            </a:pPr>
            <a:r>
              <a:rPr lang="ru-RU" i="0" dirty="0" smtClean="0"/>
              <a:t>(в долларах США </a:t>
            </a:r>
            <a:r>
              <a:rPr lang="ru-RU" i="0" dirty="0"/>
              <a:t>за килограмм)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6093296"/>
            <a:ext cx="30709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0" dirty="0">
                <a:ea typeface="Times New Roman" panose="02020603050405020304" pitchFamily="18" charset="0"/>
              </a:rPr>
              <a:t>По курсу Национальных банков государств.</a:t>
            </a:r>
            <a:endParaRPr lang="ru-RU" sz="1200" i="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458393"/>
              </p:ext>
            </p:extLst>
          </p:nvPr>
        </p:nvGraphicFramePr>
        <p:xfrm>
          <a:off x="611560" y="2060847"/>
          <a:ext cx="7704857" cy="3744417"/>
        </p:xfrm>
        <a:graphic>
          <a:graphicData uri="http://schemas.openxmlformats.org/drawingml/2006/table">
            <a:tbl>
              <a:tblPr firstRow="1" firstCol="1" bandRow="1"/>
              <a:tblGrid>
                <a:gridCol w="1682830"/>
                <a:gridCol w="1682830"/>
                <a:gridCol w="1682830"/>
                <a:gridCol w="1502029"/>
                <a:gridCol w="1154338"/>
              </a:tblGrid>
              <a:tr h="322496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Бишкек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Нур-Султан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Москва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Минск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2900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Говядина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6,65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5,73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9,88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4,26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Баранина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6,44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6,63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11,93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Масло сливочное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5,17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7,97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18,18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8,87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9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Молоко пастеризованное, литр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0,89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0,70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1,46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Яйца, десяток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1,14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1,04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1,56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1,15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9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Мука пшеничная первого сорта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0,64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0,98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9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Хлеб из муки первого сорта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0,77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1,82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0,86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Картофель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0,39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0,37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0,67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859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963955"/>
            <a:ext cx="72008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>
                <a:ea typeface="Times New Roman" panose="02020603050405020304" pitchFamily="18" charset="0"/>
              </a:rPr>
              <a:t>Максимальные и минимальные средние цены на отдельные продукты питания в столицах государств - членов ЕАЭС в </a:t>
            </a:r>
            <a:r>
              <a:rPr lang="ru-RU" b="1" i="0" dirty="0" smtClean="0">
                <a:ea typeface="Times New Roman" panose="02020603050405020304" pitchFamily="18" charset="0"/>
              </a:rPr>
              <a:t>августе 2022 </a:t>
            </a:r>
            <a:r>
              <a:rPr lang="ru-RU" b="1" i="0" dirty="0">
                <a:ea typeface="Times New Roman" panose="02020603050405020304" pitchFamily="18" charset="0"/>
              </a:rPr>
              <a:t>года</a:t>
            </a:r>
            <a:endParaRPr lang="ru-RU" i="0" dirty="0">
              <a:ea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ru-RU" sz="1400" i="0" dirty="0"/>
              <a:t>(в долларах США за килограмм)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450" y="1834758"/>
            <a:ext cx="6984950" cy="368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3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 ЗА  ВНИМАНИЕ!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5135</TotalTime>
  <Words>666</Words>
  <Application>Microsoft Office PowerPoint</Application>
  <PresentationFormat>Экран (4:3)</PresentationFormat>
  <Paragraphs>303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Kyrghyz Times</vt:lpstr>
      <vt:lpstr>Times New Roman</vt:lpstr>
      <vt:lpstr>Оформление по умолчанию</vt:lpstr>
      <vt:lpstr>Презентация PowerPoint</vt:lpstr>
      <vt:lpstr>Изменение цен и тарифов по основным группам товаров и услуг (прирост (+), снижение (-); в процентах к предыдущему месяцу) </vt:lpstr>
      <vt:lpstr>Презентация PowerPoint</vt:lpstr>
      <vt:lpstr>Презентация PowerPoint</vt:lpstr>
      <vt:lpstr>Презентация PowerPoint</vt:lpstr>
      <vt:lpstr>Изменение цен и тарифов по основным группам товаров и услуг (прирост (+), снижение (-); в процентах к декабрю предыдущего года) </vt:lpstr>
      <vt:lpstr>Изменение уровня инфляции в территориальном разрезе за 9 месяцев  (прирост (+), снижение (-); в процентах к декабрю предыдущего года)</vt:lpstr>
      <vt:lpstr>Презентация PowerPoint</vt:lpstr>
      <vt:lpstr>Презентация PowerPoint</vt:lpstr>
      <vt:lpstr>Уровень инфляции в потребительском секторе  в государствах-членов  ЕАЭС за 9 месяцев 2021-22гг (в процентах)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Нурбаева</cp:lastModifiedBy>
  <cp:revision>346</cp:revision>
  <cp:lastPrinted>2022-10-10T02:50:15Z</cp:lastPrinted>
  <dcterms:created xsi:type="dcterms:W3CDTF">2014-06-07T05:17:30Z</dcterms:created>
  <dcterms:modified xsi:type="dcterms:W3CDTF">2022-10-10T03:18:23Z</dcterms:modified>
</cp:coreProperties>
</file>