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0" r:id="rId3"/>
    <p:sldId id="302" r:id="rId4"/>
    <p:sldId id="304" r:id="rId5"/>
    <p:sldId id="272" r:id="rId6"/>
    <p:sldId id="307" r:id="rId7"/>
    <p:sldId id="308" r:id="rId8"/>
    <p:sldId id="301" r:id="rId9"/>
    <p:sldId id="309" r:id="rId10"/>
    <p:sldId id="286" r:id="rId11"/>
    <p:sldId id="270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sabekova" initials="B" lastIdx="1" clrIdx="0">
    <p:extLst>
      <p:ext uri="{19B8F6BF-5375-455C-9EA6-DF929625EA0E}">
        <p15:presenceInfo xmlns:p15="http://schemas.microsoft.com/office/powerpoint/2012/main" userId="S-1-5-21-379961216-2183780427-2185431998-1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05" autoAdjust="0"/>
  </p:normalViewPr>
  <p:slideViewPr>
    <p:cSldViewPr>
      <p:cViewPr varScale="1">
        <p:scale>
          <a:sx n="107" d="100"/>
          <a:sy n="107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kerimalieva\AppData\Roaming\Microsoft\Excel\&#1050;&#1085;&#1080;&#1075;&#1072;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Токойду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калыбына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келтирүү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(гектар)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882091542932334E-2"/>
          <c:y val="0.16392297234634132"/>
          <c:w val="0.95082424825693612"/>
          <c:h val="0.729542724150700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Лист9!$E$42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Лист9!$F$41:$J$41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Лист9!$F$42:$J$42</c:f>
              <c:numCache>
                <c:formatCode>#,##0.0</c:formatCode>
                <c:ptCount val="5"/>
                <c:pt idx="0">
                  <c:v>9494.6</c:v>
                </c:pt>
                <c:pt idx="1">
                  <c:v>10482</c:v>
                </c:pt>
                <c:pt idx="2">
                  <c:v>10548.2</c:v>
                </c:pt>
                <c:pt idx="3">
                  <c:v>9433.4</c:v>
                </c:pt>
                <c:pt idx="4">
                  <c:v>5449.9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7-4838-91E8-6771FFBD8A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20446848"/>
        <c:axId val="420445672"/>
      </c:barChart>
      <c:catAx>
        <c:axId val="42044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0445672"/>
        <c:crosses val="autoZero"/>
        <c:auto val="1"/>
        <c:lblAlgn val="ctr"/>
        <c:lblOffset val="100"/>
        <c:noMultiLvlLbl val="0"/>
      </c:catAx>
      <c:valAx>
        <c:axId val="42044567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42044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A2-4D95-A37F-A807CC02DBFC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A2-4D95-A37F-A807CC02DBFC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A2-4D95-A37F-A807CC02DBFC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B7-47B1-AEE4-47CBE0366385}"/>
              </c:ext>
            </c:extLst>
          </c:dPt>
          <c:dLbls>
            <c:dLbl>
              <c:idx val="0"/>
              <c:layout>
                <c:manualLayout>
                  <c:x val="-0.44526112280627822"/>
                  <c:y val="-0.2381385689711190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/>
                      <a:t>Сугат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жана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айыл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чарбасын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суу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менен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камсыз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кылууга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93,9%</a:t>
                    </a:r>
                  </a:p>
                </c:rich>
              </c:tx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5582564580946946"/>
                      <c:h val="0.249876944801189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5A2-4D95-A37F-A807CC02DBFC}"/>
                </c:ext>
              </c:extLst>
            </c:dLbl>
            <c:dLbl>
              <c:idx val="1"/>
              <c:layout>
                <c:manualLayout>
                  <c:x val="-6.4224425255431386E-2"/>
                  <c:y val="8.5581592808057813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Чарбалык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керектөөлөргө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66775722237757"/>
                      <c:h val="0.180823941488121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5A2-4D95-A37F-A807CC02DBFC}"/>
                </c:ext>
              </c:extLst>
            </c:dLbl>
            <c:dLbl>
              <c:idx val="2"/>
              <c:layout>
                <c:manualLayout>
                  <c:x val="0.16817096950913502"/>
                  <c:y val="0.184329026275180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/>
                      <a:t>Өндүруш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үчүн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керектөөлөргө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83187883338634"/>
                      <c:h val="0.141385961447449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5A2-4D95-A37F-A807CC02DBFC}"/>
                </c:ext>
              </c:extLst>
            </c:dLbl>
            <c:dLbl>
              <c:idx val="3"/>
              <c:layout>
                <c:manualLayout>
                  <c:x val="6.4499298928471491E-2"/>
                  <c:y val="5.492289645384335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башка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B7-47B1-AEE4-47CBE03663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4986.8999999999996</c:v>
                </c:pt>
                <c:pt idx="1">
                  <c:v>192.7</c:v>
                </c:pt>
                <c:pt idx="2">
                  <c:v>80.2</c:v>
                </c:pt>
                <c:pt idx="3">
                  <c:v>50.2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A2-4D95-A37F-A807CC02DB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985185734010035"/>
          <c:y val="4.464667307944664E-3"/>
          <c:w val="0.57246434854175199"/>
          <c:h val="0.8745811928974649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Чуйская область</c:v>
                </c:pt>
                <c:pt idx="1">
                  <c:v>Ошская область</c:v>
                </c:pt>
                <c:pt idx="2">
                  <c:v>Джалал-Абадская область</c:v>
                </c:pt>
                <c:pt idx="3">
                  <c:v>Таласская область</c:v>
                </c:pt>
                <c:pt idx="4">
                  <c:v>Нарынская область</c:v>
                </c:pt>
                <c:pt idx="5">
                  <c:v>Баткенская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2596.6</c:v>
                </c:pt>
                <c:pt idx="1">
                  <c:v>1248.5</c:v>
                </c:pt>
                <c:pt idx="2">
                  <c:v>968.2</c:v>
                </c:pt>
                <c:pt idx="3">
                  <c:v>959.1</c:v>
                </c:pt>
                <c:pt idx="4" formatCode="#,##0.00">
                  <c:v>691.2</c:v>
                </c:pt>
                <c:pt idx="5">
                  <c:v>690.4</c:v>
                </c:pt>
                <c:pt idx="6" formatCode="#,##0.00">
                  <c:v>655</c:v>
                </c:pt>
                <c:pt idx="7">
                  <c:v>133.6</c:v>
                </c:pt>
                <c:pt idx="8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50-4560-A8CC-54E087CE6F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2303128"/>
        <c:axId val="132298816"/>
      </c:barChart>
      <c:catAx>
        <c:axId val="132303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298816"/>
        <c:crosses val="autoZero"/>
        <c:auto val="1"/>
        <c:lblAlgn val="ctr"/>
        <c:lblOffset val="100"/>
        <c:noMultiLvlLbl val="0"/>
      </c:catAx>
      <c:valAx>
        <c:axId val="132298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303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киши </a:t>
            </a:r>
            <a:r>
              <a:rPr lang="ru-RU" sz="1600" b="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башына</a:t>
            </a:r>
            <a:r>
              <a:rPr lang="ru-RU" sz="16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эсептегенде</a:t>
            </a:r>
            <a:r>
              <a:rPr lang="ru-RU" sz="16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килограмм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0.0</c:formatCode>
                <c:ptCount val="9"/>
                <c:pt idx="0" formatCode="General">
                  <c:v>0.2</c:v>
                </c:pt>
                <c:pt idx="1">
                  <c:v>2.7</c:v>
                </c:pt>
                <c:pt idx="2">
                  <c:v>4</c:v>
                </c:pt>
                <c:pt idx="3">
                  <c:v>5.0999999999999996</c:v>
                </c:pt>
                <c:pt idx="4" formatCode="General">
                  <c:v>4.7</c:v>
                </c:pt>
                <c:pt idx="5">
                  <c:v>4</c:v>
                </c:pt>
                <c:pt idx="6" formatCode="General">
                  <c:v>14.1</c:v>
                </c:pt>
                <c:pt idx="7" formatCode="General">
                  <c:v>22.2</c:v>
                </c:pt>
                <c:pt idx="8" formatCode="General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41-4314-A29E-9EDCA44CC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2299992"/>
        <c:axId val="132299208"/>
      </c:barChart>
      <c:catAx>
        <c:axId val="132299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299208"/>
        <c:crosses val="autoZero"/>
        <c:auto val="1"/>
        <c:lblAlgn val="ctr"/>
        <c:lblOffset val="100"/>
        <c:noMultiLvlLbl val="0"/>
      </c:catAx>
      <c:valAx>
        <c:axId val="1322992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299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6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Лист10!$D$33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Лист10!$E$32:$I$32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Лист10!$E$33:$I$33</c:f>
              <c:numCache>
                <c:formatCode>General</c:formatCode>
                <c:ptCount val="5"/>
                <c:pt idx="0">
                  <c:v>49.6</c:v>
                </c:pt>
                <c:pt idx="1">
                  <c:v>56.7</c:v>
                </c:pt>
                <c:pt idx="2">
                  <c:v>50.3</c:v>
                </c:pt>
                <c:pt idx="3">
                  <c:v>50.6</c:v>
                </c:pt>
                <c:pt idx="4">
                  <c:v>54.5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6F-459B-A4BF-66B476077D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9095408"/>
        <c:axId val="429092664"/>
      </c:barChart>
      <c:catAx>
        <c:axId val="42909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9092664"/>
        <c:crosses val="autoZero"/>
        <c:auto val="1"/>
        <c:lblAlgn val="ctr"/>
        <c:lblOffset val="100"/>
        <c:noMultiLvlLbl val="0"/>
      </c:catAx>
      <c:valAx>
        <c:axId val="429092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909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sz="1600" b="1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Өндүрүштүн жана керектөөлөрдүн калдыктарынын аймактар боюнча пайда болуусу</a:t>
            </a:r>
            <a:r>
              <a:rPr lang="en-US" sz="16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u="none" strike="noStrike" baseline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600" b="0" i="0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тонна)</a:t>
            </a:r>
            <a:endParaRPr lang="ru-RU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Лист3!$D$19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Лист3!$E$18:$I$18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Лист3!$E$19:$I$19</c:f>
              <c:numCache>
                <c:formatCode>#,##0</c:formatCode>
                <c:ptCount val="5"/>
                <c:pt idx="0">
                  <c:v>12653.7</c:v>
                </c:pt>
                <c:pt idx="1">
                  <c:v>182738.9</c:v>
                </c:pt>
                <c:pt idx="2">
                  <c:v>151840.5</c:v>
                </c:pt>
                <c:pt idx="3">
                  <c:v>114116.6</c:v>
                </c:pt>
                <c:pt idx="4">
                  <c:v>213638.7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5C-49A3-85D3-1BCC0675A8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9303176"/>
        <c:axId val="129298472"/>
      </c:barChart>
      <c:catAx>
        <c:axId val="12930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9298472"/>
        <c:crosses val="autoZero"/>
        <c:auto val="1"/>
        <c:lblAlgn val="ctr"/>
        <c:lblOffset val="100"/>
        <c:noMultiLvlLbl val="0"/>
      </c:catAx>
      <c:valAx>
        <c:axId val="12929847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9303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Калдыктардын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класстар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болуусу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DD-446B-A0D3-B2AB1C8BDA22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DD-446B-A0D3-B2AB1C8BDA22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DD-446B-A0D3-B2AB1C8BDA22}"/>
              </c:ext>
            </c:extLst>
          </c:dPt>
          <c:dPt>
            <c:idx val="3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DD-446B-A0D3-B2AB1C8BDA22}"/>
              </c:ext>
            </c:extLst>
          </c:dPt>
          <c:dPt>
            <c:idx val="4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DD-446B-A0D3-B2AB1C8BDA22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DD-446B-A0D3-B2AB1C8BDA22}"/>
                </c:ext>
              </c:extLst>
            </c:dLbl>
            <c:dLbl>
              <c:idx val="1"/>
              <c:layout>
                <c:manualLayout>
                  <c:x val="1.9901877428576516E-2"/>
                  <c:y val="7.3312897378061181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Коркунучтуулугу</a:t>
                    </a:r>
                    <a:r>
                      <a:rPr lang="ru-RU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боюнча</a:t>
                    </a:r>
                    <a:r>
                      <a:rPr lang="ru-RU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 </a:t>
                    </a:r>
                    <a:r>
                      <a:rPr lang="ru-RU" b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класстагы</a:t>
                    </a:r>
                    <a:r>
                      <a:rPr lang="ru-RU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калдыктар,баары</a:t>
                    </a:r>
                    <a:r>
                      <a:rPr lang="ru-RU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fld id="{665621A3-75D2-484D-8292-EFCBD8DEA869}" type="PERCENTAGE">
                      <a:rPr lang="ru-RU" b="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[ПРОЦЕНТ]</a:t>
                    </a:fld>
                    <a:endParaRPr lang="ru-RU" b="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1DD-446B-A0D3-B2AB1C8BDA2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DD-446B-A0D3-B2AB1C8BDA22}"/>
                </c:ext>
              </c:extLst>
            </c:dLbl>
            <c:dLbl>
              <c:idx val="3"/>
              <c:layout>
                <c:manualLayout>
                  <c:x val="-0.1196655852027091"/>
                  <c:y val="-0.18686677624959719"/>
                </c:manualLayout>
              </c:layout>
              <c:tx>
                <c:rich>
                  <a:bodyPr/>
                  <a:lstStyle/>
                  <a:p>
                    <a:r>
                      <a:rPr lang="ru-RU" sz="800" b="0" i="0" u="none" strike="noStrike" kern="1200" baseline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Коркунучтуулугу</a:t>
                    </a:r>
                    <a:r>
                      <a:rPr lang="ru-RU" sz="8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800" b="0" i="0" u="none" strike="noStrike" kern="1200" baseline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боюнча</a:t>
                    </a:r>
                    <a:r>
                      <a:rPr lang="ru-RU" sz="8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 </a:t>
                    </a:r>
                    <a:r>
                      <a:rPr lang="ru-RU" sz="800" b="0" i="0" u="none" strike="noStrike" kern="1200" baseline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класстагы</a:t>
                    </a:r>
                    <a:r>
                      <a:rPr lang="ru-RU" sz="8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800" b="0" i="0" u="none" strike="noStrike" kern="1200" baseline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калдыктар,баары</a:t>
                    </a:r>
                    <a:r>
                      <a:rPr lang="ru-RU" baseline="0" dirty="0"/>
                      <a:t>
</a:t>
                    </a:r>
                    <a:fld id="{90366C86-3613-47BC-ABD4-AD4EB8A2357E}" type="PERCENTAGE">
                      <a:rPr lang="ru-RU" baseline="0" dirty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1DD-446B-A0D3-B2AB1C8BDA2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1DD-446B-A0D3-B2AB1C8BDA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Лист5!$D$8:$D$12</c:f>
              <c:strCache>
                <c:ptCount val="5"/>
                <c:pt idx="0">
                  <c:v>Отходы I класса опасности, всего</c:v>
                </c:pt>
                <c:pt idx="1">
                  <c:v>Отходы II класса опасности, всего</c:v>
                </c:pt>
                <c:pt idx="2">
                  <c:v>Отходы III класса опасности, всего</c:v>
                </c:pt>
                <c:pt idx="3">
                  <c:v>Отходы IV класса опасности, всего</c:v>
                </c:pt>
                <c:pt idx="4">
                  <c:v>Отходы V класса опасности, всего</c:v>
                </c:pt>
              </c:strCache>
            </c:strRef>
          </c:cat>
          <c:val>
            <c:numRef>
              <c:f>Лист5!$E$8:$E$12</c:f>
              <c:numCache>
                <c:formatCode>0.0</c:formatCode>
                <c:ptCount val="5"/>
                <c:pt idx="0">
                  <c:v>4.7</c:v>
                </c:pt>
                <c:pt idx="1">
                  <c:v>11259</c:v>
                </c:pt>
                <c:pt idx="2">
                  <c:v>26.9</c:v>
                </c:pt>
                <c:pt idx="3">
                  <c:v>201291.6</c:v>
                </c:pt>
                <c:pt idx="4">
                  <c:v>1056.5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DD-446B-A0D3-B2AB1C8BDA2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калдыктардын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болуусу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4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A3-4CE4-BB55-4FA4E5EA020B}"/>
              </c:ext>
            </c:extLst>
          </c:dPt>
          <c:dPt>
            <c:idx val="1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A3-4CE4-BB55-4FA4E5EA020B}"/>
              </c:ext>
            </c:extLst>
          </c:dPt>
          <c:dPt>
            <c:idx val="2"/>
            <c:bubble3D val="0"/>
            <c:spPr>
              <a:solidFill>
                <a:schemeClr val="accent1">
                  <a:shade val="7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FA3-4CE4-BB55-4FA4E5EA020B}"/>
              </c:ext>
            </c:extLst>
          </c:dPt>
          <c:dPt>
            <c:idx val="3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FA3-4CE4-BB55-4FA4E5EA020B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FA3-4CE4-BB55-4FA4E5EA020B}"/>
              </c:ext>
            </c:extLst>
          </c:dPt>
          <c:dPt>
            <c:idx val="5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FA3-4CE4-BB55-4FA4E5EA020B}"/>
              </c:ext>
            </c:extLst>
          </c:dPt>
          <c:dPt>
            <c:idx val="6"/>
            <c:bubble3D val="0"/>
            <c:spPr>
              <a:solidFill>
                <a:schemeClr val="accent1">
                  <a:tint val="7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FA3-4CE4-BB55-4FA4E5EA020B}"/>
              </c:ext>
            </c:extLst>
          </c:dPt>
          <c:dPt>
            <c:idx val="7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FA3-4CE4-BB55-4FA4E5EA020B}"/>
              </c:ext>
            </c:extLst>
          </c:dPt>
          <c:dPt>
            <c:idx val="8"/>
            <c:bubble3D val="0"/>
            <c:spPr>
              <a:solidFill>
                <a:schemeClr val="accent1">
                  <a:tint val="4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FA3-4CE4-BB55-4FA4E5EA020B}"/>
              </c:ext>
            </c:extLst>
          </c:dPt>
          <c:dLbls>
            <c:dLbl>
              <c:idx val="0"/>
              <c:layout>
                <c:manualLayout>
                  <c:x val="8.430096237970254E-2"/>
                  <c:y val="5.38207203266258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Баткен </a:t>
                    </a:r>
                    <a:r>
                      <a:rPr lang="ru-RU" dirty="0" err="1" smtClean="0"/>
                      <a:t>областы</a:t>
                    </a:r>
                    <a:r>
                      <a:rPr lang="ru-RU" baseline="0" dirty="0"/>
                      <a:t>
</a:t>
                    </a:r>
                    <a:fld id="{E3F325FD-BDBB-486B-A4B3-6D190CCB27A6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FA3-4CE4-BB55-4FA4E5EA020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A3-4CE4-BB55-4FA4E5EA020B}"/>
                </c:ext>
              </c:extLst>
            </c:dLbl>
            <c:dLbl>
              <c:idx val="2"/>
              <c:layout>
                <c:manualLayout>
                  <c:x val="0.13052974628171479"/>
                  <c:y val="-0.173819262175561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Ыссык-Көл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областы</a:t>
                    </a:r>
                    <a:r>
                      <a:rPr lang="ru-RU" baseline="0" dirty="0"/>
                      <a:t>
</a:t>
                    </a:r>
                    <a:fld id="{FC72AEF5-B600-4BB1-8BCE-C2A1FD8B1293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FA3-4CE4-BB55-4FA4E5EA020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A3-4CE4-BB55-4FA4E5EA020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A3-4CE4-BB55-4FA4E5EA020B}"/>
                </c:ext>
              </c:extLst>
            </c:dLbl>
            <c:dLbl>
              <c:idx val="5"/>
              <c:layout>
                <c:manualLayout>
                  <c:x val="-4.9233595800524985E-2"/>
                  <c:y val="4.11869349664625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Талас </a:t>
                    </a:r>
                    <a:r>
                      <a:rPr lang="ru-RU" dirty="0" err="1" smtClean="0"/>
                      <a:t>областы</a:t>
                    </a:r>
                    <a:r>
                      <a:rPr lang="ru-RU" baseline="0" dirty="0"/>
                      <a:t>
</a:t>
                    </a:r>
                    <a:fld id="{8D8AD28B-1FAC-47C5-965E-2E0B0897EF7C}" type="PERCENTAGE">
                      <a:rPr lang="en-US" baseline="0" dirty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FA3-4CE4-BB55-4FA4E5EA020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FA3-4CE4-BB55-4FA4E5EA020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FA3-4CE4-BB55-4FA4E5EA020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FA3-4CE4-BB55-4FA4E5EA02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Лист6!$D$7:$D$15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Лист6!$E$7:$E$15</c:f>
              <c:numCache>
                <c:formatCode>General</c:formatCode>
                <c:ptCount val="9"/>
                <c:pt idx="0">
                  <c:v>691.1</c:v>
                </c:pt>
                <c:pt idx="1">
                  <c:v>9.6</c:v>
                </c:pt>
                <c:pt idx="2" formatCode="#,##0.00">
                  <c:v>207263</c:v>
                </c:pt>
                <c:pt idx="3">
                  <c:v>0.6</c:v>
                </c:pt>
                <c:pt idx="4">
                  <c:v>540</c:v>
                </c:pt>
                <c:pt idx="5" formatCode="#,##0.00">
                  <c:v>4908.5</c:v>
                </c:pt>
                <c:pt idx="6">
                  <c:v>8.6</c:v>
                </c:pt>
                <c:pt idx="7">
                  <c:v>217.1</c:v>
                </c:pt>
                <c:pt idx="8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FA3-4CE4-BB55-4FA4E5EA020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Таштандыдан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арылуу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8083978322440234"/>
          <c:y val="1.56008476051061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50-4ED4-859D-33D974B29AC6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50-4ED4-859D-33D974B29AC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50-4ED4-859D-33D974B29AC6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50-4ED4-859D-33D974B29AC6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50-4ED4-859D-33D974B29AC6}"/>
              </c:ext>
            </c:extLst>
          </c:dPt>
          <c:dLbls>
            <c:dLbl>
              <c:idx val="0"/>
              <c:layout>
                <c:manualLayout>
                  <c:x val="0.1415125404198411"/>
                  <c:y val="-1.6256410781373173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Таштанды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түтүгү</a:t>
                    </a:r>
                    <a:r>
                      <a:rPr lang="ru-RU" baseline="0" dirty="0"/>
                      <a:t>
</a:t>
                    </a:r>
                    <a:fld id="{FEE1FED8-D0BB-4BF2-9B42-FE2FF136EA8A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50-4ED4-859D-33D974B29AC6}"/>
                </c:ext>
              </c:extLst>
            </c:dLbl>
            <c:dLbl>
              <c:idx val="1"/>
              <c:layout>
                <c:manualLayout>
                  <c:x val="0.11455183727034121"/>
                  <c:y val="4.7964686655407436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Жүк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ташуучу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унаа</a:t>
                    </a:r>
                    <a:r>
                      <a:rPr lang="ru-RU" baseline="0" dirty="0" smtClean="0"/>
                      <a:t>, контейнер </a:t>
                    </a:r>
                    <a:r>
                      <a:rPr lang="ru-RU" baseline="0" dirty="0" err="1" smtClean="0"/>
                      <a:t>менен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чогултуу</a:t>
                    </a:r>
                    <a:r>
                      <a:rPr lang="ru-RU" baseline="0" dirty="0"/>
                      <a:t>
</a:t>
                    </a:r>
                    <a:fld id="{34A50177-1280-45A9-896D-BF677582C47C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550-4ED4-859D-33D974B29AC6}"/>
                </c:ext>
              </c:extLst>
            </c:dLbl>
            <c:dLbl>
              <c:idx val="2"/>
              <c:layout>
                <c:manualLayout>
                  <c:x val="6.9423228346456686E-2"/>
                  <c:y val="6.965501272818640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Таштанды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үймөгүнө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таштоо</a:t>
                    </a:r>
                    <a:r>
                      <a:rPr lang="ru-RU" baseline="0" dirty="0"/>
                      <a:t>
</a:t>
                    </a:r>
                    <a:fld id="{C7A14815-D41E-4B32-9982-383A5FDBAE2B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550-4ED4-859D-33D974B29AC6}"/>
                </c:ext>
              </c:extLst>
            </c:dLbl>
            <c:dLbl>
              <c:idx val="3"/>
              <c:layout>
                <c:manualLayout>
                  <c:x val="-6.9496937882764676E-2"/>
                  <c:y val="7.5226564414262445E-4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Өрттөө</a:t>
                    </a:r>
                    <a:r>
                      <a:rPr lang="ru-RU" baseline="0" dirty="0"/>
                      <a:t>
</a:t>
                    </a:r>
                    <a:fld id="{F9BB3C2D-4B8D-4564-B31A-6DCD7259927B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550-4ED4-859D-33D974B29AC6}"/>
                </c:ext>
              </c:extLst>
            </c:dLbl>
            <c:dLbl>
              <c:idx val="4"/>
              <c:layout>
                <c:manualLayout>
                  <c:x val="-8.3333333333333287E-2"/>
                  <c:y val="-7.2766197388168738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Көмүү</a:t>
                    </a:r>
                    <a:r>
                      <a:rPr lang="ru-RU" baseline="0" dirty="0"/>
                      <a:t>
</a:t>
                    </a:r>
                    <a:fld id="{D39C0869-F49C-450D-BC54-DDF13C917C32}" type="PERCENTAGE">
                      <a:rPr lang="en-US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550-4ED4-859D-33D974B29A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Лист2!$E$19:$E$23</c:f>
              <c:strCache>
                <c:ptCount val="5"/>
                <c:pt idx="0">
                  <c:v>Мусоропровод</c:v>
                </c:pt>
                <c:pt idx="1">
                  <c:v>Сбор грузовиком, контейнером</c:v>
                </c:pt>
                <c:pt idx="2">
                  <c:v>Сброс в мусорные кучи</c:v>
                </c:pt>
                <c:pt idx="3">
                  <c:v>Сжигание</c:v>
                </c:pt>
                <c:pt idx="4">
                  <c:v>Закапывание</c:v>
                </c:pt>
              </c:strCache>
            </c:strRef>
          </c:cat>
          <c:val>
            <c:numRef>
              <c:f>Лист2!$F$19:$F$23</c:f>
              <c:numCache>
                <c:formatCode>General</c:formatCode>
                <c:ptCount val="5"/>
                <c:pt idx="0">
                  <c:v>0</c:v>
                </c:pt>
                <c:pt idx="1">
                  <c:v>48.2</c:v>
                </c:pt>
                <c:pt idx="2">
                  <c:v>19.3</c:v>
                </c:pt>
                <c:pt idx="3">
                  <c:v>24.2</c:v>
                </c:pt>
                <c:pt idx="4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550-4ED4-859D-33D974B29AC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 dirty="0">
                <a:effectLst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болуу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тиричилик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таштандыларын</a:t>
            </a:r>
            <a:r>
              <a:rPr lang="ru-RU" sz="1400" b="1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чыгаруу</a:t>
            </a:r>
            <a:r>
              <a:rPr lang="ru-RU" sz="1400" b="0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0" u="none" strike="noStrike" baseline="0" dirty="0" err="1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1400" b="0" i="0" u="none" strike="noStrike" baseline="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тонна)</a:t>
            </a:r>
            <a:endParaRPr lang="ru-RU" b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Лист10!$D$48:$D$52</c:f>
              <c:strCache>
                <c:ptCount val="5"/>
                <c:pt idx="0">
                  <c:v>уличный мусор (включая мусор с несанкционированных свалок и парковые отходы)</c:v>
                </c:pt>
                <c:pt idx="1">
                  <c:v>отходы предприятий, учреждений и организаций</c:v>
                </c:pt>
                <c:pt idx="2">
                  <c:v>отходы домашних хозяйств</c:v>
                </c:pt>
                <c:pt idx="3">
                  <c:v>отходы с рынков</c:v>
                </c:pt>
                <c:pt idx="4">
                  <c:v>прочие отходы</c:v>
                </c:pt>
              </c:strCache>
            </c:strRef>
          </c:cat>
          <c:val>
            <c:numRef>
              <c:f>Лист10!$E$48:$E$52</c:f>
              <c:numCache>
                <c:formatCode>General</c:formatCode>
                <c:ptCount val="5"/>
                <c:pt idx="0">
                  <c:v>208.5</c:v>
                </c:pt>
                <c:pt idx="1">
                  <c:v>178.6</c:v>
                </c:pt>
                <c:pt idx="2">
                  <c:v>555.79999999999995</c:v>
                </c:pt>
                <c:pt idx="3">
                  <c:v>215.1</c:v>
                </c:pt>
                <c:pt idx="4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9E-49E0-B38B-D115584AA3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0388232"/>
        <c:axId val="130388624"/>
      </c:barChart>
      <c:catAx>
        <c:axId val="13038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388624"/>
        <c:crosses val="autoZero"/>
        <c:auto val="1"/>
        <c:lblAlgn val="ctr"/>
        <c:lblOffset val="100"/>
        <c:noMultiLvlLbl val="0"/>
      </c:catAx>
      <c:valAx>
        <c:axId val="130388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0388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i="0" u="none" strike="noStrike" baseline="0" dirty="0" err="1" smtClean="0">
                <a:effectLst/>
              </a:rPr>
              <a:t>Өзгөчө</a:t>
            </a:r>
            <a:r>
              <a:rPr lang="ru-RU" sz="1600" b="1" i="0" u="none" strike="noStrike" baseline="0" dirty="0" smtClean="0">
                <a:effectLst/>
              </a:rPr>
              <a:t> </a:t>
            </a:r>
            <a:r>
              <a:rPr lang="ru-RU" sz="1600" b="1" i="0" u="none" strike="noStrike" baseline="0" dirty="0" err="1" smtClean="0">
                <a:effectLst/>
              </a:rPr>
              <a:t>кырдаалдардын</a:t>
            </a:r>
            <a:r>
              <a:rPr lang="ru-RU" sz="1600" b="1" i="0" u="none" strike="noStrike" baseline="0" dirty="0" smtClean="0">
                <a:effectLst/>
              </a:rPr>
              <a:t> </a:t>
            </a:r>
            <a:r>
              <a:rPr lang="ru-RU" sz="1600" b="1" i="0" u="none" strike="noStrike" baseline="0" dirty="0" err="1" smtClean="0">
                <a:effectLst/>
              </a:rPr>
              <a:t>натыйжасында</a:t>
            </a:r>
            <a:r>
              <a:rPr lang="ru-RU" sz="1600" b="1" i="0" u="none" strike="noStrike" baseline="0" dirty="0" smtClean="0">
                <a:effectLst/>
              </a:rPr>
              <a:t> </a:t>
            </a:r>
            <a:r>
              <a:rPr lang="ru-RU" sz="1600" b="1" i="0" u="none" strike="noStrike" baseline="0" dirty="0" err="1" smtClean="0">
                <a:effectLst/>
              </a:rPr>
              <a:t>каза</a:t>
            </a:r>
            <a:r>
              <a:rPr lang="ru-RU" sz="1600" b="1" i="0" u="none" strike="noStrike" baseline="0" dirty="0" smtClean="0">
                <a:effectLst/>
              </a:rPr>
              <a:t> </a:t>
            </a:r>
            <a:r>
              <a:rPr lang="ru-RU" sz="1600" b="1" i="0" u="none" strike="noStrike" baseline="0" dirty="0" err="1" smtClean="0">
                <a:effectLst/>
              </a:rPr>
              <a:t>болгондордун</a:t>
            </a:r>
            <a:r>
              <a:rPr lang="ru-RU" sz="1600" b="1" i="0" u="none" strike="noStrike" baseline="0" dirty="0" smtClean="0">
                <a:effectLst/>
              </a:rPr>
              <a:t> саны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Лист1!$G$7:$G$15</c:f>
              <c:strCache>
                <c:ptCount val="9"/>
                <c:pt idx="0">
                  <c:v>Нарынская область</c:v>
                </c:pt>
                <c:pt idx="1">
                  <c:v>г. Бишкек </c:v>
                </c:pt>
                <c:pt idx="2">
                  <c:v>г. Ош</c:v>
                </c:pt>
                <c:pt idx="3">
                  <c:v>Таласская область</c:v>
                </c:pt>
                <c:pt idx="4">
                  <c:v>Иссык-Кульская область</c:v>
                </c:pt>
                <c:pt idx="5">
                  <c:v>Джалал-Абадская область</c:v>
                </c:pt>
                <c:pt idx="6">
                  <c:v>Ошская область</c:v>
                </c:pt>
                <c:pt idx="7">
                  <c:v>Чуйская область</c:v>
                </c:pt>
                <c:pt idx="8">
                  <c:v>Баткенская область</c:v>
                </c:pt>
              </c:strCache>
            </c:strRef>
          </c:cat>
          <c:val>
            <c:numRef>
              <c:f>Лист1!$H$7:$H$15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17</c:v>
                </c:pt>
                <c:pt idx="7">
                  <c:v>20</c:v>
                </c:pt>
                <c:pt idx="8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A-4467-A485-3C2BCB66479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2301560"/>
        <c:axId val="132301952"/>
      </c:barChart>
      <c:catAx>
        <c:axId val="132301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301952"/>
        <c:crosses val="autoZero"/>
        <c:auto val="1"/>
        <c:lblAlgn val="ctr"/>
        <c:lblOffset val="100"/>
        <c:noMultiLvlLbl val="0"/>
      </c:catAx>
      <c:valAx>
        <c:axId val="132301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301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Өзгөчө</a:t>
            </a:r>
            <a:r>
              <a:rPr lang="ru-RU" sz="1600" b="1" i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кырдаалдардан</a:t>
            </a:r>
            <a:r>
              <a:rPr lang="ru-RU" sz="1600" b="1" i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келтирилген</a:t>
            </a:r>
            <a:r>
              <a:rPr lang="ru-RU" sz="1600" b="1" i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зыяндын</a:t>
            </a:r>
            <a:r>
              <a:rPr lang="ru-RU" sz="1600" b="1" i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өлчөмү</a:t>
            </a:r>
            <a:r>
              <a:rPr lang="ru-RU" sz="1600" b="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</a:t>
            </a:r>
            <a:r>
              <a:rPr lang="ru-RU" sz="1600" b="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Лист2!$D$7:$D$15</c:f>
              <c:strCache>
                <c:ptCount val="9"/>
                <c:pt idx="0">
                  <c:v>г. Бишкек </c:v>
                </c:pt>
                <c:pt idx="1">
                  <c:v>г. Ош</c:v>
                </c:pt>
                <c:pt idx="2">
                  <c:v>Нарынская область</c:v>
                </c:pt>
                <c:pt idx="3">
                  <c:v>Ошская область</c:v>
                </c:pt>
                <c:pt idx="4">
                  <c:v>Таласская область</c:v>
                </c:pt>
                <c:pt idx="5">
                  <c:v>Чуйская область</c:v>
                </c:pt>
                <c:pt idx="6">
                  <c:v>Иссык-Кульская область</c:v>
                </c:pt>
                <c:pt idx="7">
                  <c:v>Джалал-Абадская область</c:v>
                </c:pt>
                <c:pt idx="8">
                  <c:v>Баткенская область</c:v>
                </c:pt>
              </c:strCache>
            </c:strRef>
          </c:cat>
          <c:val>
            <c:numRef>
              <c:f>Лист2!$E$7:$E$15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0.9</c:v>
                </c:pt>
                <c:pt idx="3">
                  <c:v>15.9</c:v>
                </c:pt>
                <c:pt idx="4">
                  <c:v>58.5</c:v>
                </c:pt>
                <c:pt idx="5">
                  <c:v>78.3</c:v>
                </c:pt>
                <c:pt idx="6">
                  <c:v>99.6</c:v>
                </c:pt>
                <c:pt idx="7">
                  <c:v>125.7</c:v>
                </c:pt>
                <c:pt idx="8" formatCode="#,##0.00">
                  <c:v>1552.9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7-4864-9255-FDD54446D4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2297640"/>
        <c:axId val="129305136"/>
      </c:barChart>
      <c:catAx>
        <c:axId val="132297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9305136"/>
        <c:crosses val="autoZero"/>
        <c:auto val="1"/>
        <c:lblAlgn val="ctr"/>
        <c:lblOffset val="100"/>
        <c:noMultiLvlLbl val="0"/>
      </c:catAx>
      <c:valAx>
        <c:axId val="129305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297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Мамлекеттик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бюджеттин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айлана-чөйрөнү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коргоого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кеткен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чыгымдары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</a:t>
            </a:r>
            <a:r>
              <a:rPr lang="ru-RU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6208762751851117E-2"/>
          <c:y val="0.19336448433663586"/>
          <c:w val="0.90784322693226416"/>
          <c:h val="0.72884843058020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Лист2!$F$33:$J$33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Лист2!$F$34:$J$34</c:f>
              <c:numCache>
                <c:formatCode>General</c:formatCode>
                <c:ptCount val="5"/>
                <c:pt idx="0">
                  <c:v>921.5</c:v>
                </c:pt>
                <c:pt idx="1">
                  <c:v>962.4</c:v>
                </c:pt>
                <c:pt idx="2">
                  <c:v>798.7</c:v>
                </c:pt>
                <c:pt idx="3">
                  <c:v>588.70000000000005</c:v>
                </c:pt>
                <c:pt idx="4">
                  <c:v>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5-4150-A5E8-695D038F2F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07267520"/>
        <c:axId val="207271440"/>
      </c:barChart>
      <c:catAx>
        <c:axId val="2072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7271440"/>
        <c:crosses val="autoZero"/>
        <c:auto val="1"/>
        <c:lblAlgn val="ctr"/>
        <c:lblOffset val="100"/>
        <c:noMultiLvlLbl val="0"/>
      </c:catAx>
      <c:valAx>
        <c:axId val="207271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726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Ишканалардын жана уюмдардын</a:t>
            </a:r>
            <a:r>
              <a:rPr lang="ky-KG" b="1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айлана-чөйрөнү коргоого кеткен инвестициялары</a:t>
            </a:r>
            <a:r>
              <a:rPr lang="ru-RU" b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</a:t>
            </a:r>
            <a:r>
              <a:rPr lang="ru-RU" b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Лист2!$D$42</c:f>
              <c:strCache>
                <c:ptCount val="1"/>
                <c:pt idx="0">
                  <c:v>Инвестиции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B1F-414B-A852-382B2973D4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Лист2!$E$41:$I$41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Лист2!$E$42:$I$42</c:f>
              <c:numCache>
                <c:formatCode>#,##0.0</c:formatCode>
                <c:ptCount val="5"/>
                <c:pt idx="0">
                  <c:v>4285.3</c:v>
                </c:pt>
                <c:pt idx="1">
                  <c:v>1296.0999999999999</c:v>
                </c:pt>
                <c:pt idx="2">
                  <c:v>5469</c:v>
                </c:pt>
                <c:pt idx="3">
                  <c:v>1263.8</c:v>
                </c:pt>
                <c:pt idx="4">
                  <c:v>1556.7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1F-414B-A852-382B2973D4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7271832"/>
        <c:axId val="207268696"/>
      </c:barChart>
      <c:catAx>
        <c:axId val="20727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7268696"/>
        <c:crosses val="autoZero"/>
        <c:auto val="1"/>
        <c:lblAlgn val="ctr"/>
        <c:lblOffset val="100"/>
        <c:noMultiLvlLbl val="0"/>
      </c:catAx>
      <c:valAx>
        <c:axId val="20726869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07271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ky-KG" sz="14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Ишканалардын жана уюмдардын айлана-чөйрөнү коргоого кеткен чыгымдары</a:t>
            </a:r>
            <a:endParaRPr lang="ru-RU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Лист2!$D$50</c:f>
              <c:strCache>
                <c:ptCount val="1"/>
                <c:pt idx="0">
                  <c:v> Расходы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Лист2!$E$49:$I$49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Лист2!$E$50:$I$50</c:f>
              <c:numCache>
                <c:formatCode>#,##0.00</c:formatCode>
                <c:ptCount val="5"/>
                <c:pt idx="0">
                  <c:v>1857.2</c:v>
                </c:pt>
                <c:pt idx="1">
                  <c:v>2040.8</c:v>
                </c:pt>
                <c:pt idx="2">
                  <c:v>6128</c:v>
                </c:pt>
                <c:pt idx="3" formatCode="General">
                  <c:v>5465.7</c:v>
                </c:pt>
                <c:pt idx="4">
                  <c:v>8367.7000000000007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6C-4244-95BD-B36A911206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07270656"/>
        <c:axId val="207272224"/>
      </c:barChart>
      <c:catAx>
        <c:axId val="20727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7272224"/>
        <c:crosses val="autoZero"/>
        <c:auto val="1"/>
        <c:lblAlgn val="ctr"/>
        <c:lblOffset val="100"/>
        <c:noMultiLvlLbl val="0"/>
      </c:catAx>
      <c:valAx>
        <c:axId val="207272224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0727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Укук</a:t>
            </a:r>
            <a:r>
              <a:rPr lang="ru-RU" sz="14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бузуулар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D7-4392-A990-6BF91471D91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D7-4392-A990-6BF91471D91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D7-4392-A990-6BF91471D91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D7-4392-A990-6BF91471D91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9D7-4392-A990-6BF91471D9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Лист7!$E$6:$E$10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Земельные ресурсы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Лист7!$F$6:$F$10</c:f>
              <c:numCache>
                <c:formatCode>General</c:formatCode>
                <c:ptCount val="5"/>
                <c:pt idx="0">
                  <c:v>23</c:v>
                </c:pt>
                <c:pt idx="1">
                  <c:v>30</c:v>
                </c:pt>
                <c:pt idx="2">
                  <c:v>34</c:v>
                </c:pt>
                <c:pt idx="3">
                  <c:v>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D7-4392-A990-6BF91471D9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60193456"/>
        <c:axId val="460186400"/>
      </c:barChart>
      <c:catAx>
        <c:axId val="46019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0186400"/>
        <c:crosses val="autoZero"/>
        <c:auto val="1"/>
        <c:lblAlgn val="ctr"/>
        <c:lblOffset val="100"/>
        <c:noMultiLvlLbl val="0"/>
      </c:catAx>
      <c:valAx>
        <c:axId val="460186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6019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пул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салынды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Лист10!$D$8:$D$13</c:f>
              <c:strCache>
                <c:ptCount val="6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Земельные ресурсы</c:v>
                </c:pt>
                <c:pt idx="3">
                  <c:v>Животный мир</c:v>
                </c:pt>
                <c:pt idx="4">
                  <c:v>Рыбные запасы</c:v>
                </c:pt>
                <c:pt idx="5">
                  <c:v>Растительный мир</c:v>
                </c:pt>
              </c:strCache>
            </c:strRef>
          </c:cat>
          <c:val>
            <c:numRef>
              <c:f>Лист10!$E$8:$E$13</c:f>
              <c:numCache>
                <c:formatCode>General</c:formatCode>
                <c:ptCount val="6"/>
                <c:pt idx="0">
                  <c:v>18515.5</c:v>
                </c:pt>
                <c:pt idx="1">
                  <c:v>173517</c:v>
                </c:pt>
                <c:pt idx="2">
                  <c:v>197301</c:v>
                </c:pt>
                <c:pt idx="3">
                  <c:v>110537.5</c:v>
                </c:pt>
                <c:pt idx="4">
                  <c:v>10503</c:v>
                </c:pt>
                <c:pt idx="5">
                  <c:v>17015.400000000001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C9-432A-BBE3-279BF9AFF13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9705320"/>
        <c:axId val="109708456"/>
      </c:barChart>
      <c:catAx>
        <c:axId val="10970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9708456"/>
        <c:crosses val="autoZero"/>
        <c:auto val="1"/>
        <c:lblAlgn val="ctr"/>
        <c:lblOffset val="100"/>
        <c:noMultiLvlLbl val="0"/>
      </c:catAx>
      <c:valAx>
        <c:axId val="109708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9705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05991400-C81F-49B3-A816-9DF5C6264A06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2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D3CBDF41-14D5-4251-8846-F14985C3C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3D71186A-2587-4661-B1DB-8EC72BBF1C49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1" rIns="92103" bIns="460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2103" tIns="46051" rIns="92103" bIns="460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30090"/>
            <a:ext cx="2945660" cy="496412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B216E449-9ABD-4B81-A9E6-C639D5CAC7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1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55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25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34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26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64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dirty="0" smtClean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99725" y="9562208"/>
            <a:ext cx="2984695" cy="50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2" rIns="92665" bIns="46332" anchor="b"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71183B4-8397-4BE3-BC96-A252D3C906F0}" type="slidenum">
              <a:rPr lang="ru-RU" alt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4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0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8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5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33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5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76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2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7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63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67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5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70" y="65569"/>
            <a:ext cx="20665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05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05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05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20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71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latin typeface="Arial" pitchFamily="34" charset="0"/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3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17" r:id="rId12"/>
    <p:sldLayoutId id="2147483718" r:id="rId13"/>
    <p:sldLayoutId id="2147483719" r:id="rId14"/>
    <p:sldLayoutId id="2147483697" r:id="rId15"/>
    <p:sldLayoutId id="2147483698" r:id="rId16"/>
    <p:sldLayoutId id="21474836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hyperlink" Target="http://www.stat.k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8000" y="1844824"/>
            <a:ext cx="9788624" cy="1777709"/>
          </a:xfrm>
        </p:spPr>
        <p:txBody>
          <a:bodyPr>
            <a:noAutofit/>
          </a:bodyPr>
          <a:lstStyle/>
          <a:p>
            <a:pPr algn="ctr"/>
            <a:r>
              <a:rPr lang="ky-KG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айлана-чөйрөсү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79576" y="419916"/>
            <a:ext cx="7700392" cy="360040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57" y="328807"/>
            <a:ext cx="949535" cy="94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11624" y="5661248"/>
            <a:ext cx="8953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Керималиева Н.К.</a:t>
            </a:r>
          </a:p>
          <a:p>
            <a:pPr algn="r"/>
            <a:r>
              <a:rPr lang="ky-KG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Туруктуу өнүгүү жана айлана-чөйрө статистикасы башкармалыгынын начальниги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293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149101"/>
            <a:ext cx="10515600" cy="903635"/>
          </a:xfrm>
        </p:spPr>
        <p:txBody>
          <a:bodyPr>
            <a:normAutofit fontScale="90000"/>
          </a:bodyPr>
          <a:lstStyle/>
          <a:p>
            <a:pPr algn="ctr"/>
            <a:r>
              <a:rPr lang="ky-K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Токой ресурстары жана өзгөчө корголуучу аймактар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899" t="18645" r="42553" b="20997"/>
          <a:stretch/>
        </p:blipFill>
        <p:spPr>
          <a:xfrm>
            <a:off x="839416" y="1340768"/>
            <a:ext cx="2952328" cy="5127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7794" t="35300" r="22044" b="40900"/>
          <a:stretch/>
        </p:blipFill>
        <p:spPr>
          <a:xfrm>
            <a:off x="4151784" y="1196752"/>
            <a:ext cx="6624736" cy="2377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84" y="6177358"/>
            <a:ext cx="646232" cy="579170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9812161"/>
              </p:ext>
            </p:extLst>
          </p:nvPr>
        </p:nvGraphicFramePr>
        <p:xfrm>
          <a:off x="5065893" y="3749109"/>
          <a:ext cx="5681662" cy="2719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648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241" y="316959"/>
            <a:ext cx="10441160" cy="4058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колдонуу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751477"/>
              </p:ext>
            </p:extLst>
          </p:nvPr>
        </p:nvGraphicFramePr>
        <p:xfrm>
          <a:off x="3997589" y="2046742"/>
          <a:ext cx="4176464" cy="385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962784" y="2369525"/>
            <a:ext cx="1235740" cy="468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11824" y="1284995"/>
            <a:ext cx="35283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2021-жылы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Суунун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колдонулушу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41" y="1284995"/>
            <a:ext cx="40348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2021-жылы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булактарынан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алуу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млн.куб.метр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222430"/>
              </p:ext>
            </p:extLst>
          </p:nvPr>
        </p:nvGraphicFramePr>
        <p:xfrm>
          <a:off x="9236" y="2507155"/>
          <a:ext cx="4445806" cy="332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r="17662"/>
          <a:stretch/>
        </p:blipFill>
        <p:spPr>
          <a:xfrm>
            <a:off x="8040216" y="2492896"/>
            <a:ext cx="3913367" cy="244827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40216" y="1385022"/>
            <a:ext cx="4032448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ташуудагы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жоготуулар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ru-RU" sz="1400" b="1" dirty="0"/>
              <a:t> 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суунун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көлөмүнө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карата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09" y="6093296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188640"/>
            <a:ext cx="11136560" cy="1035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Стационардык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булактардан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чыккан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атмосфераны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булгоочу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зыян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абага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чыгышы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526695"/>
              </p:ext>
            </p:extLst>
          </p:nvPr>
        </p:nvGraphicFramePr>
        <p:xfrm>
          <a:off x="6090947" y="1484784"/>
          <a:ext cx="550651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973240"/>
              </p:ext>
            </p:extLst>
          </p:nvPr>
        </p:nvGraphicFramePr>
        <p:xfrm>
          <a:off x="194857" y="1390464"/>
          <a:ext cx="583264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40" y="6165304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50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71464" y="548680"/>
            <a:ext cx="9793088" cy="50405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жылдагы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Өндүрүштүн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керектөөнүн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калдыктары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96942"/>
              </p:ext>
            </p:extLst>
          </p:nvPr>
        </p:nvGraphicFramePr>
        <p:xfrm>
          <a:off x="407368" y="1484784"/>
          <a:ext cx="633670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536710"/>
              </p:ext>
            </p:extLst>
          </p:nvPr>
        </p:nvGraphicFramePr>
        <p:xfrm>
          <a:off x="6240016" y="1052736"/>
          <a:ext cx="58326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149670"/>
              </p:ext>
            </p:extLst>
          </p:nvPr>
        </p:nvGraphicFramePr>
        <p:xfrm>
          <a:off x="6600056" y="3933056"/>
          <a:ext cx="5040560" cy="3066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36" y="6093296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404664"/>
            <a:ext cx="10154344" cy="471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2021-жылдагы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Тиричилик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калдыктары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356342"/>
              </p:ext>
            </p:extLst>
          </p:nvPr>
        </p:nvGraphicFramePr>
        <p:xfrm>
          <a:off x="5807968" y="1484784"/>
          <a:ext cx="5940152" cy="488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5785" y="5877272"/>
            <a:ext cx="451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адамга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191 кг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катуу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тиричилик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калдыктары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3668092"/>
            <a:ext cx="4306068" cy="2306022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067955"/>
              </p:ext>
            </p:extLst>
          </p:nvPr>
        </p:nvGraphicFramePr>
        <p:xfrm>
          <a:off x="479376" y="1092276"/>
          <a:ext cx="6094868" cy="262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184" y="6207698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61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2021-жылдагы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Өзгөчө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кырдаалдар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55148"/>
              </p:ext>
            </p:extLst>
          </p:nvPr>
        </p:nvGraphicFramePr>
        <p:xfrm>
          <a:off x="335360" y="1628800"/>
          <a:ext cx="5545832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7744494"/>
              </p:ext>
            </p:extLst>
          </p:nvPr>
        </p:nvGraphicFramePr>
        <p:xfrm>
          <a:off x="6023992" y="1556792"/>
          <a:ext cx="56886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05" y="6165304"/>
            <a:ext cx="646232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2" y="0"/>
            <a:ext cx="11090448" cy="975643"/>
          </a:xfrm>
        </p:spPr>
        <p:txBody>
          <a:bodyPr>
            <a:noAutofit/>
          </a:bodyPr>
          <a:lstStyle/>
          <a:p>
            <a:pPr algn="ctr"/>
            <a:r>
              <a:rPr lang="ky-K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Айлана-чөйрөнү коргоого кеткен чыгымдар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126285"/>
              </p:ext>
            </p:extLst>
          </p:nvPr>
        </p:nvGraphicFramePr>
        <p:xfrm>
          <a:off x="264320" y="1340768"/>
          <a:ext cx="4896544" cy="420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95373"/>
              </p:ext>
            </p:extLst>
          </p:nvPr>
        </p:nvGraphicFramePr>
        <p:xfrm>
          <a:off x="5808576" y="1085143"/>
          <a:ext cx="5577889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537606"/>
              </p:ext>
            </p:extLst>
          </p:nvPr>
        </p:nvGraphicFramePr>
        <p:xfrm>
          <a:off x="5808576" y="3807908"/>
          <a:ext cx="554522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6165304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332656"/>
            <a:ext cx="10515600" cy="6156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2021_жылдагы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аратылышты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коргоо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мыйзамдарын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бузуулар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25298"/>
              </p:ext>
            </p:extLst>
          </p:nvPr>
        </p:nvGraphicFramePr>
        <p:xfrm>
          <a:off x="263352" y="1484784"/>
          <a:ext cx="54726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316362"/>
              </p:ext>
            </p:extLst>
          </p:nvPr>
        </p:nvGraphicFramePr>
        <p:xfrm>
          <a:off x="6023992" y="1484784"/>
          <a:ext cx="5966272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64" y="6021288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84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919536" y="522896"/>
            <a:ext cx="8015287" cy="341312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Жайылтуу</a:t>
            </a: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4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734" y="1348872"/>
            <a:ext cx="5621337" cy="4330700"/>
          </a:xfrm>
          <a:ln>
            <a:solidFill>
              <a:srgbClr val="DDEAF8"/>
            </a:solidFill>
          </a:ln>
        </p:spPr>
      </p:pic>
      <p:sp>
        <p:nvSpPr>
          <p:cNvPr id="39939" name="Slide Number Placeholder 17"/>
          <p:cNvSpPr txBox="1">
            <a:spLocks noGrp="1"/>
          </p:cNvSpPr>
          <p:nvPr/>
        </p:nvSpPr>
        <p:spPr bwMode="auto">
          <a:xfrm>
            <a:off x="8610600" y="5624514"/>
            <a:ext cx="5715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1214B14-705A-47C7-ABF5-C986EF84D528}" type="slidenum">
              <a:rPr lang="pl-PL" altLang="ru-RU" sz="900">
                <a:solidFill>
                  <a:srgbClr val="045C7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l-PL" altLang="ru-RU" sz="900">
              <a:solidFill>
                <a:srgbClr val="045C75"/>
              </a:solidFill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070623" y="1431136"/>
            <a:ext cx="6103144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>
              <a:solidFill>
                <a:srgbClr val="55A839"/>
              </a:solidFill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7448" y="6143982"/>
            <a:ext cx="3235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www.stat.kg</a:t>
            </a:r>
            <a:endParaRPr lang="ru-RU" dirty="0"/>
          </a:p>
        </p:txBody>
      </p:sp>
      <p:pic>
        <p:nvPicPr>
          <p:cNvPr id="14" name="Picture 2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88144"/>
            <a:ext cx="64807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34504" t="12593" r="36164" b="12595"/>
          <a:stretch/>
        </p:blipFill>
        <p:spPr>
          <a:xfrm>
            <a:off x="7197774" y="1371616"/>
            <a:ext cx="2988372" cy="428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75520" y="2852936"/>
            <a:ext cx="8229600" cy="939560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buNone/>
            </a:pPr>
            <a:r>
              <a:rPr lang="ru-RU" sz="5400" b="1" dirty="0" err="1" smtClean="0"/>
              <a:t>Көңүл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бурганыңыздарга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чоң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рахмат</a:t>
            </a:r>
            <a:r>
              <a:rPr lang="ru-RU" sz="5400" b="1" dirty="0" smtClean="0"/>
              <a:t>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4220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4993</TotalTime>
  <Words>235</Words>
  <Application>Microsoft Office PowerPoint</Application>
  <PresentationFormat>Широкоэкранный</PresentationFormat>
  <Paragraphs>59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Constantia</vt:lpstr>
      <vt:lpstr>Times New Roman</vt:lpstr>
      <vt:lpstr>Тема Office</vt:lpstr>
      <vt:lpstr>Кыргыз Республикасынын айлана-чөйрөсү</vt:lpstr>
      <vt:lpstr>Токой ресурстары жана өзгөчө корголуучу аймактар</vt:lpstr>
      <vt:lpstr>Суу ресурстарын колдонуу</vt:lpstr>
      <vt:lpstr>Стационардык булактардан чыккан атмосфераны булгоочу зыян заттардын абага чыгышы</vt:lpstr>
      <vt:lpstr>2021-жылдагы Өндүрүштүн жана керектөөнүн калдыктары </vt:lpstr>
      <vt:lpstr>2021-жылдагы Тиричилик калдыктары</vt:lpstr>
      <vt:lpstr>2021-жылдагы Өзгөчө кырдаалдар</vt:lpstr>
      <vt:lpstr>Айлана-чөйрөнү коргоого кеткен чыгымдар</vt:lpstr>
      <vt:lpstr>2021_жылдагы Жаратылышты коргоо мыйзамдарын бузуулар</vt:lpstr>
      <vt:lpstr>Жайылтуу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БИОРАЗНООБРАЗИЕ</dc:title>
  <dc:creator>Nazira</dc:creator>
  <cp:lastModifiedBy>Данияр уулу Адылбек</cp:lastModifiedBy>
  <cp:revision>255</cp:revision>
  <cp:lastPrinted>2022-11-10T04:29:56Z</cp:lastPrinted>
  <dcterms:created xsi:type="dcterms:W3CDTF">2016-11-01T15:44:40Z</dcterms:created>
  <dcterms:modified xsi:type="dcterms:W3CDTF">2022-11-11T02:38:41Z</dcterms:modified>
</cp:coreProperties>
</file>