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7" r:id="rId2"/>
    <p:sldId id="267" r:id="rId3"/>
    <p:sldId id="269" r:id="rId4"/>
    <p:sldId id="271" r:id="rId5"/>
    <p:sldId id="265" r:id="rId6"/>
    <p:sldId id="264" r:id="rId7"/>
  </p:sldIdLst>
  <p:sldSz cx="9144000" cy="6858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17718900943629"/>
          <c:y val="2.2208468285874295E-2"/>
          <c:w val="0.85393112434926821"/>
          <c:h val="0.763430766805651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Лист3!$C$12:$C$16</c:f>
              <c:strCache>
                <c:ptCount val="5"/>
                <c:pt idx="0">
                  <c:v>Китай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Турция</c:v>
                </c:pt>
                <c:pt idx="4">
                  <c:v>Узбекистан</c:v>
                </c:pt>
              </c:strCache>
            </c:strRef>
          </c:cat>
          <c:val>
            <c:numRef>
              <c:f>Лист3!$D$12:$D$16</c:f>
              <c:numCache>
                <c:formatCode>0.0</c:formatCode>
                <c:ptCount val="5"/>
                <c:pt idx="0">
                  <c:v>1477.4032629999999</c:v>
                </c:pt>
                <c:pt idx="1">
                  <c:v>878.920343</c:v>
                </c:pt>
                <c:pt idx="2">
                  <c:v>352.14472799999999</c:v>
                </c:pt>
                <c:pt idx="3">
                  <c:v>223.70401699999999</c:v>
                </c:pt>
                <c:pt idx="4">
                  <c:v>135.85254999999998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Лист3!$C$12:$C$16</c:f>
              <c:strCache>
                <c:ptCount val="5"/>
                <c:pt idx="0">
                  <c:v>Китай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Турция</c:v>
                </c:pt>
                <c:pt idx="4">
                  <c:v>Узбекистан</c:v>
                </c:pt>
              </c:strCache>
            </c:strRef>
          </c:cat>
          <c:val>
            <c:numRef>
              <c:f>Лист3!$E$12:$E$16</c:f>
              <c:numCache>
                <c:formatCode>0.0</c:formatCode>
                <c:ptCount val="5"/>
                <c:pt idx="0">
                  <c:v>40.625073862904458</c:v>
                </c:pt>
                <c:pt idx="1">
                  <c:v>24.168217810403146</c:v>
                </c:pt>
                <c:pt idx="2">
                  <c:v>9.6831419990118164</c:v>
                </c:pt>
                <c:pt idx="3">
                  <c:v>6.1513281049613022</c:v>
                </c:pt>
                <c:pt idx="4">
                  <c:v>3.7356218281304288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495264"/>
        <c:axId val="114495656"/>
      </c:barChart>
      <c:catAx>
        <c:axId val="11449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4495656"/>
        <c:crosses val="autoZero"/>
        <c:auto val="1"/>
        <c:lblAlgn val="ctr"/>
        <c:lblOffset val="100"/>
        <c:noMultiLvlLbl val="0"/>
      </c:catAx>
      <c:valAx>
        <c:axId val="11449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495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млн. долл. США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Лист3!$C$13:$C$19</c:f>
              <c:strCache>
                <c:ptCount val="7"/>
                <c:pt idx="0">
                  <c:v>Великобритания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Узбекистан</c:v>
                </c:pt>
                <c:pt idx="4">
                  <c:v>Турция</c:v>
                </c:pt>
                <c:pt idx="5">
                  <c:v>Китай</c:v>
                </c:pt>
                <c:pt idx="6">
                  <c:v>Таджикистан</c:v>
                </c:pt>
              </c:strCache>
            </c:strRef>
          </c:cat>
          <c:val>
            <c:numRef>
              <c:f>Лист3!$D$13:$D$19</c:f>
              <c:numCache>
                <c:formatCode>0.0</c:formatCode>
                <c:ptCount val="7"/>
                <c:pt idx="0">
                  <c:v>386.65363199999996</c:v>
                </c:pt>
                <c:pt idx="1">
                  <c:v>229.97161700000001</c:v>
                </c:pt>
                <c:pt idx="2">
                  <c:v>187.77651</c:v>
                </c:pt>
                <c:pt idx="3">
                  <c:v>122.63791999999999</c:v>
                </c:pt>
                <c:pt idx="4">
                  <c:v>53.067167999999995</c:v>
                </c:pt>
                <c:pt idx="5">
                  <c:v>45.132820000000002</c:v>
                </c:pt>
                <c:pt idx="6">
                  <c:v>38.722580000000001</c:v>
                </c:pt>
              </c:numCache>
            </c:numRef>
          </c:val>
        </c:ser>
        <c:ser>
          <c:idx val="1"/>
          <c:order val="1"/>
          <c:tx>
            <c:v>доля от общего объема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780888625356056E-2"/>
                  <c:y val="-1.195268139664047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476110781695069E-2"/>
                  <c:y val="-1.195268139664047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866555094373096E-2"/>
                  <c:y val="-1.195268139664047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4256999407051127E-2"/>
                  <c:y val="9.77957957048382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8866555094372999E-2"/>
                  <c:y val="-1.195268139664047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695222156338915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Лист3!$C$13:$C$19</c:f>
              <c:strCache>
                <c:ptCount val="7"/>
                <c:pt idx="0">
                  <c:v>Великобритания</c:v>
                </c:pt>
                <c:pt idx="1">
                  <c:v>Россия</c:v>
                </c:pt>
                <c:pt idx="2">
                  <c:v>Казахстан</c:v>
                </c:pt>
                <c:pt idx="3">
                  <c:v>Узбекистан</c:v>
                </c:pt>
                <c:pt idx="4">
                  <c:v>Турция</c:v>
                </c:pt>
                <c:pt idx="5">
                  <c:v>Китай</c:v>
                </c:pt>
                <c:pt idx="6">
                  <c:v>Таджикистан</c:v>
                </c:pt>
              </c:strCache>
            </c:strRef>
          </c:cat>
          <c:val>
            <c:numRef>
              <c:f>Лист3!$E$13:$E$19</c:f>
              <c:numCache>
                <c:formatCode>0.0</c:formatCode>
                <c:ptCount val="7"/>
                <c:pt idx="0">
                  <c:v>32.839712068627755</c:v>
                </c:pt>
                <c:pt idx="1">
                  <c:v>19.532214522781828</c:v>
                </c:pt>
                <c:pt idx="2">
                  <c:v>15.948451045849223</c:v>
                </c:pt>
                <c:pt idx="3">
                  <c:v>10.416025217876152</c:v>
                </c:pt>
                <c:pt idx="4">
                  <c:v>4.5071618968200884</c:v>
                </c:pt>
                <c:pt idx="5">
                  <c:v>3.8332727045098705</c:v>
                </c:pt>
                <c:pt idx="6">
                  <c:v>3.288830810088974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493696"/>
        <c:axId val="114494480"/>
      </c:barChart>
      <c:catAx>
        <c:axId val="11449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4494480"/>
        <c:crosses val="autoZero"/>
        <c:auto val="1"/>
        <c:lblAlgn val="ctr"/>
        <c:lblOffset val="100"/>
        <c:noMultiLvlLbl val="0"/>
      </c:catAx>
      <c:valAx>
        <c:axId val="11449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449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1725" y="1241425"/>
            <a:ext cx="4465638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15.11.2018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15.11.2018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15.11.2018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15.11.2018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15.11.2018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15.11.2018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5" y="507068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453081" y="2674367"/>
            <a:ext cx="8565987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>
                <a:cs typeface="Arial" panose="020B0604020202020204" pitchFamily="34" charset="0"/>
              </a:rPr>
              <a:t>2018-жылдын </a:t>
            </a:r>
            <a:r>
              <a:rPr lang="ky-KG" sz="3200" b="1" dirty="0" smtClean="0">
                <a:solidFill>
                  <a:prstClr val="black"/>
                </a:solidFill>
                <a:ea typeface="+mj-ea"/>
                <a:cs typeface="Arial" panose="020B0604020202020204" pitchFamily="34" charset="0"/>
              </a:rPr>
              <a:t>январь-сентябрынын </a:t>
            </a:r>
            <a:r>
              <a:rPr lang="ru-RU" altLang="ru-RU" sz="3200" b="1" dirty="0" err="1" smtClean="0">
                <a:cs typeface="Arial" panose="020B0604020202020204" pitchFamily="34" charset="0"/>
              </a:rPr>
              <a:t>жыйынтыктары</a:t>
            </a:r>
            <a:r>
              <a:rPr lang="ru-RU" altLang="ru-RU" sz="3200" b="1" dirty="0" smtClean="0"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cs typeface="Arial" panose="020B0604020202020204" pitchFamily="34" charset="0"/>
              </a:rPr>
              <a:t>боюнча</a:t>
            </a:r>
            <a:r>
              <a:rPr lang="ru-RU" altLang="ru-RU" sz="3200" b="1" dirty="0">
                <a:cs typeface="Arial" panose="020B0604020202020204" pitchFamily="34" charset="0"/>
              </a:rPr>
              <a:t> </a:t>
            </a:r>
            <a:endParaRPr lang="ru-RU" altLang="ru-RU" sz="3200" b="1" dirty="0" smtClean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 err="1" smtClean="0">
                <a:cs typeface="Arial" panose="020B0604020202020204" pitchFamily="34" charset="0"/>
              </a:rPr>
              <a:t>Кыргыз</a:t>
            </a:r>
            <a:r>
              <a:rPr lang="ru-RU" altLang="ru-RU" sz="3200" b="1" dirty="0" smtClean="0">
                <a:cs typeface="Arial" panose="020B0604020202020204" pitchFamily="34" charset="0"/>
              </a:rPr>
              <a:t> </a:t>
            </a:r>
            <a:r>
              <a:rPr lang="ru-RU" altLang="ru-RU" sz="3200" b="1" dirty="0">
                <a:cs typeface="Arial" panose="020B0604020202020204" pitchFamily="34" charset="0"/>
              </a:rPr>
              <a:t>Республикасынын </a:t>
            </a:r>
            <a:r>
              <a:rPr lang="ru-RU" altLang="ru-RU" sz="3200" b="1" dirty="0" err="1" smtClean="0">
                <a:cs typeface="Arial" panose="020B0604020202020204" pitchFamily="34" charset="0"/>
              </a:rPr>
              <a:t>тышкы</a:t>
            </a:r>
            <a:r>
              <a:rPr lang="ru-RU" altLang="ru-RU" sz="3200" b="1" dirty="0" smtClean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ru-RU" sz="3200" b="1" dirty="0" err="1" smtClean="0">
                <a:cs typeface="Arial" panose="020B0604020202020204" pitchFamily="34" charset="0"/>
              </a:rPr>
              <a:t>жана</a:t>
            </a:r>
            <a:r>
              <a:rPr lang="ru-RU" altLang="ru-RU" sz="3200" b="1" dirty="0" smtClean="0">
                <a:cs typeface="Arial" panose="020B0604020202020204" pitchFamily="34" charset="0"/>
              </a:rPr>
              <a:t> </a:t>
            </a:r>
            <a:r>
              <a:rPr lang="ru-RU" altLang="ru-RU" sz="3200" b="1" dirty="0" err="1" smtClean="0">
                <a:cs typeface="Arial" panose="020B0604020202020204" pitchFamily="34" charset="0"/>
              </a:rPr>
              <a:t>өз</a:t>
            </a:r>
            <a:r>
              <a:rPr lang="ru-RU" altLang="ru-RU" sz="3200" b="1" dirty="0" smtClean="0">
                <a:cs typeface="Arial" panose="020B0604020202020204" pitchFamily="34" charset="0"/>
              </a:rPr>
              <a:t> ара </a:t>
            </a:r>
            <a:r>
              <a:rPr lang="ru-RU" altLang="ru-RU" sz="3200" b="1" dirty="0" err="1" smtClean="0">
                <a:cs typeface="Arial" panose="020B0604020202020204" pitchFamily="34" charset="0"/>
              </a:rPr>
              <a:t>соодасы</a:t>
            </a:r>
            <a:endParaRPr lang="ru-RU" altLang="ko-KR" sz="3200" b="1" dirty="0" smtClean="0"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668031" y="500877"/>
            <a:ext cx="688284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None/>
            </a:pPr>
            <a:r>
              <a:rPr lang="ru-RU" altLang="ru-RU" sz="2800" b="1" dirty="0" err="1" smtClean="0"/>
              <a:t>Кыргыз</a:t>
            </a:r>
            <a:r>
              <a:rPr lang="ru-RU" altLang="ru-RU" sz="2800" b="1" dirty="0" smtClean="0"/>
              <a:t> Республикасынын </a:t>
            </a:r>
            <a:r>
              <a:rPr lang="ru-RU" altLang="ru-RU" sz="2800" b="1" dirty="0" err="1" smtClean="0"/>
              <a:t>Улуттук</a:t>
            </a:r>
            <a:r>
              <a:rPr lang="ru-RU" altLang="ru-RU" sz="2800" b="1" dirty="0" smtClean="0"/>
              <a:t> статистика </a:t>
            </a:r>
            <a:r>
              <a:rPr lang="ru-RU" altLang="ru-RU" sz="2800" b="1" dirty="0" err="1" smtClean="0"/>
              <a:t>комитети</a:t>
            </a:r>
            <a:endParaRPr lang="pl-PL" altLang="ru-RU" sz="2800" dirty="0"/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5512599" y="5102531"/>
            <a:ext cx="3388672" cy="93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err="1" smtClean="0"/>
              <a:t>Соода</a:t>
            </a:r>
            <a:r>
              <a:rPr lang="ru-RU" altLang="ru-RU" sz="1400" dirty="0" smtClean="0"/>
              <a:t> </a:t>
            </a:r>
            <a:r>
              <a:rPr lang="ru-RU" altLang="ru-RU" sz="1400" dirty="0" err="1" smtClean="0"/>
              <a:t>статистикасы</a:t>
            </a:r>
            <a:r>
              <a:rPr lang="ru-RU" altLang="ru-RU" sz="1400" dirty="0" smtClean="0"/>
              <a:t> </a:t>
            </a:r>
            <a:r>
              <a:rPr lang="ru-RU" altLang="ru-RU" sz="1400" dirty="0" err="1" smtClean="0"/>
              <a:t>башкармалыгы</a:t>
            </a:r>
            <a:endParaRPr lang="ru-RU" altLang="ru-RU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err="1" smtClean="0"/>
              <a:t>Мамбеталиева</a:t>
            </a:r>
            <a:r>
              <a:rPr lang="ru-RU" altLang="ru-RU" sz="1400" dirty="0" smtClean="0"/>
              <a:t> В.Т.</a:t>
            </a:r>
            <a:endParaRPr lang="ru-RU" altLang="ru-RU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/>
              <a:t>15-ноябрь 2018-жыл</a:t>
            </a:r>
            <a:endParaRPr lang="en-US" altLang="ru-RU" sz="1400" dirty="0"/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699" cy="14519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altLang="ru-RU" sz="2200" b="1" dirty="0">
                <a:latin typeface="Kyrghyz Times" pitchFamily="2" charset="0"/>
              </a:rPr>
              <a:t>2018-жылдын </a:t>
            </a:r>
            <a:r>
              <a:rPr lang="ky-KG" sz="2200" b="1" dirty="0" smtClean="0">
                <a:solidFill>
                  <a:prstClr val="black"/>
                </a:solidFill>
                <a:latin typeface="Kyrghyz Times" pitchFamily="2" charset="0"/>
                <a:ea typeface="+mn-ea"/>
                <a:cs typeface="Arial" panose="020B0604020202020204" pitchFamily="34" charset="0"/>
              </a:rPr>
              <a:t>январь-сентябрындагы </a:t>
            </a:r>
            <a:r>
              <a:rPr lang="ru-RU" altLang="ru-RU" sz="2200" b="1" dirty="0" err="1" smtClean="0">
                <a:latin typeface="Kyrghyz Times" pitchFamily="2" charset="0"/>
              </a:rPr>
              <a:t>тышкы</a:t>
            </a:r>
            <a:r>
              <a:rPr lang="ru-RU" altLang="ru-RU" sz="2200" b="1" dirty="0" smtClean="0">
                <a:latin typeface="Kyrghyz Times" pitchFamily="2" charset="0"/>
              </a:rPr>
              <a:t> </a:t>
            </a:r>
            <a:r>
              <a:rPr lang="ru-RU" altLang="ru-RU" sz="2200" b="1" dirty="0" err="1">
                <a:latin typeface="Kyrghyz Times" pitchFamily="2" charset="0"/>
              </a:rPr>
              <a:t>жана</a:t>
            </a:r>
            <a:r>
              <a:rPr lang="ru-RU" altLang="ru-RU" sz="2200" b="1" dirty="0">
                <a:latin typeface="Kyrghyz Times" pitchFamily="2" charset="0"/>
              </a:rPr>
              <a:t> </a:t>
            </a:r>
            <a:r>
              <a:rPr lang="ru-RU" altLang="ru-RU" sz="2200" b="1" dirty="0" smtClean="0">
                <a:latin typeface="Kyrghyz Times" pitchFamily="2" charset="0"/>
              </a:rPr>
              <a:t/>
            </a:r>
            <a:br>
              <a:rPr lang="ru-RU" altLang="ru-RU" sz="2200" b="1" dirty="0" smtClean="0">
                <a:latin typeface="Kyrghyz Times" pitchFamily="2" charset="0"/>
              </a:rPr>
            </a:br>
            <a:r>
              <a:rPr lang="ru-RU" altLang="ru-RU" sz="2200" b="1" dirty="0" err="1" smtClean="0">
                <a:latin typeface="Kyrghyz Times" pitchFamily="2" charset="0"/>
              </a:rPr>
              <a:t>өз</a:t>
            </a:r>
            <a:r>
              <a:rPr lang="ru-RU" altLang="ru-RU" sz="2200" b="1" dirty="0" smtClean="0">
                <a:latin typeface="Kyrghyz Times" pitchFamily="2" charset="0"/>
              </a:rPr>
              <a:t> </a:t>
            </a:r>
            <a:r>
              <a:rPr lang="ru-RU" altLang="ru-RU" sz="2200" b="1" dirty="0">
                <a:latin typeface="Kyrghyz Times" pitchFamily="2" charset="0"/>
              </a:rPr>
              <a:t>ара </a:t>
            </a:r>
            <a:r>
              <a:rPr lang="ru-RU" altLang="ru-RU" sz="2200" b="1" dirty="0" err="1" smtClean="0">
                <a:latin typeface="Kyrghyz Times" pitchFamily="2" charset="0"/>
              </a:rPr>
              <a:t>соода</a:t>
            </a:r>
            <a:r>
              <a:rPr lang="ru-RU" altLang="ru-RU" sz="2200" b="1" dirty="0" smtClean="0">
                <a:latin typeface="Kyrghyz Times" pitchFamily="2" charset="0"/>
              </a:rPr>
              <a:t> </a:t>
            </a:r>
            <a:r>
              <a:rPr lang="ru-RU" altLang="ru-RU" sz="2200" b="1" dirty="0" err="1" smtClean="0">
                <a:latin typeface="Kyrghyz Times" pitchFamily="2" charset="0"/>
              </a:rPr>
              <a:t>жүгүртүүсү</a:t>
            </a:r>
            <a:r>
              <a:rPr lang="ru-RU" altLang="ko-KR" sz="2200" b="1" dirty="0">
                <a:latin typeface="Kyrghyz Times" pitchFamily="2" charset="0"/>
                <a:ea typeface="Gulim" panose="020B0600000101010101" pitchFamily="34" charset="-127"/>
              </a:rPr>
              <a:t/>
            </a:r>
            <a:br>
              <a:rPr lang="ru-RU" altLang="ko-KR" sz="2200" b="1" dirty="0">
                <a:latin typeface="Kyrghyz Times" pitchFamily="2" charset="0"/>
                <a:ea typeface="Gulim" panose="020B0600000101010101" pitchFamily="34" charset="-127"/>
              </a:rPr>
            </a:br>
            <a:r>
              <a:rPr lang="ru-RU" sz="31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(млн.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АКШ доллары)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2</a:t>
            </a:fld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28650" y="1825624"/>
            <a:ext cx="8021080" cy="4895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ru-RU" sz="15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15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Республикасынын </a:t>
            </a:r>
            <a:r>
              <a:rPr lang="ru-RU" sz="15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15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15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500" b="1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548315"/>
              </p:ext>
            </p:extLst>
          </p:nvPr>
        </p:nvGraphicFramePr>
        <p:xfrm>
          <a:off x="609601" y="2010032"/>
          <a:ext cx="8040130" cy="3927232"/>
        </p:xfrm>
        <a:graphic>
          <a:graphicData uri="http://schemas.openxmlformats.org/drawingml/2006/table">
            <a:tbl>
              <a:tblPr/>
              <a:tblGrid>
                <a:gridCol w="2364794"/>
                <a:gridCol w="1366714"/>
                <a:gridCol w="1274056"/>
                <a:gridCol w="1528866"/>
                <a:gridCol w="1505700"/>
              </a:tblGrid>
              <a:tr h="12095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effectLst/>
                          <a:latin typeface="Arial Cyr" panose="020B0604020202020204" pitchFamily="34" charset="0"/>
                        </a:rPr>
                        <a:t> </a:t>
                      </a:r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endParaRPr lang="ru-RU" sz="10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Жыйынтыкка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карата %</a:t>
                      </a:r>
                      <a:endParaRPr lang="ru-RU" sz="14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2018-ж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январь-</a:t>
                      </a:r>
                      <a:r>
                        <a:rPr lang="ru-RU" sz="1400" b="1" i="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сентябры</a:t>
                      </a:r>
                      <a:endParaRPr lang="ru-RU" sz="1400" b="1" i="0" u="none" strike="noStrike" baseline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ru-RU" sz="1400" b="1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2017-ж. январь-</a:t>
                      </a:r>
                      <a:r>
                        <a:rPr lang="ru-RU" sz="1400" b="1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сентябрына</a:t>
                      </a:r>
                      <a:r>
                        <a:rPr lang="ru-RU" sz="1400" b="1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карата %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1177,4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КМШ 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552,3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ЕАЭБ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КМШ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тышкары</a:t>
                      </a:r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662,3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3636,7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КМШ 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1513,9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ЕАЭБ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1349,1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КМШ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тышкары</a:t>
                      </a:r>
                      <a:r>
                        <a:rPr lang="ru-RU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лк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altLang="ru-RU" sz="1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95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777401" cy="625432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Экспорт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6200" cy="6254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Импорт </a:t>
            </a:r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187388"/>
            <a:ext cx="427797" cy="41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4930" y="197708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8651" y="365126"/>
            <a:ext cx="78867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Kyrghyz Times" pitchFamily="2" charset="0"/>
              </a:rPr>
              <a:t>2018-жылдын </a:t>
            </a:r>
            <a:r>
              <a:rPr lang="ky-KG" sz="2000" b="1" dirty="0" smtClean="0">
                <a:solidFill>
                  <a:prstClr val="black"/>
                </a:solidFill>
                <a:latin typeface="Kyrghyz Times" pitchFamily="2" charset="0"/>
                <a:ea typeface="+mj-ea"/>
                <a:cs typeface="Arial" panose="020B0604020202020204" pitchFamily="34" charset="0"/>
              </a:rPr>
              <a:t>январь-сентябрында </a:t>
            </a:r>
            <a:r>
              <a:rPr lang="ru-RU" altLang="ru-RU" sz="2000" b="1" dirty="0" err="1" smtClean="0">
                <a:latin typeface="Kyrghyz Times" pitchFamily="2" charset="0"/>
              </a:rPr>
              <a:t>Кыргыз</a:t>
            </a:r>
            <a:r>
              <a:rPr lang="ru-RU" altLang="ru-RU" sz="2000" b="1" dirty="0" smtClean="0">
                <a:latin typeface="Kyrghyz Times" pitchFamily="2" charset="0"/>
              </a:rPr>
              <a:t> Республикасынын </a:t>
            </a:r>
            <a:r>
              <a:rPr lang="ru-RU" altLang="ru-RU" sz="2000" b="1" dirty="0" err="1" smtClean="0">
                <a:latin typeface="Kyrghyz Times" pitchFamily="2" charset="0"/>
              </a:rPr>
              <a:t>негизги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 smtClean="0">
                <a:latin typeface="Kyrghyz Times" pitchFamily="2" charset="0"/>
              </a:rPr>
              <a:t>өнөктөш-өлкөлөрү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 smtClean="0">
                <a:latin typeface="Kyrghyz Times" pitchFamily="2" charset="0"/>
              </a:rPr>
              <a:t>менен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 smtClean="0">
                <a:latin typeface="Kyrghyz Times" pitchFamily="2" charset="0"/>
              </a:rPr>
              <a:t>тышкы</a:t>
            </a:r>
            <a:r>
              <a:rPr lang="ru-RU" altLang="ru-RU" sz="2000" b="1" dirty="0" smtClean="0">
                <a:latin typeface="Kyrghyz Times" pitchFamily="2" charset="0"/>
              </a:rPr>
              <a:t> </a:t>
            </a:r>
            <a:r>
              <a:rPr lang="ru-RU" altLang="ru-RU" sz="2000" b="1" dirty="0" err="1" smtClean="0">
                <a:latin typeface="Kyrghyz Times" pitchFamily="2" charset="0"/>
              </a:rPr>
              <a:t>жүгүртүүсү</a:t>
            </a:r>
            <a:r>
              <a:rPr lang="ru-RU" altLang="ko-KR" sz="2800" b="1" dirty="0">
                <a:ea typeface="Gulim" panose="020B0600000101010101" pitchFamily="34" charset="-127"/>
              </a:rPr>
              <a:t/>
            </a:r>
            <a:br>
              <a:rPr lang="ru-RU" altLang="ko-KR" sz="2800" b="1" dirty="0">
                <a:ea typeface="Gulim" panose="020B0600000101010101" pitchFamily="34" charset="-127"/>
              </a:rPr>
            </a:br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35517850"/>
              </p:ext>
            </p:extLst>
          </p:nvPr>
        </p:nvGraphicFramePr>
        <p:xfrm>
          <a:off x="4927173" y="2306594"/>
          <a:ext cx="3953215" cy="3455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869681"/>
              </p:ext>
            </p:extLst>
          </p:nvPr>
        </p:nvGraphicFramePr>
        <p:xfrm>
          <a:off x="200851" y="2306594"/>
          <a:ext cx="4634760" cy="368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75719" y="6250965"/>
            <a:ext cx="6384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y-KG" sz="1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Кыргыз Республикасынын Улуттук статистика комитети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6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5854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5418437" y="481871"/>
            <a:ext cx="3871269" cy="5811837"/>
          </a:xfrm>
        </p:spPr>
        <p:txBody>
          <a:bodyPr>
            <a:noAutofit/>
          </a:bodyPr>
          <a:lstStyle/>
          <a:p>
            <a:pPr lvl="0" algn="ctr"/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4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880" y="255609"/>
            <a:ext cx="746348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altLang="ru-RU" sz="2000" b="1" dirty="0">
                <a:solidFill>
                  <a:prstClr val="black"/>
                </a:solidFill>
                <a:latin typeface="Kyrghyz Times" pitchFamily="2" charset="0"/>
              </a:rPr>
              <a:t>2018-жылдын </a:t>
            </a:r>
            <a:r>
              <a:rPr lang="ky-KG" sz="2000" b="1" dirty="0">
                <a:solidFill>
                  <a:prstClr val="black"/>
                </a:solidFill>
                <a:latin typeface="Kyrghyz Times" pitchFamily="2" charset="0"/>
                <a:cs typeface="Arial" panose="020B0604020202020204" pitchFamily="34" charset="0"/>
              </a:rPr>
              <a:t>январь-сентябрында </a:t>
            </a:r>
            <a:r>
              <a:rPr lang="ru-RU" altLang="ru-RU" sz="2000" b="1" dirty="0" err="1">
                <a:solidFill>
                  <a:prstClr val="black"/>
                </a:solidFill>
                <a:latin typeface="Kyrghyz Times" pitchFamily="2" charset="0"/>
              </a:rPr>
              <a:t>Кыргыз</a:t>
            </a:r>
            <a:r>
              <a:rPr lang="ru-RU" altLang="ru-RU" sz="2000" b="1" dirty="0">
                <a:solidFill>
                  <a:prstClr val="black"/>
                </a:solidFill>
                <a:latin typeface="Kyrghyz Times" pitchFamily="2" charset="0"/>
              </a:rPr>
              <a:t> Республикасынын </a:t>
            </a:r>
            <a:r>
              <a:rPr lang="ru-RU" altLang="ru-RU" sz="2000" b="1" dirty="0" err="1">
                <a:solidFill>
                  <a:prstClr val="black"/>
                </a:solidFill>
                <a:latin typeface="Kyrghyz Times" pitchFamily="2" charset="0"/>
              </a:rPr>
              <a:t>негизги</a:t>
            </a:r>
            <a:r>
              <a:rPr lang="ru-RU" altLang="ru-RU" sz="2000" b="1" dirty="0">
                <a:solidFill>
                  <a:prstClr val="black"/>
                </a:solidFill>
                <a:latin typeface="Kyrghyz Times" pitchFamily="2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Kyrghyz Times" pitchFamily="2" charset="0"/>
              </a:rPr>
              <a:t>өнөктөш-өлкөлөрү</a:t>
            </a:r>
            <a:r>
              <a:rPr lang="ru-RU" altLang="ru-RU" sz="2000" b="1" dirty="0">
                <a:solidFill>
                  <a:prstClr val="black"/>
                </a:solidFill>
                <a:latin typeface="Kyrghyz Times" pitchFamily="2" charset="0"/>
              </a:rPr>
              <a:t> </a:t>
            </a:r>
            <a:endParaRPr lang="ru-RU" altLang="ru-RU" sz="2000" b="1" dirty="0" smtClean="0">
              <a:solidFill>
                <a:prstClr val="black"/>
              </a:solidFill>
              <a:latin typeface="Kyrghyz Times" pitchFamily="2" charset="0"/>
            </a:endParaRPr>
          </a:p>
          <a:p>
            <a:pPr lvl="0" algn="ctr"/>
            <a:r>
              <a:rPr lang="ru-RU" altLang="ru-RU" sz="2000" b="1" dirty="0" err="1" smtClean="0">
                <a:solidFill>
                  <a:prstClr val="black"/>
                </a:solidFill>
                <a:latin typeface="Kyrghyz Times" pitchFamily="2" charset="0"/>
              </a:rPr>
              <a:t>менен</a:t>
            </a:r>
            <a:r>
              <a:rPr lang="ru-RU" altLang="ru-RU" sz="2000" b="1" dirty="0" smtClean="0">
                <a:solidFill>
                  <a:prstClr val="black"/>
                </a:solidFill>
                <a:latin typeface="Kyrghyz Times" pitchFamily="2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Kyrghyz Times" pitchFamily="2" charset="0"/>
              </a:rPr>
              <a:t>тышкы</a:t>
            </a:r>
            <a:r>
              <a:rPr lang="ru-RU" altLang="ru-RU" sz="2000" b="1" dirty="0">
                <a:solidFill>
                  <a:prstClr val="black"/>
                </a:solidFill>
                <a:latin typeface="Kyrghyz Times" pitchFamily="2" charset="0"/>
              </a:rPr>
              <a:t> </a:t>
            </a:r>
            <a:r>
              <a:rPr lang="ru-RU" altLang="ru-RU" sz="2000" b="1" dirty="0" err="1" smtClean="0">
                <a:solidFill>
                  <a:prstClr val="black"/>
                </a:solidFill>
                <a:latin typeface="Kyrghyz Times" pitchFamily="2" charset="0"/>
              </a:rPr>
              <a:t>жүгүртүүсү</a:t>
            </a:r>
            <a:endParaRPr lang="ru-RU" altLang="ru-RU" sz="2000" b="1" dirty="0" smtClean="0">
              <a:solidFill>
                <a:prstClr val="black"/>
              </a:solidFill>
              <a:latin typeface="Kyrghyz Times" pitchFamily="2" charset="0"/>
            </a:endParaRPr>
          </a:p>
          <a:p>
            <a:pPr lvl="0" algn="ctr"/>
            <a:r>
              <a:rPr lang="ky-K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2017-жылдын </a:t>
            </a:r>
            <a:r>
              <a:rPr lang="ky-KG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январь-сентябрына </a:t>
            </a:r>
            <a:r>
              <a:rPr lang="ky-K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салыштырмалуу, пайыз менен</a:t>
            </a:r>
            <a:endParaRPr lang="ru-RU" sz="14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9158" y="5934299"/>
            <a:ext cx="50909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ky-KG" sz="1400" dirty="0" smtClean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</a:endParaRPr>
          </a:p>
          <a:p>
            <a:pPr lvl="0"/>
            <a:endParaRPr lang="ky-KG" sz="1400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</a:endParaRPr>
          </a:p>
          <a:p>
            <a:pPr lvl="0"/>
            <a:r>
              <a:rPr lang="ky-KG" sz="1400" dirty="0" smtClean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</a:rPr>
              <a:t>              Кыргыз </a:t>
            </a:r>
            <a:r>
              <a:rPr lang="ky-KG" sz="1400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</a:rPr>
              <a:t>Республикасынын Улуттук статистика комитети</a:t>
            </a:r>
            <a:endParaRPr lang="ru-RU" dirty="0">
              <a:solidFill>
                <a:srgbClr val="ED7D31">
                  <a:lumMod val="75000"/>
                </a:srgb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86" y="1621651"/>
            <a:ext cx="4734975" cy="37765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3413" y="2107242"/>
            <a:ext cx="4066404" cy="344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18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5130" y="246724"/>
            <a:ext cx="8496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y-KG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2018-жылдын </a:t>
            </a:r>
            <a:r>
              <a:rPr lang="ky-KG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январь-сентябрында </a:t>
            </a:r>
            <a:r>
              <a:rPr lang="ky-KG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ЕАЭБ мүчө-мамлекеттери менен Кыргыз Республикасынын </a:t>
            </a:r>
          </a:p>
          <a:p>
            <a:pPr lvl="0" algn="ctr"/>
            <a:r>
              <a:rPr lang="ky-KG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 ара соодасынын негизги </a:t>
            </a:r>
            <a:r>
              <a:rPr lang="ky-KG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кѳрсѳткүчтѳрү</a:t>
            </a: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153799"/>
              </p:ext>
            </p:extLst>
          </p:nvPr>
        </p:nvGraphicFramePr>
        <p:xfrm>
          <a:off x="199360" y="1869260"/>
          <a:ext cx="8755915" cy="4329597"/>
        </p:xfrm>
        <a:graphic>
          <a:graphicData uri="http://schemas.openxmlformats.org/drawingml/2006/table">
            <a:tbl>
              <a:tblPr/>
              <a:tblGrid>
                <a:gridCol w="1096908"/>
                <a:gridCol w="890431"/>
                <a:gridCol w="1001344"/>
                <a:gridCol w="770126"/>
                <a:gridCol w="838529"/>
                <a:gridCol w="895648"/>
                <a:gridCol w="775527"/>
                <a:gridCol w="871075"/>
                <a:gridCol w="898890"/>
                <a:gridCol w="717437"/>
              </a:tblGrid>
              <a:tr h="296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y-KG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Ѳз ара соодасынын көлөмү 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баардыгы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6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АКШ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доллары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өлкөлөрүнүн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товар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жүгүртүүсүнүн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 январь-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сентябырына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карата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АКШ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доллары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ЕАЭБ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өлкөлөрүнө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экспорттук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жөнөтүүлөр-дүн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 январь-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сетнябырына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карата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АКШ </a:t>
                      </a:r>
                    </a:p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оллары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ЕАЭБ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өлкөлөрүнөн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импорттук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түшүүлөрдүн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көлөмүндөгү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өлкөнүн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салыштырма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салмагы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менен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 январь-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августуна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карата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пайыз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менен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28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Баары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1678,2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анын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ичинен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7144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Армения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Казахстан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6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02818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9472" y="6481986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Республикасынын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altLang="ru-RU" sz="14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5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9472" y="6490078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Национальный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1544" y="1960520"/>
            <a:ext cx="535127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Көңүл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бургандыгыңыздарга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ыраазычылык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билдирем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Суроолор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?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824</TotalTime>
  <Words>299</Words>
  <Application>Microsoft Office PowerPoint</Application>
  <PresentationFormat>Экран (4:3)</PresentationFormat>
  <Paragraphs>237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Arial Cyr</vt:lpstr>
      <vt:lpstr>Calibri</vt:lpstr>
      <vt:lpstr>Calibri Light</vt:lpstr>
      <vt:lpstr>Gulim</vt:lpstr>
      <vt:lpstr>Kyrghyz Times</vt:lpstr>
      <vt:lpstr>Times New Roman</vt:lpstr>
      <vt:lpstr>Wingdings</vt:lpstr>
      <vt:lpstr>Тема Office</vt:lpstr>
      <vt:lpstr>Презентация PowerPoint</vt:lpstr>
      <vt:lpstr>  2018-жылдын январь-сентябрындагы тышкы жана  өз ара соода жүгүртүүсү                                           (млн. АКШ доллары)  </vt:lpstr>
      <vt:lpstr>  </vt:lpstr>
      <vt:lpstr> 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Mambetalieva</cp:lastModifiedBy>
  <cp:revision>80</cp:revision>
  <cp:lastPrinted>2018-10-29T10:59:41Z</cp:lastPrinted>
  <dcterms:created xsi:type="dcterms:W3CDTF">2018-10-19T10:18:22Z</dcterms:created>
  <dcterms:modified xsi:type="dcterms:W3CDTF">2018-11-15T03:37:12Z</dcterms:modified>
</cp:coreProperties>
</file>