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7" r:id="rId2"/>
    <p:sldId id="274" r:id="rId3"/>
    <p:sldId id="273" r:id="rId4"/>
    <p:sldId id="280" r:id="rId5"/>
    <p:sldId id="279" r:id="rId6"/>
    <p:sldId id="278" r:id="rId7"/>
    <p:sldId id="276" r:id="rId8"/>
    <p:sldId id="264" r:id="rId9"/>
  </p:sldIdLst>
  <p:sldSz cx="9144000" cy="6858000" type="screen4x3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12335958005249"/>
          <c:y val="9.8012494200936745E-2"/>
          <c:w val="0.64453127734033244"/>
          <c:h val="0.7490920414609191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6583552055994"/>
          <c:y val="7.5904460941881718E-2"/>
          <c:w val="0.69608780567425665"/>
          <c:h val="0.7780007478123472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12335958005249"/>
          <c:y val="9.8012494200936745E-2"/>
          <c:w val="0.64453127734033244"/>
          <c:h val="0.749092041460919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116-4CC5-82CB-86EFA6AB7D87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116-4CC5-82CB-86EFA6AB7D87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116-4CC5-82CB-86EFA6AB7D87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116-4CC5-82CB-86EFA6AB7D87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116-4CC5-82CB-86EFA6AB7D87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116-4CC5-82CB-86EFA6AB7D87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C116-4CC5-82CB-86EFA6AB7D87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C116-4CC5-82CB-86EFA6AB7D87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C116-4CC5-82CB-86EFA6AB7D87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C116-4CC5-82CB-86EFA6AB7D87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C116-4CC5-82CB-86EFA6AB7D87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C116-4CC5-82CB-86EFA6AB7D87}"/>
              </c:ext>
            </c:extLst>
          </c:dPt>
          <c:dLbls>
            <c:dLbl>
              <c:idx val="0"/>
              <c:layout>
                <c:manualLayout>
                  <c:x val="9.4444444444444442E-2"/>
                  <c:y val="-2.3119856673159795E-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116-4CC5-82CB-86EFA6AB7D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1111111111111009E-2"/>
                  <c:y val="2.58272800645680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116-4CC5-82CB-86EFA6AB7D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1750000000000001"/>
                  <c:y val="1.9370460048426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C116-4CC5-82CB-86EFA6AB7D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3.3333333333333326E-2"/>
                  <c:y val="2.58272800645681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C116-4CC5-82CB-86EFA6AB7D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7.2222222222222229E-2"/>
                  <c:y val="4.5197740112994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C116-4CC5-82CB-86EFA6AB7D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6666666666666666E-2"/>
                  <c:y val="2.58272800645681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C116-4CC5-82CB-86EFA6AB7D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1111111111111162E-2"/>
                  <c:y val="1.9370460048426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C116-4CC5-82CB-86EFA6AB7D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страны!$A$5:$A$16</c:f>
              <c:strCache>
                <c:ptCount val="12"/>
                <c:pt idx="0">
                  <c:v>Белaрусь</c:v>
                </c:pt>
                <c:pt idx="1">
                  <c:v>Казахстан</c:v>
                </c:pt>
                <c:pt idx="2">
                  <c:v>Россия</c:v>
                </c:pt>
                <c:pt idx="3">
                  <c:v>Таджикистан</c:v>
                </c:pt>
                <c:pt idx="4">
                  <c:v>Узбекистан</c:v>
                </c:pt>
                <c:pt idx="5">
                  <c:v>Украина</c:v>
                </c:pt>
                <c:pt idx="6">
                  <c:v>Литва</c:v>
                </c:pt>
                <c:pt idx="7">
                  <c:v>Великобритания</c:v>
                </c:pt>
                <c:pt idx="8">
                  <c:v>ОАЭ</c:v>
                </c:pt>
                <c:pt idx="9">
                  <c:v>Китай</c:v>
                </c:pt>
                <c:pt idx="10">
                  <c:v>Турция</c:v>
                </c:pt>
                <c:pt idx="11">
                  <c:v>Другие страны мира</c:v>
                </c:pt>
              </c:strCache>
            </c:strRef>
          </c:cat>
          <c:val>
            <c:numRef>
              <c:f>страны!$B$5:$B$16</c:f>
              <c:numCache>
                <c:formatCode>0.0</c:formatCode>
                <c:ptCount val="12"/>
                <c:pt idx="0">
                  <c:v>1</c:v>
                </c:pt>
                <c:pt idx="1">
                  <c:v>22.5</c:v>
                </c:pt>
                <c:pt idx="2">
                  <c:v>23.5</c:v>
                </c:pt>
                <c:pt idx="3">
                  <c:v>1.9</c:v>
                </c:pt>
                <c:pt idx="4">
                  <c:v>11.5</c:v>
                </c:pt>
                <c:pt idx="5">
                  <c:v>0.4</c:v>
                </c:pt>
                <c:pt idx="6">
                  <c:v>0.1</c:v>
                </c:pt>
                <c:pt idx="7">
                  <c:v>19.7</c:v>
                </c:pt>
                <c:pt idx="8">
                  <c:v>2.9</c:v>
                </c:pt>
                <c:pt idx="9">
                  <c:v>4</c:v>
                </c:pt>
                <c:pt idx="10">
                  <c:v>4.2</c:v>
                </c:pt>
                <c:pt idx="11">
                  <c:v>8.3000000000000043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C116-4CC5-82CB-86EFA6AB7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6583552055994"/>
          <c:y val="9.758756232026021E-2"/>
          <c:w val="0.66753499562554686"/>
          <c:h val="0.7665473633977570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36C-4B56-8256-CD56D0016BFF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36C-4B56-8256-CD56D0016BFF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36C-4B56-8256-CD56D0016BFF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36C-4B56-8256-CD56D0016BFF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36C-4B56-8256-CD56D0016BFF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36C-4B56-8256-CD56D0016BFF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36C-4B56-8256-CD56D0016BFF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36C-4B56-8256-CD56D0016BFF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36C-4B56-8256-CD56D0016BFF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36C-4B56-8256-CD56D0016BFF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136C-4B56-8256-CD56D0016BFF}"/>
              </c:ext>
            </c:extLst>
          </c:dPt>
          <c:dLbls>
            <c:dLbl>
              <c:idx val="3"/>
              <c:layout>
                <c:manualLayout>
                  <c:x val="3.3333333333333229E-2"/>
                  <c:y val="-2.87081339712918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36C-4B56-8256-CD56D0016B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833333333333323E-2"/>
                  <c:y val="9.569377990430505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36C-4B56-8256-CD56D0016B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5"/>
                  <c:y val="6.37958532695374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36C-4B56-8256-CD56D0016B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14166666666666672"/>
                  <c:y val="-1.1695771322200184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36C-4B56-8256-CD56D0016B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2222222222222223E-2"/>
                  <c:y val="4.7846889952153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36C-4B56-8256-CD56D0016B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7777777777777804E-2"/>
                  <c:y val="2.87081339712918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136C-4B56-8256-CD56D0016B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страны!$L$5:$L$15</c:f>
              <c:strCache>
                <c:ptCount val="11"/>
                <c:pt idx="0">
                  <c:v>Белaрусь</c:v>
                </c:pt>
                <c:pt idx="1">
                  <c:v>Казахстан</c:v>
                </c:pt>
                <c:pt idx="2">
                  <c:v>Россия</c:v>
                </c:pt>
                <c:pt idx="3">
                  <c:v>Узбекистан</c:v>
                </c:pt>
                <c:pt idx="4">
                  <c:v>Украина</c:v>
                </c:pt>
                <c:pt idx="5">
                  <c:v>Германия</c:v>
                </c:pt>
                <c:pt idx="6">
                  <c:v>Индия</c:v>
                </c:pt>
                <c:pt idx="7">
                  <c:v>Китай</c:v>
                </c:pt>
                <c:pt idx="8">
                  <c:v>Турция</c:v>
                </c:pt>
                <c:pt idx="9">
                  <c:v>США</c:v>
                </c:pt>
                <c:pt idx="10">
                  <c:v>Другие страны мира</c:v>
                </c:pt>
              </c:strCache>
            </c:strRef>
          </c:cat>
          <c:val>
            <c:numRef>
              <c:f>страны!$M$5:$M$15</c:f>
              <c:numCache>
                <c:formatCode>0.0</c:formatCode>
                <c:ptCount val="11"/>
                <c:pt idx="0">
                  <c:v>0.89300000000000002</c:v>
                </c:pt>
                <c:pt idx="1">
                  <c:v>13.3</c:v>
                </c:pt>
                <c:pt idx="2">
                  <c:v>31.9</c:v>
                </c:pt>
                <c:pt idx="3">
                  <c:v>5.9</c:v>
                </c:pt>
                <c:pt idx="4">
                  <c:v>0.998</c:v>
                </c:pt>
                <c:pt idx="5">
                  <c:v>1.2</c:v>
                </c:pt>
                <c:pt idx="6">
                  <c:v>0.9</c:v>
                </c:pt>
                <c:pt idx="7">
                  <c:v>24.9</c:v>
                </c:pt>
                <c:pt idx="8">
                  <c:v>6.2</c:v>
                </c:pt>
                <c:pt idx="9">
                  <c:v>2.2000000000000002</c:v>
                </c:pt>
                <c:pt idx="10">
                  <c:v>11.609000000000009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136C-4B56-8256-CD56D0016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E4-43F2-912F-00FB707D9C0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E4-43F2-912F-00FB707D9C0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1E4-43F2-912F-00FB707D9C0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1E4-43F2-912F-00FB707D9C03}"/>
              </c:ext>
            </c:extLst>
          </c:dPt>
          <c:dLbls>
            <c:dLbl>
              <c:idx val="0"/>
              <c:layout>
                <c:manualLayout>
                  <c:x val="-0.11388888888888894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1E4-43F2-912F-00FB707D9C0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833333333333333"/>
                  <c:y val="3.7037037037037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1E4-43F2-912F-00FB707D9C0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ЕАЭС!$A$18:$A$21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ЕАЭС!$B$18:$B$21</c:f>
              <c:numCache>
                <c:formatCode>0.0</c:formatCode>
                <c:ptCount val="4"/>
                <c:pt idx="0">
                  <c:v>0</c:v>
                </c:pt>
                <c:pt idx="1">
                  <c:v>2.1012170019388079</c:v>
                </c:pt>
                <c:pt idx="2">
                  <c:v>47.890838228755285</c:v>
                </c:pt>
                <c:pt idx="3">
                  <c:v>50.007944769305915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1E4-43F2-912F-00FB707D9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20C-4392-BF7B-6A2EE749CC4A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20C-4392-BF7B-6A2EE749CC4A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20C-4392-BF7B-6A2EE749CC4A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20C-4392-BF7B-6A2EE749CC4A}"/>
              </c:ext>
            </c:extLst>
          </c:dPt>
          <c:dLbls>
            <c:dLbl>
              <c:idx val="0"/>
              <c:layout>
                <c:manualLayout>
                  <c:x val="-0.10000000000000005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20C-4392-BF7B-6A2EE749CC4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777777777777777"/>
                  <c:y val="9.259259259259258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20C-4392-BF7B-6A2EE749CC4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ЕАЭС!$F$18:$F$21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ЕАЭС!$G$18:$G$21</c:f>
              <c:numCache>
                <c:formatCode>0.0</c:formatCode>
                <c:ptCount val="4"/>
                <c:pt idx="0">
                  <c:v>0.57698771680995364</c:v>
                </c:pt>
                <c:pt idx="1">
                  <c:v>1.9483753585218613</c:v>
                </c:pt>
                <c:pt idx="2">
                  <c:v>28.743023999790225</c:v>
                </c:pt>
                <c:pt idx="3">
                  <c:v>68.731612924877965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20C-4392-BF7B-6A2EE749C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еаэс'!$B$31:$B$43</c:f>
              <c:strCache>
                <c:ptCount val="13"/>
                <c:pt idx="0">
                  <c:v>Руды и концентраты драгоценных металлов</c:v>
                </c:pt>
                <c:pt idx="1">
                  <c:v>Отходы и лом медные</c:v>
                </c:pt>
                <c:pt idx="2">
                  <c:v>Предметы одежды и принадлежности к одежде</c:v>
                </c:pt>
                <c:pt idx="3">
                  <c:v>Стекло полированное</c:v>
                </c:pt>
                <c:pt idx="4">
                  <c:v>Молоко и молочная продукция</c:v>
                </c:pt>
                <c:pt idx="5">
                  <c:v>Части и принадлежности для автомобилей и тракторов</c:v>
                </c:pt>
                <c:pt idx="6">
                  <c:v>Тара пластмассовая</c:v>
                </c:pt>
                <c:pt idx="7">
                  <c:v>Хлеб и мучные кондитерские изделия</c:v>
                </c:pt>
                <c:pt idx="8">
                  <c:v>Плитка керамическая неглазурованная</c:v>
                </c:pt>
                <c:pt idx="9">
                  <c:v>Отходы и лом драгоценных металлов</c:v>
                </c:pt>
                <c:pt idx="10">
                  <c:v>Овощи бобовые сушеные</c:v>
                </c:pt>
                <c:pt idx="11">
                  <c:v>Обувь</c:v>
                </c:pt>
                <c:pt idx="12">
                  <c:v>Волокно хлопковое нечесаное</c:v>
                </c:pt>
              </c:strCache>
            </c:strRef>
          </c:cat>
          <c:val>
            <c:numRef>
              <c:f>'экспорт еаэс'!$C$31:$C$43</c:f>
              <c:numCache>
                <c:formatCode>0.0</c:formatCode>
                <c:ptCount val="13"/>
                <c:pt idx="0">
                  <c:v>18</c:v>
                </c:pt>
                <c:pt idx="1">
                  <c:v>10.4</c:v>
                </c:pt>
                <c:pt idx="2">
                  <c:v>9.6999999999999993</c:v>
                </c:pt>
                <c:pt idx="3">
                  <c:v>9.3000000000000007</c:v>
                </c:pt>
                <c:pt idx="4">
                  <c:v>6.9</c:v>
                </c:pt>
                <c:pt idx="5">
                  <c:v>5</c:v>
                </c:pt>
                <c:pt idx="6">
                  <c:v>3.6</c:v>
                </c:pt>
                <c:pt idx="7">
                  <c:v>3.1</c:v>
                </c:pt>
                <c:pt idx="8">
                  <c:v>1.3</c:v>
                </c:pt>
                <c:pt idx="9">
                  <c:v>1.3</c:v>
                </c:pt>
                <c:pt idx="10">
                  <c:v>1.2</c:v>
                </c:pt>
                <c:pt idx="11">
                  <c:v>1</c:v>
                </c:pt>
                <c:pt idx="12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A1-4084-9274-2E8D2D2BC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280188288"/>
        <c:axId val="280091800"/>
      </c:barChart>
      <c:catAx>
        <c:axId val="280188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0091800"/>
        <c:crosses val="autoZero"/>
        <c:auto val="1"/>
        <c:lblAlgn val="ctr"/>
        <c:lblOffset val="100"/>
        <c:noMultiLvlLbl val="0"/>
      </c:catAx>
      <c:valAx>
        <c:axId val="280091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018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674759405074364"/>
          <c:y val="4.2512077294685993E-2"/>
          <c:w val="0.52057874015748029"/>
          <c:h val="0.867832781771843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эксп!$B$2:$B$14</c:f>
              <c:strCache>
                <c:ptCount val="13"/>
                <c:pt idx="0">
                  <c:v>Золото</c:v>
                </c:pt>
                <c:pt idx="1">
                  <c:v>Руды и концентраты драгоценных металлов</c:v>
                </c:pt>
                <c:pt idx="2">
                  <c:v>Медь и изделия из нее</c:v>
                </c:pt>
                <c:pt idx="3">
                  <c:v>Стекло полированное</c:v>
                </c:pt>
                <c:pt idx="4">
                  <c:v>Отходы и лом медные</c:v>
                </c:pt>
                <c:pt idx="5">
                  <c:v>Предметы одежды и принадлежности к одежде</c:v>
                </c:pt>
                <c:pt idx="6">
                  <c:v>Овощи </c:v>
                </c:pt>
                <c:pt idx="7">
                  <c:v>Нефтепродукты</c:v>
                </c:pt>
                <c:pt idx="8">
                  <c:v>Молочная продукция</c:v>
                </c:pt>
                <c:pt idx="9">
                  <c:v>Пластмассы и изделия из них​​</c:v>
                </c:pt>
                <c:pt idx="10">
                  <c:v>Цемент</c:v>
                </c:pt>
                <c:pt idx="11">
                  <c:v>Фрукты и орехи</c:v>
                </c:pt>
                <c:pt idx="12">
                  <c:v>Хлопковое волокно</c:v>
                </c:pt>
              </c:strCache>
            </c:strRef>
          </c:cat>
          <c:val>
            <c:numRef>
              <c:f>эксп!$C$2:$C$14</c:f>
              <c:numCache>
                <c:formatCode>0.0</c:formatCode>
                <c:ptCount val="13"/>
                <c:pt idx="0">
                  <c:v>21.1</c:v>
                </c:pt>
                <c:pt idx="1">
                  <c:v>9</c:v>
                </c:pt>
                <c:pt idx="2">
                  <c:v>5</c:v>
                </c:pt>
                <c:pt idx="3">
                  <c:v>5</c:v>
                </c:pt>
                <c:pt idx="4">
                  <c:v>4.9000000000000004</c:v>
                </c:pt>
                <c:pt idx="5">
                  <c:v>4.5999999999999996</c:v>
                </c:pt>
                <c:pt idx="6">
                  <c:v>4.4000000000000004</c:v>
                </c:pt>
                <c:pt idx="7">
                  <c:v>3.9</c:v>
                </c:pt>
                <c:pt idx="8">
                  <c:v>3.4</c:v>
                </c:pt>
                <c:pt idx="9">
                  <c:v>2.6</c:v>
                </c:pt>
                <c:pt idx="10">
                  <c:v>2.2999999999999998</c:v>
                </c:pt>
                <c:pt idx="11">
                  <c:v>2.2000000000000002</c:v>
                </c:pt>
                <c:pt idx="12" formatCode="General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DE-4913-9418-07D22BB21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280092192"/>
        <c:axId val="280092584"/>
      </c:barChart>
      <c:catAx>
        <c:axId val="280092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0092584"/>
        <c:crosses val="autoZero"/>
        <c:auto val="0"/>
        <c:lblAlgn val="ctr"/>
        <c:lblOffset val="100"/>
        <c:noMultiLvlLbl val="0"/>
      </c:catAx>
      <c:valAx>
        <c:axId val="28009258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0092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еаэс'!$B$8:$B$23</c:f>
              <c:strCache>
                <c:ptCount val="16"/>
                <c:pt idx="0">
                  <c:v>Нефтепродукты</c:v>
                </c:pt>
                <c:pt idx="1">
                  <c:v>Черные металлы</c:v>
                </c:pt>
                <c:pt idx="2">
                  <c:v>Трактора и автомобили</c:v>
                </c:pt>
                <c:pt idx="3">
                  <c:v>Древесина и изделия из нее</c:v>
                </c:pt>
                <c:pt idx="4">
                  <c:v>Изделия из черных металлов</c:v>
                </c:pt>
                <c:pt idx="5">
                  <c:v>Злаки</c:v>
                </c:pt>
                <c:pt idx="6">
                  <c:v>Воды минеральные и газированные</c:v>
                </c:pt>
                <c:pt idx="7">
                  <c:v>Масло подсолнечное</c:v>
                </c:pt>
                <c:pt idx="8">
                  <c:v>Природный газ</c:v>
                </c:pt>
                <c:pt idx="9">
                  <c:v>Удобрения</c:v>
                </c:pt>
                <c:pt idx="10">
                  <c:v>Табачные изделия</c:v>
                </c:pt>
                <c:pt idx="11">
                  <c:v>Фармацевтическая продукция</c:v>
                </c:pt>
                <c:pt idx="12">
                  <c:v>Шоколад и какао</c:v>
                </c:pt>
                <c:pt idx="13">
                  <c:v>Бумага и картон</c:v>
                </c:pt>
                <c:pt idx="14">
                  <c:v>Мыло-моющие и чистящие вещества</c:v>
                </c:pt>
                <c:pt idx="15">
                  <c:v>Мясо и мясные субпродукты</c:v>
                </c:pt>
              </c:strCache>
            </c:strRef>
          </c:cat>
          <c:val>
            <c:numRef>
              <c:f>'импорт еаэс'!$C$8:$C$23</c:f>
              <c:numCache>
                <c:formatCode>0.0</c:formatCode>
                <c:ptCount val="16"/>
                <c:pt idx="0">
                  <c:v>26.8</c:v>
                </c:pt>
                <c:pt idx="1">
                  <c:v>6.9</c:v>
                </c:pt>
                <c:pt idx="2">
                  <c:v>4</c:v>
                </c:pt>
                <c:pt idx="3">
                  <c:v>3.2</c:v>
                </c:pt>
                <c:pt idx="4">
                  <c:v>2.2000000000000002</c:v>
                </c:pt>
                <c:pt idx="5">
                  <c:v>2</c:v>
                </c:pt>
                <c:pt idx="6">
                  <c:v>2</c:v>
                </c:pt>
                <c:pt idx="7">
                  <c:v>1.7</c:v>
                </c:pt>
                <c:pt idx="8">
                  <c:v>1.7</c:v>
                </c:pt>
                <c:pt idx="9">
                  <c:v>1.6</c:v>
                </c:pt>
                <c:pt idx="10">
                  <c:v>1.5</c:v>
                </c:pt>
                <c:pt idx="11">
                  <c:v>1.4</c:v>
                </c:pt>
                <c:pt idx="12">
                  <c:v>1.4</c:v>
                </c:pt>
                <c:pt idx="13">
                  <c:v>1.4</c:v>
                </c:pt>
                <c:pt idx="14">
                  <c:v>1</c:v>
                </c:pt>
                <c:pt idx="15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73-47D0-B793-4981DD707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441688704"/>
        <c:axId val="441695760"/>
      </c:barChart>
      <c:catAx>
        <c:axId val="441688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1695760"/>
        <c:crosses val="autoZero"/>
        <c:auto val="1"/>
        <c:lblAlgn val="ctr"/>
        <c:lblOffset val="100"/>
        <c:noMultiLvlLbl val="0"/>
      </c:catAx>
      <c:valAx>
        <c:axId val="441695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168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имп!$B$3:$B$16</c:f>
              <c:strCache>
                <c:ptCount val="14"/>
                <c:pt idx="0">
                  <c:v>Нефтепродкуты</c:v>
                </c:pt>
                <c:pt idx="1">
                  <c:v>Оборудование и механические устройств</c:v>
                </c:pt>
                <c:pt idx="2">
                  <c:v>Предметы одежды и принадлежности к одежде</c:v>
                </c:pt>
                <c:pt idx="3">
                  <c:v>Электрические машины и оборудование, их части</c:v>
                </c:pt>
                <c:pt idx="4">
                  <c:v>Средства наземного транспорта</c:v>
                </c:pt>
                <c:pt idx="5">
                  <c:v>Черные металлы</c:v>
                </c:pt>
                <c:pt idx="6">
                  <c:v>Фармацевтическая продукция</c:v>
                </c:pt>
                <c:pt idx="7">
                  <c:v>Пластмассы и изделия из них​​</c:v>
                </c:pt>
                <c:pt idx="8">
                  <c:v>Изделия из черных металлов</c:v>
                </c:pt>
                <c:pt idx="9">
                  <c:v>Обувь</c:v>
                </c:pt>
                <c:pt idx="10">
                  <c:v>Фрукты и орехи</c:v>
                </c:pt>
                <c:pt idx="11">
                  <c:v>Химические нити</c:v>
                </c:pt>
                <c:pt idx="12">
                  <c:v>Древесина и изделия из нее</c:v>
                </c:pt>
                <c:pt idx="13">
                  <c:v>Табак и табачные изделия</c:v>
                </c:pt>
              </c:strCache>
            </c:strRef>
          </c:cat>
          <c:val>
            <c:numRef>
              <c:f>имп!$C$3:$C$16</c:f>
              <c:numCache>
                <c:formatCode>0.0</c:formatCode>
                <c:ptCount val="14"/>
                <c:pt idx="0">
                  <c:v>12.9</c:v>
                </c:pt>
                <c:pt idx="1">
                  <c:v>8</c:v>
                </c:pt>
                <c:pt idx="2">
                  <c:v>7</c:v>
                </c:pt>
                <c:pt idx="3">
                  <c:v>6.3</c:v>
                </c:pt>
                <c:pt idx="4">
                  <c:v>5.7</c:v>
                </c:pt>
                <c:pt idx="5">
                  <c:v>3.6</c:v>
                </c:pt>
                <c:pt idx="6">
                  <c:v>3.4</c:v>
                </c:pt>
                <c:pt idx="7">
                  <c:v>3.2</c:v>
                </c:pt>
                <c:pt idx="8">
                  <c:v>2.2000000000000002</c:v>
                </c:pt>
                <c:pt idx="9">
                  <c:v>2</c:v>
                </c:pt>
                <c:pt idx="10">
                  <c:v>1.8</c:v>
                </c:pt>
                <c:pt idx="11">
                  <c:v>1.8</c:v>
                </c:pt>
                <c:pt idx="12">
                  <c:v>1.6</c:v>
                </c:pt>
                <c:pt idx="13">
                  <c:v>1.1000000000000001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38-4CAB-90F7-CFD4D03D7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441692624"/>
        <c:axId val="441693016"/>
      </c:barChart>
      <c:catAx>
        <c:axId val="441692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1693016"/>
        <c:crosses val="autoZero"/>
        <c:auto val="1"/>
        <c:lblAlgn val="ctr"/>
        <c:lblOffset val="100"/>
        <c:noMultiLvlLbl val="0"/>
      </c:catAx>
      <c:valAx>
        <c:axId val="441693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169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1725" y="1241425"/>
            <a:ext cx="4465638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11.11.2021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11.11.2021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11.11.2021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35" y="507068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453081" y="2674367"/>
            <a:ext cx="8565987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2021-жылдын январь-</a:t>
            </a: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сентябрында</a:t>
            </a: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тышкы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соодасы</a:t>
            </a: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-ала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жыйынтыгы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endParaRPr lang="ru-RU" altLang="ko-KR" sz="3200" b="1" dirty="0"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ko-KR" sz="3600" b="1" dirty="0"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668031" y="500877"/>
            <a:ext cx="688284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None/>
            </a:pPr>
            <a:endParaRPr lang="ru-RU" altLang="ru-RU" sz="1800" b="1" dirty="0"/>
          </a:p>
          <a:p>
            <a:pPr algn="ctr">
              <a:lnSpc>
                <a:spcPct val="90000"/>
              </a:lnSpc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комитети</a:t>
            </a:r>
            <a:endParaRPr lang="pl-PL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2382585" y="4694758"/>
            <a:ext cx="5453736" cy="1176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Тышкы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соода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ky-KG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бөлүмү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Мамоева А.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ш.,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2021-жыл </a:t>
            </a:r>
            <a:endParaRPr lang="en-US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989" y="179025"/>
            <a:ext cx="8534400" cy="1152024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2021-жылдын январь-</a:t>
            </a:r>
            <a:r>
              <a:rPr lang="ru-RU" alt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сентябрында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тышкы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ара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соодасынын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көрсөткүчтөрү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(млн. АКШ доллары)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829100"/>
              </p:ext>
            </p:extLst>
          </p:nvPr>
        </p:nvGraphicFramePr>
        <p:xfrm>
          <a:off x="628650" y="1825625"/>
          <a:ext cx="7886701" cy="3700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076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63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8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43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55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янв-сент.2020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янв.-сент.2021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в % к 2020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4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Торговый оборот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4 226,1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5 053,7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4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1 536,8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1 191,0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4063">
                <a:tc>
                  <a:txBody>
                    <a:bodyPr/>
                    <a:lstStyle/>
                    <a:p>
                      <a:pPr indent="381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Алтынды</a:t>
                      </a:r>
                      <a:r>
                        <a:rPr lang="ky-K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эсептебегендеги экспорт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939,6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128,9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4063">
                <a:tc>
                  <a:txBody>
                    <a:bodyPr/>
                    <a:lstStyle/>
                    <a:p>
                      <a:pPr indent="381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Экспорттогу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алтын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807,7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251,4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4063">
                <a:tc>
                  <a:txBody>
                    <a:bodyPr/>
                    <a:lstStyle/>
                    <a:p>
                      <a:pPr indent="381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Экспорттогу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алтындын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үлүшү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4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2 689,3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3 862,7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04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0133" y="1094186"/>
            <a:ext cx="3777401" cy="62543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575138" y="2476237"/>
            <a:ext cx="3868340" cy="28188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914900" y="1094186"/>
            <a:ext cx="3886200" cy="62543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8951" y="543687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91" y="262177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2021-жылдын январь-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сентябрында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өнөктөш-өлкөлөрү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тышкы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соода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жүгүртүүсү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584496"/>
              </p:ext>
            </p:extLst>
          </p:nvPr>
        </p:nvGraphicFramePr>
        <p:xfrm>
          <a:off x="124087" y="1881919"/>
          <a:ext cx="4953000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=""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2470131"/>
              </p:ext>
            </p:extLst>
          </p:nvPr>
        </p:nvGraphicFramePr>
        <p:xfrm>
          <a:off x="4572000" y="1895869"/>
          <a:ext cx="4447913" cy="3979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344631"/>
              </p:ext>
            </p:extLst>
          </p:nvPr>
        </p:nvGraphicFramePr>
        <p:xfrm>
          <a:off x="200854" y="1832296"/>
          <a:ext cx="4242624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929873"/>
              </p:ext>
            </p:extLst>
          </p:nvPr>
        </p:nvGraphicFramePr>
        <p:xfrm>
          <a:off x="4443478" y="1972105"/>
          <a:ext cx="4357622" cy="3489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9632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1724433"/>
            <a:ext cx="3731226" cy="4452530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826" y="296119"/>
            <a:ext cx="86383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latin typeface="Kyrghyz Times" pitchFamily="2" charset="0"/>
              </a:rPr>
              <a:t>2021-жылдын январь-</a:t>
            </a:r>
            <a:r>
              <a:rPr lang="ru-RU" altLang="ru-RU" sz="2000" b="1" dirty="0" err="1" smtClean="0">
                <a:latin typeface="Kyrghyz Times" pitchFamily="2" charset="0"/>
              </a:rPr>
              <a:t>сентябрында</a:t>
            </a:r>
            <a:r>
              <a:rPr lang="ru-RU" altLang="ru-RU" sz="2000" b="1" dirty="0" smtClean="0">
                <a:latin typeface="Kyrghyz Times" pitchFamily="2" charset="0"/>
              </a:rPr>
              <a:t> </a:t>
            </a:r>
            <a:r>
              <a:rPr lang="ru-RU" altLang="ru-RU" sz="2000" b="1" dirty="0" err="1" smtClean="0">
                <a:latin typeface="Kyrghyz Times" pitchFamily="2" charset="0"/>
              </a:rPr>
              <a:t>Кыргыз</a:t>
            </a:r>
            <a:r>
              <a:rPr lang="ru-RU" altLang="ru-RU" sz="2000" b="1" dirty="0" smtClean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Республикасынын</a:t>
            </a:r>
            <a:r>
              <a:rPr lang="ru-RU" altLang="ru-RU" sz="2000" b="1" dirty="0">
                <a:latin typeface="Kyrghyz Times" pitchFamily="2" charset="0"/>
              </a:rPr>
              <a:t> ЕАЭБ </a:t>
            </a:r>
            <a:r>
              <a:rPr lang="ru-RU" altLang="ru-RU" sz="2000" b="1" dirty="0" err="1">
                <a:latin typeface="Kyrghyz Times" pitchFamily="2" charset="0"/>
              </a:rPr>
              <a:t>мүчө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мамлекеттери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менен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өз</a:t>
            </a:r>
            <a:r>
              <a:rPr lang="ru-RU" altLang="ru-RU" sz="2000" b="1" dirty="0">
                <a:latin typeface="Kyrghyz Times" pitchFamily="2" charset="0"/>
              </a:rPr>
              <a:t> ара </a:t>
            </a:r>
            <a:r>
              <a:rPr lang="ru-RU" altLang="ru-RU" sz="2000" b="1" dirty="0" err="1">
                <a:latin typeface="Kyrghyz Times" pitchFamily="2" charset="0"/>
              </a:rPr>
              <a:t>соода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жүгүртүүсү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338227" y="1521147"/>
            <a:ext cx="3777401" cy="625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</a:p>
        </p:txBody>
      </p:sp>
      <p:sp>
        <p:nvSpPr>
          <p:cNvPr id="15" name="Текст 5"/>
          <p:cNvSpPr txBox="1">
            <a:spLocks/>
          </p:cNvSpPr>
          <p:nvPr/>
        </p:nvSpPr>
        <p:spPr>
          <a:xfrm>
            <a:off x="4912994" y="1521147"/>
            <a:ext cx="3886200" cy="6254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=""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630730"/>
              </p:ext>
            </p:extLst>
          </p:nvPr>
        </p:nvGraphicFramePr>
        <p:xfrm>
          <a:off x="535101" y="2165735"/>
          <a:ext cx="3914775" cy="3537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878604"/>
              </p:ext>
            </p:extLst>
          </p:nvPr>
        </p:nvGraphicFramePr>
        <p:xfrm>
          <a:off x="640081" y="2044368"/>
          <a:ext cx="3914775" cy="338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7977278"/>
              </p:ext>
            </p:extLst>
          </p:nvPr>
        </p:nvGraphicFramePr>
        <p:xfrm>
          <a:off x="4861766" y="2055563"/>
          <a:ext cx="3829050" cy="3366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05629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7038" y="191462"/>
            <a:ext cx="86746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latin typeface="Kyrghyz Times" pitchFamily="2" charset="0"/>
              </a:rPr>
              <a:t>2021-жылдын январь-</a:t>
            </a:r>
            <a:r>
              <a:rPr lang="ru-RU" altLang="ru-RU" sz="2000" b="1" dirty="0" err="1" smtClean="0">
                <a:latin typeface="Kyrghyz Times" pitchFamily="2" charset="0"/>
              </a:rPr>
              <a:t>сантябрында</a:t>
            </a:r>
            <a:r>
              <a:rPr lang="ru-RU" altLang="ru-RU" sz="2000" b="1" dirty="0" smtClean="0">
                <a:latin typeface="Kyrghyz Times" pitchFamily="2" charset="0"/>
              </a:rPr>
              <a:t> </a:t>
            </a:r>
            <a:r>
              <a:rPr lang="ru-RU" altLang="ru-RU" sz="2000" b="1" dirty="0" err="1" smtClean="0">
                <a:latin typeface="Kyrghyz Times" pitchFamily="2" charset="0"/>
              </a:rPr>
              <a:t>Кыргыз</a:t>
            </a:r>
            <a:r>
              <a:rPr lang="ru-RU" altLang="ru-RU" sz="2000" b="1" dirty="0" smtClean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Республикасынын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негизги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экспорттук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товарлары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ctr"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экспорттун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көлөмөмүндөгү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товарлардын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6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8173" y="1220596"/>
            <a:ext cx="120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prstClr val="black"/>
                </a:solidFill>
              </a:rPr>
              <a:t>Баардыгы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3207" y="123122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ЕАЭБ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9EEA2AE-9CE2-4B4F-87BA-2F156C71C0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311295"/>
              </p:ext>
            </p:extLst>
          </p:nvPr>
        </p:nvGraphicFramePr>
        <p:xfrm>
          <a:off x="4702785" y="1831132"/>
          <a:ext cx="4238915" cy="4067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8B3561FB-DCAD-47D6-93C1-15F7D5FD1C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2115539"/>
              </p:ext>
            </p:extLst>
          </p:nvPr>
        </p:nvGraphicFramePr>
        <p:xfrm>
          <a:off x="414752" y="1988317"/>
          <a:ext cx="4288033" cy="3909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2989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7038" y="191462"/>
            <a:ext cx="86746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Kyrghyz Times" pitchFamily="2" charset="0"/>
              </a:rPr>
              <a:t>2021-жылдын январь-</a:t>
            </a:r>
            <a:r>
              <a:rPr lang="ru-RU" altLang="ru-RU" sz="2000" b="1" dirty="0" err="1">
                <a:latin typeface="Kyrghyz Times" pitchFamily="2" charset="0"/>
              </a:rPr>
              <a:t>сантябрында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Кыргыз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Республикасынын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негизги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импорттук</a:t>
            </a:r>
            <a:r>
              <a:rPr lang="ru-RU" altLang="ru-RU" sz="2000" b="1" dirty="0">
                <a:latin typeface="Kyrghyz Times" pitchFamily="2" charset="0"/>
              </a:rPr>
              <a:t> </a:t>
            </a:r>
            <a:r>
              <a:rPr lang="ru-RU" altLang="ru-RU" sz="2000" b="1" dirty="0" err="1">
                <a:latin typeface="Kyrghyz Times" pitchFamily="2" charset="0"/>
              </a:rPr>
              <a:t>товарлары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ctr"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орттун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көлөмөмүндөгү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товарлардын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6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8173" y="1220596"/>
            <a:ext cx="120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prstClr val="black"/>
                </a:solidFill>
              </a:rPr>
              <a:t>Баардыгы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3207" y="123122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ЕАЭБ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FD21A62E-9217-4BB7-92F8-A3B07B3BC9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0119355"/>
              </p:ext>
            </p:extLst>
          </p:nvPr>
        </p:nvGraphicFramePr>
        <p:xfrm>
          <a:off x="4503822" y="1782342"/>
          <a:ext cx="4437878" cy="402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582CAEC5-4ADD-4BE9-94F6-99D496A319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896964"/>
              </p:ext>
            </p:extLst>
          </p:nvPr>
        </p:nvGraphicFramePr>
        <p:xfrm>
          <a:off x="186964" y="1793214"/>
          <a:ext cx="4297006" cy="4088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96474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7924" y="197708"/>
            <a:ext cx="72163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2021-жылдын январь-</a:t>
            </a:r>
            <a:r>
              <a:rPr lang="ru-RU" alt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сентябрында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экспорт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импорттук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868" y="1725283"/>
            <a:ext cx="7027342" cy="408972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4880827" y="1725283"/>
            <a:ext cx="21451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– </a:t>
            </a:r>
            <a:r>
              <a:rPr lang="ky-KG" sz="1000" dirty="0" smtClean="0">
                <a:latin typeface="Arial" pitchFamily="34" charset="0"/>
                <a:cs typeface="Arial" pitchFamily="34" charset="0"/>
              </a:rPr>
              <a:t>3347,9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ky-KG" sz="1000" dirty="0" smtClean="0">
                <a:latin typeface="Arial" pitchFamily="34" charset="0"/>
                <a:cs typeface="Arial" pitchFamily="34" charset="0"/>
              </a:rPr>
              <a:t>62,3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</a:t>
            </a: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 1</a:t>
            </a:r>
            <a:r>
              <a:rPr lang="ky-KG" sz="1000" dirty="0" smtClean="0">
                <a:latin typeface="Arial" pitchFamily="34" charset="0"/>
                <a:cs typeface="Arial" pitchFamily="34" charset="0"/>
              </a:rPr>
              <a:t>467,4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ky-KG" sz="1000" dirty="0" smtClean="0">
                <a:latin typeface="Arial" pitchFamily="34" charset="0"/>
                <a:cs typeface="Arial" pitchFamily="34" charset="0"/>
              </a:rPr>
              <a:t>62,4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34501" y="1522771"/>
            <a:ext cx="2109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– </a:t>
            </a:r>
            <a:r>
              <a:rPr lang="ky-KG" sz="1000" dirty="0" smtClean="0">
                <a:latin typeface="Arial" pitchFamily="34" charset="0"/>
                <a:cs typeface="Arial" pitchFamily="34" charset="0"/>
              </a:rPr>
              <a:t>666,4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ky-KG" sz="1000" dirty="0" smtClean="0">
                <a:latin typeface="Arial" pitchFamily="34" charset="0"/>
                <a:cs typeface="Arial" pitchFamily="34" charset="0"/>
              </a:rPr>
              <a:t>3,2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</a:t>
            </a: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y-KG" sz="1000" dirty="0" smtClean="0">
                <a:latin typeface="Arial" pitchFamily="34" charset="0"/>
                <a:cs typeface="Arial" pitchFamily="34" charset="0"/>
              </a:rPr>
              <a:t>393,1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ky-KG" sz="1000" dirty="0" smtClean="0">
                <a:latin typeface="Arial" pitchFamily="34" charset="0"/>
                <a:cs typeface="Arial" pitchFamily="34" charset="0"/>
              </a:rPr>
              <a:t>6,7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4831492" y="2081509"/>
            <a:ext cx="410359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024985" y="2081509"/>
            <a:ext cx="15725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743200" y="1922881"/>
            <a:ext cx="1228725" cy="2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971925" y="1925338"/>
            <a:ext cx="266700" cy="467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78380" y="2147601"/>
            <a:ext cx="1959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 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47,8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(0,9%)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14,7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(0,6%)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828675" y="2547711"/>
            <a:ext cx="1914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7879" y="3052446"/>
            <a:ext cx="2039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 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266,0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(5,3%)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136,7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(5,8%)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78380" y="3452556"/>
            <a:ext cx="15123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416005" y="3989507"/>
            <a:ext cx="1959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220,0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(4,4%)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33,6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(1,4%)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1649158" y="4374228"/>
            <a:ext cx="1708404" cy="15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3357562" y="4374228"/>
            <a:ext cx="195263" cy="112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14090" y="5414902"/>
            <a:ext cx="1959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–   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40,2 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0,8%)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</a:t>
            </a: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4,0 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0,2%)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84588" y="5014792"/>
            <a:ext cx="1959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268,7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(5,3%)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20,2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(0,9%)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926145" y="4174173"/>
            <a:ext cx="1863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 </a:t>
            </a: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-8,8 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0,2%)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-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0,2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(0,0%)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861657" y="3238093"/>
            <a:ext cx="2012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ТЖ     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31,1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(0,6%)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ЕАЭБ </a:t>
            </a: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7,7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(0,3%)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723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1256" y="6410910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Kyrghyz Times" pitchFamily="2" charset="0"/>
              </a:rPr>
              <a:t>Кыргыз Республикасынын Улуттук статистика 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6057" y="1960520"/>
            <a:ext cx="492224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Көңүл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бургандыгыңыздарга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ыраазычылык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билдирем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1309</TotalTime>
  <Words>369</Words>
  <Application>Microsoft Office PowerPoint</Application>
  <PresentationFormat>Экран (4:3)</PresentationFormat>
  <Paragraphs>216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Gulim</vt:lpstr>
      <vt:lpstr>Kyrghyz Times</vt:lpstr>
      <vt:lpstr>Times New Roman</vt:lpstr>
      <vt:lpstr>Wingdings</vt:lpstr>
      <vt:lpstr>Тема Office</vt:lpstr>
      <vt:lpstr>Презентация PowerPoint</vt:lpstr>
      <vt:lpstr>2021-жылдын январь-сентябрында тышкы жана өз ара соодасынын негизги көрсөткүчтөрү (млн. АКШ доллары) </vt:lpstr>
      <vt:lpstr>  </vt:lpstr>
      <vt:lpstr>  </vt:lpstr>
      <vt:lpstr>Презентация PowerPoint</vt:lpstr>
      <vt:lpstr>Презентация PowerPoint</vt:lpstr>
      <vt:lpstr>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Ажара Мамоева</cp:lastModifiedBy>
  <cp:revision>147</cp:revision>
  <cp:lastPrinted>2018-10-29T10:59:41Z</cp:lastPrinted>
  <dcterms:created xsi:type="dcterms:W3CDTF">2018-10-19T10:18:22Z</dcterms:created>
  <dcterms:modified xsi:type="dcterms:W3CDTF">2021-11-11T12:43:49Z</dcterms:modified>
</cp:coreProperties>
</file>