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0"/>
  </p:notesMasterIdLst>
  <p:handoutMasterIdLst>
    <p:handoutMasterId r:id="rId11"/>
  </p:handoutMasterIdLst>
  <p:sldIdLst>
    <p:sldId id="379" r:id="rId2"/>
    <p:sldId id="388" r:id="rId3"/>
    <p:sldId id="387" r:id="rId4"/>
    <p:sldId id="406" r:id="rId5"/>
    <p:sldId id="391" r:id="rId6"/>
    <p:sldId id="392" r:id="rId7"/>
    <p:sldId id="394" r:id="rId8"/>
    <p:sldId id="378" r:id="rId9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77D"/>
    <a:srgbClr val="B9CD76"/>
    <a:srgbClr val="006600"/>
    <a:srgbClr val="69BFFF"/>
    <a:srgbClr val="003300"/>
    <a:srgbClr val="4D9505"/>
    <a:srgbClr val="DD23AC"/>
    <a:srgbClr val="FF0000"/>
    <a:srgbClr val="008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617" autoAdjust="0"/>
    <p:restoredTop sz="86417" autoAdjust="0"/>
  </p:normalViewPr>
  <p:slideViewPr>
    <p:cSldViewPr>
      <p:cViewPr varScale="1">
        <p:scale>
          <a:sx n="57" d="100"/>
          <a:sy n="57" d="100"/>
        </p:scale>
        <p:origin x="60" y="8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%202018(&#1082;&#1099;&#1088;&#1075;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%202018(&#1082;&#1099;&#1088;&#1075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04475756319932"/>
          <c:y val="0.11218993752541495"/>
          <c:w val="0.6409990330156099"/>
          <c:h val="0.85767476248567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25149129086138"/>
          <c:y val="4.5356367633512383E-2"/>
          <c:w val="0.76102123598186588"/>
          <c:h val="0.9287257080044805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53102656"/>
        <c:axId val="153101480"/>
      </c:barChart>
      <c:catAx>
        <c:axId val="153102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3101480"/>
        <c:crosses val="autoZero"/>
        <c:auto val="1"/>
        <c:lblAlgn val="ctr"/>
        <c:lblOffset val="100"/>
        <c:noMultiLvlLbl val="0"/>
      </c:catAx>
      <c:valAx>
        <c:axId val="153101480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5310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43793313663524"/>
          <c:y val="0"/>
          <c:w val="0.68577665713765257"/>
          <c:h val="0.9871963310937841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'кр влож (кырг)'!$M$311:$M$318</c:f>
              <c:strCache>
                <c:ptCount val="8"/>
                <c:pt idx="0">
                  <c:v>Торговля</c:v>
                </c:pt>
                <c:pt idx="1">
                  <c:v>Сельское хозяйство</c:v>
                </c:pt>
                <c:pt idx="2">
                  <c:v>Прочие</c:v>
                </c:pt>
                <c:pt idx="3">
                  <c:v>Ипотека</c:v>
                </c:pt>
                <c:pt idx="4">
                  <c:v>Потребительские кредиты</c:v>
                </c:pt>
                <c:pt idx="5">
                  <c:v>Промышленность</c:v>
                </c:pt>
                <c:pt idx="6">
                  <c:v>Строительство</c:v>
                </c:pt>
                <c:pt idx="7">
                  <c:v>Транспорт и связь</c:v>
                </c:pt>
              </c:strCache>
            </c:strRef>
          </c:cat>
          <c:val>
            <c:numRef>
              <c:f>'кр влож (кырг)'!$N$311:$N$318</c:f>
              <c:numCache>
                <c:formatCode>0.0</c:formatCode>
                <c:ptCount val="8"/>
                <c:pt idx="0">
                  <c:v>25.6</c:v>
                </c:pt>
                <c:pt idx="1">
                  <c:v>18.8</c:v>
                </c:pt>
                <c:pt idx="2">
                  <c:v>14.2</c:v>
                </c:pt>
                <c:pt idx="3">
                  <c:v>10.7</c:v>
                </c:pt>
                <c:pt idx="4">
                  <c:v>10.3</c:v>
                </c:pt>
                <c:pt idx="5">
                  <c:v>9.3000000000000007</c:v>
                </c:pt>
                <c:pt idx="6">
                  <c:v>8.6999999999999993</c:v>
                </c:pt>
                <c:pt idx="7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56742640"/>
        <c:axId val="156741072"/>
      </c:barChart>
      <c:catAx>
        <c:axId val="156742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6741072"/>
        <c:crosses val="autoZero"/>
        <c:auto val="1"/>
        <c:lblAlgn val="ctr"/>
        <c:lblOffset val="100"/>
        <c:noMultiLvlLbl val="0"/>
      </c:catAx>
      <c:valAx>
        <c:axId val="156741072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567426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56737544"/>
        <c:axId val="156735584"/>
      </c:barChart>
      <c:catAx>
        <c:axId val="156737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6735584"/>
        <c:crosses val="autoZero"/>
        <c:auto val="1"/>
        <c:lblAlgn val="ctr"/>
        <c:lblOffset val="100"/>
        <c:noMultiLvlLbl val="0"/>
      </c:catAx>
      <c:valAx>
        <c:axId val="156735584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56737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254737388595657"/>
          <c:y val="4.3686625857041222E-2"/>
          <c:w val="0.73730610596752333"/>
          <c:h val="0.91262674828591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'кр влож (кырг)'!$M$332:$M$339</c:f>
              <c:strCache>
                <c:ptCount val="8"/>
                <c:pt idx="0">
                  <c:v> Потребительские кредиты</c:v>
                </c:pt>
                <c:pt idx="1">
                  <c:v>Сельское хозяйство </c:v>
                </c:pt>
                <c:pt idx="2">
                  <c:v>Прочие</c:v>
                </c:pt>
                <c:pt idx="3">
                  <c:v>Торговля </c:v>
                </c:pt>
                <c:pt idx="4">
                  <c:v>Строительство</c:v>
                </c:pt>
                <c:pt idx="5">
                  <c:v>Транспорт  и связь</c:v>
                </c:pt>
                <c:pt idx="6">
                  <c:v>Ипотека </c:v>
                </c:pt>
                <c:pt idx="7">
                  <c:v>Промышленность</c:v>
                </c:pt>
              </c:strCache>
            </c:strRef>
          </c:cat>
          <c:val>
            <c:numRef>
              <c:f>'кр влож (кырг)'!$N$332:$N$339</c:f>
              <c:numCache>
                <c:formatCode>0.0</c:formatCode>
                <c:ptCount val="8"/>
                <c:pt idx="0">
                  <c:v>29.4</c:v>
                </c:pt>
                <c:pt idx="1">
                  <c:v>27.9</c:v>
                </c:pt>
                <c:pt idx="2">
                  <c:v>14.4</c:v>
                </c:pt>
                <c:pt idx="3">
                  <c:v>12.2</c:v>
                </c:pt>
                <c:pt idx="4">
                  <c:v>8.9</c:v>
                </c:pt>
                <c:pt idx="5">
                  <c:v>2.6</c:v>
                </c:pt>
                <c:pt idx="6">
                  <c:v>2.4</c:v>
                </c:pt>
                <c:pt idx="7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56740288"/>
        <c:axId val="156735976"/>
      </c:barChart>
      <c:catAx>
        <c:axId val="156740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6735976"/>
        <c:crosses val="autoZero"/>
        <c:auto val="1"/>
        <c:lblAlgn val="ctr"/>
        <c:lblOffset val="100"/>
        <c:noMultiLvlLbl val="0"/>
      </c:catAx>
      <c:valAx>
        <c:axId val="156735976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56740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7313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4FF9-7106-4B0C-957D-9CF39ABA9901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3E7E7-E71D-4FC9-B419-577C760DB4C7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A1798-480A-47BE-B489-1F51BE577D69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0601B-F43C-43D2-BD19-DBEFE29B39CF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C634E-D59B-4384-941F-3FF551528039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7F4FB-553C-4245-8076-D3D4CAE4A598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3F310-C185-46AD-8D92-0D51B9537B12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4C7BC-F127-4F17-9E5E-B26BFA72BE34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D43C-87BE-4BBB-AB1C-6F4AECB3A88D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7887A-8EF7-4099-9103-E2BFC85AFD80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08578-FBA1-497E-BD26-5BDFCE16571A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WordArt 11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7437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</a:endParaRPr>
          </a:p>
        </p:txBody>
      </p:sp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5486400"/>
            <a:ext cx="2590799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4601" y="5562600"/>
            <a:ext cx="4267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Бишкек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мая 2021 года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статистики финансов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1600" y="265113"/>
            <a:ext cx="6324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</a:p>
          <a:p>
            <a:pPr algn="ctr"/>
            <a:r>
              <a:rPr lang="ru-RU" sz="24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 </a:t>
            </a:r>
            <a:endParaRPr lang="ru-RU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1752600"/>
            <a:ext cx="8077200" cy="297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деятельности коммерческих банков и небанковских финансово-кредитных организаций (НФКО) в 2020 году</a:t>
            </a:r>
            <a:r>
              <a:rPr lang="ru-RU" sz="32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 descr="95-летие ЗНАЧ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775" y="279498"/>
            <a:ext cx="796825" cy="787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Коммерческие банки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76690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2020 году в республике осуществляли деятельность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коммерческих банка.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с участием иностранного капитала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В стадии ликвидации - 4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банка, у одного – отозвана лицензия на осуществление деятельности.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Сеть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банковских учреждений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представлена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их филиалами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всем регионам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Численность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занятых в банковской системе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составила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15,8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человек.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Количество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счетов клиентов –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4,3</a:t>
            </a:r>
            <a:r>
              <a:rPr lang="ru-RU" alt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в том числе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4,1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- депозитные счета физических лиц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2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7" name="Рисунок 6" descr="95-летие ЗНАЧ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93" y="6021388"/>
            <a:ext cx="744008" cy="714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699173" cy="914400"/>
          </a:xfrm>
        </p:spPr>
        <p:txBody>
          <a:bodyPr>
            <a:normAutofit/>
          </a:bodyPr>
          <a:lstStyle/>
          <a:p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деятельности коммерческих банков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92645"/>
            <a:ext cx="7826375" cy="3917556"/>
          </a:xfrm>
        </p:spPr>
        <p:txBody>
          <a:bodyPr>
            <a:normAutofit lnSpcReduction="10000"/>
          </a:bodyPr>
          <a:lstStyle/>
          <a:p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−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Доходы банков в 2020г. составили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32,6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сомов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(рост по сравнению с 2019 годом на  9,2%). 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−"/>
            </a:pP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итогам 2020 г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ода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получена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сальдированная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 на сумму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2,6 млрд. сомов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(на 20,3% меньше уровня 2019 года).</a:t>
            </a:r>
          </a:p>
          <a:p>
            <a:pPr>
              <a:buFontTx/>
              <a:buChar char="−"/>
            </a:pPr>
            <a:endParaRPr lang="ru-RU" alt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−"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 банка получили прибыль, 1 банк - убытки.</a:t>
            </a:r>
          </a:p>
          <a:p>
            <a:pPr>
              <a:buFontTx/>
              <a:buChar char="−"/>
            </a:pPr>
            <a:endParaRPr lang="ru-RU" altLang="ru-RU" sz="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−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Лидерами по объему прибыли  в 2020 году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стали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Демир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Интернэшнл Банк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«Банк Компаньон»,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Оптима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 и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ФИНКА Банк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−"/>
            </a:pPr>
            <a:endParaRPr lang="ru-RU" alt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828799" y="6259551"/>
            <a:ext cx="7064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96000"/>
            <a:ext cx="64139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3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8" name="Рисунок 7" descr="95-летие ЗНАЧ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93" y="6021388"/>
            <a:ext cx="744008" cy="714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59774" cy="125055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Депозиты населения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	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 1.01.2021 года  остаток вкладов населения в банках составил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102,7 млрд.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омов.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981199" y="6259551"/>
            <a:ext cx="6911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4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575" y="2514599"/>
            <a:ext cx="7416598" cy="3623907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044575" y="1888066"/>
            <a:ext cx="6477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Депозиты населения в коммерческих банках</a:t>
            </a:r>
          </a:p>
          <a:p>
            <a:pPr eaLnBrk="1" hangingPunct="1"/>
            <a:r>
              <a:rPr lang="ru-RU" alt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процентах к общему объему)</a:t>
            </a:r>
          </a:p>
        </p:txBody>
      </p:sp>
      <p:pic>
        <p:nvPicPr>
          <p:cNvPr id="8" name="Рисунок 7" descr="95-летие ЗНАЧОК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93" y="6021388"/>
            <a:ext cx="744008" cy="714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679592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0999" y="190499"/>
            <a:ext cx="8512175" cy="1952663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</a:pP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 банков</a:t>
            </a:r>
            <a:b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На конец 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кредитов банков 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 экономику составил  </a:t>
            </a:r>
            <a:r>
              <a:rPr lang="ru-RU" alt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62,8</a:t>
            </a:r>
            <a:r>
              <a:rPr lang="ru-RU" alt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млрд. сомов.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(6</a:t>
            </a:r>
            <a:r>
              <a:rPr lang="en-US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 кредитов - в национальной валюте, 3</a:t>
            </a:r>
            <a:r>
              <a:rPr lang="en-US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 - в иностранной 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валюте). 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Кредиты 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физических лиц составили 4</a:t>
            </a:r>
            <a:r>
              <a:rPr lang="en-US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8,2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 кредитного портфеля.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685587"/>
              </p:ext>
            </p:extLst>
          </p:nvPr>
        </p:nvGraphicFramePr>
        <p:xfrm>
          <a:off x="609600" y="2438400"/>
          <a:ext cx="6477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405770"/>
              </p:ext>
            </p:extLst>
          </p:nvPr>
        </p:nvGraphicFramePr>
        <p:xfrm>
          <a:off x="381000" y="2362201"/>
          <a:ext cx="6934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333500" y="2143163"/>
            <a:ext cx="6477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 банков по целям получения </a:t>
            </a:r>
          </a:p>
          <a:p>
            <a:pPr eaLnBrk="1" hangingPunct="1"/>
            <a:r>
              <a:rPr lang="ru-RU" alt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процентах к общему объему кредитов)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057399" y="6259551"/>
            <a:ext cx="6835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5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514393"/>
              </p:ext>
            </p:extLst>
          </p:nvPr>
        </p:nvGraphicFramePr>
        <p:xfrm>
          <a:off x="609600" y="2757636"/>
          <a:ext cx="8077200" cy="326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3" name="Рисунок 12" descr="95-летие ЗНАЧОК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93" y="6021388"/>
            <a:ext cx="744008" cy="714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67600" cy="1066800"/>
          </a:xfrm>
        </p:spPr>
        <p:txBody>
          <a:bodyPr/>
          <a:lstStyle/>
          <a:p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Небанковские финансово-кредитные организации</a:t>
            </a: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(НФКО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448252"/>
          </a:xfrm>
        </p:spPr>
        <p:txBody>
          <a:bodyPr>
            <a:normAutofit/>
          </a:bodyPr>
          <a:lstStyle/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организаций   - 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600. </a:t>
            </a:r>
          </a:p>
          <a:p>
            <a:pPr marL="1714500" lvl="3" indent="-342900">
              <a:buFont typeface="Times New Roman" panose="02020603050405020304" pitchFamily="18" charset="0"/>
              <a:buChar char="˗"/>
            </a:pPr>
            <a:r>
              <a:rPr lang="en-US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</a:t>
            </a:r>
            <a:r>
              <a:rPr lang="ru-RU" alt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микрокредитных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организации</a:t>
            </a:r>
          </a:p>
          <a:p>
            <a:pPr marL="1714500" lvl="3" indent="-342900">
              <a:buFont typeface="Times New Roman" panose="02020603050405020304" pitchFamily="18" charset="0"/>
              <a:buChar char="˗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326 ломбардов </a:t>
            </a:r>
          </a:p>
          <a:p>
            <a:pPr marL="1714500" lvl="3" indent="-342900">
              <a:buFont typeface="Times New Roman" panose="02020603050405020304" pitchFamily="18" charset="0"/>
              <a:buChar char="˗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кредитных союзов </a:t>
            </a:r>
          </a:p>
          <a:p>
            <a:pPr marL="1714500" lvl="3" indent="-342900">
              <a:buFont typeface="Times New Roman" panose="02020603050405020304" pitchFamily="18" charset="0"/>
              <a:buChar char="˗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специализированное финансово-кредитное учреждение (ФККС)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работников  - </a:t>
            </a:r>
            <a:r>
              <a:rPr lang="en-US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5,4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человек.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филиалов – </a:t>
            </a:r>
            <a:r>
              <a:rPr lang="en-US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310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единиц. Количество клиентов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(юридических и физических лиц)</a:t>
            </a: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609,2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Доходы в 20</a:t>
            </a:r>
            <a:r>
              <a:rPr lang="en-US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году составили 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,6 млрд. сомов,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увеличившись на </a:t>
            </a:r>
            <a:r>
              <a:rPr lang="en-US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4,3%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по сравнению с 201</a:t>
            </a:r>
            <a:r>
              <a:rPr lang="en-US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годом. 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 итогам 2020 года получено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2,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млрд.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сомов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прибыли, что на уровне объема предыдущего года. 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Около 92% общего объема прибыли получено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микрокредитными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организациями.</a:t>
            </a:r>
          </a:p>
          <a:p>
            <a:pPr marL="533400" indent="-533400"/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209799" y="6259551"/>
            <a:ext cx="6683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6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7" name="Рисунок 6" descr="95-летие ЗНАЧ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93" y="6021388"/>
            <a:ext cx="744008" cy="714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323850" y="247649"/>
            <a:ext cx="8569325" cy="1990763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 НФКО</a:t>
            </a:r>
            <a:r>
              <a:rPr lang="ru-RU" alt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конец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2020 года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кредитов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экономику составил 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24,5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сомов.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98,3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общего объема кредитов  выдано в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национальной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валюте).</a:t>
            </a:r>
            <a:b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долю кредитования физических лиц пришлось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94,3%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кредитного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портфеля.</a:t>
            </a:r>
            <a:endParaRPr lang="ru-RU" altLang="ru-RU" sz="20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0851529"/>
              </p:ext>
            </p:extLst>
          </p:nvPr>
        </p:nvGraphicFramePr>
        <p:xfrm>
          <a:off x="605366" y="2438400"/>
          <a:ext cx="6553200" cy="43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90600" y="2362200"/>
            <a:ext cx="68495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 по целям получения </a:t>
            </a:r>
          </a:p>
          <a:p>
            <a:pPr eaLnBrk="1" hangingPunct="1"/>
            <a:r>
              <a:rPr lang="ru-RU" altLang="ru-RU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процентах к общему объему кредитов)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362199" y="6259551"/>
            <a:ext cx="6530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7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294916"/>
              </p:ext>
            </p:extLst>
          </p:nvPr>
        </p:nvGraphicFramePr>
        <p:xfrm>
          <a:off x="1752600" y="3061776"/>
          <a:ext cx="6708572" cy="3197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Рисунок 11" descr="95-летие ЗНАЧОК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93" y="6021388"/>
            <a:ext cx="744008" cy="714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17701"/>
            <a:ext cx="61150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209799" y="6259551"/>
            <a:ext cx="6683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95-летие ЗНАЧ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93" y="6021388"/>
            <a:ext cx="744008" cy="714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11343</TotalTime>
  <Words>394</Words>
  <Application>Microsoft Office PowerPoint</Application>
  <PresentationFormat>Экран (4:3)</PresentationFormat>
  <Paragraphs>54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Коммерческие банки</vt:lpstr>
      <vt:lpstr>Финансовые показатели деятельности коммерческих банков </vt:lpstr>
      <vt:lpstr>Депозиты населения  На 1.01.2021 года  остаток вкладов населения в банках составил 102,7 млрд. сомов.          </vt:lpstr>
      <vt:lpstr>Кредиты банков   На конец 2020 года объем кредитов банков в экономику составил  162,8 млрд. сомов. (67% кредитов - в национальной валюте, 33% - в иностранной валюте).  п Кредиты физических лиц составили 48,2% кредитного портфеля.</vt:lpstr>
      <vt:lpstr>Небанковские финансово-кредитные организации (НФКО)</vt:lpstr>
      <vt:lpstr>Кредиты НФКО  На конец 2020 года объем кредитов в экономику составил  24,5 млрд. сомов. (98,3% общего объема кредитов  выдано в национальной валюте).   На долю кредитования физических лиц пришлось 94,3% кредитного портфеля.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Svaluyskaya</cp:lastModifiedBy>
  <cp:revision>455</cp:revision>
  <cp:lastPrinted>2018-11-30T05:25:51Z</cp:lastPrinted>
  <dcterms:created xsi:type="dcterms:W3CDTF">2009-04-16T08:20:23Z</dcterms:created>
  <dcterms:modified xsi:type="dcterms:W3CDTF">2021-05-10T03:07:53Z</dcterms:modified>
</cp:coreProperties>
</file>