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0" r:id="rId2"/>
    <p:sldId id="258" r:id="rId3"/>
    <p:sldId id="266" r:id="rId4"/>
    <p:sldId id="273" r:id="rId5"/>
    <p:sldId id="281" r:id="rId6"/>
    <p:sldId id="282" r:id="rId7"/>
    <p:sldId id="283" r:id="rId8"/>
    <p:sldId id="284" r:id="rId9"/>
    <p:sldId id="285" r:id="rId10"/>
    <p:sldId id="286" r:id="rId11"/>
    <p:sldId id="277" r:id="rId12"/>
    <p:sldId id="278" r:id="rId13"/>
    <p:sldId id="279" r:id="rId14"/>
    <p:sldId id="27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7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1" autoAdjust="0"/>
    <p:restoredTop sz="98911" autoAdjust="0"/>
  </p:normalViewPr>
  <p:slideViewPr>
    <p:cSldViewPr snapToGrid="0">
      <p:cViewPr>
        <p:scale>
          <a:sx n="70" d="100"/>
          <a:sy n="70" d="100"/>
        </p:scale>
        <p:origin x="-618" y="-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E9DEB4-A2E6-4436-91C4-C5A38AF3CB91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A47ADFA6-1A2E-4766-BF5A-C7B8AA497DCB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Субъекты малого и среднего предпринимательства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47CD5A9-8CD1-426D-A2AB-3F08BC07C3DB}" type="parTrans" cxnId="{387AEFD9-17E6-4D5A-8870-D8149BBD68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8075F66-DCF1-4E67-9F93-69C7CC7F4FE4}" type="sibTrans" cxnId="{387AEFD9-17E6-4D5A-8870-D8149BBD68D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C09EAF3-45F1-410A-A8EF-926EBFC81020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Малые предприятия </a:t>
          </a:r>
        </a:p>
        <a:p>
          <a:pPr>
            <a:spcAft>
              <a:spcPts val="0"/>
            </a:spcAft>
          </a:pPr>
          <a:r>
            <a:rPr lang="ru-RU" sz="1600" i="1" dirty="0" smtClean="0">
              <a:latin typeface="Times New Roman" pitchFamily="18" charset="0"/>
              <a:cs typeface="Times New Roman" pitchFamily="18" charset="0"/>
            </a:rPr>
            <a:t>с численностью до 50 человек в сфере производства, </a:t>
          </a:r>
        </a:p>
        <a:p>
          <a:pPr>
            <a:spcAft>
              <a:spcPct val="35000"/>
            </a:spcAft>
          </a:pPr>
          <a:r>
            <a:rPr lang="ru-RU" sz="1600" i="1" dirty="0" smtClean="0">
              <a:latin typeface="Times New Roman" pitchFamily="18" charset="0"/>
              <a:cs typeface="Times New Roman" pitchFamily="18" charset="0"/>
            </a:rPr>
            <a:t>в сфере услуг - до 15 человек </a:t>
          </a:r>
          <a:endParaRPr lang="ru-RU" sz="1600" i="1" dirty="0">
            <a:latin typeface="Times New Roman" pitchFamily="18" charset="0"/>
            <a:cs typeface="Times New Roman" pitchFamily="18" charset="0"/>
          </a:endParaRPr>
        </a:p>
      </dgm:t>
    </dgm:pt>
    <dgm:pt modelId="{5E20993A-F3A2-45F9-83D1-8299D564D0EA}" type="parTrans" cxnId="{DB7E6A4F-0A10-4D2E-80E6-A6ADCBBAD22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5ED0264-9B47-4723-A3BD-CB080533FA14}" type="sibTrans" cxnId="{DB7E6A4F-0A10-4D2E-80E6-A6ADCBBAD22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5556917-C73F-4D59-8B43-2AA64D1137CE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Средние предприятия </a:t>
          </a:r>
        </a:p>
        <a:p>
          <a:pPr>
            <a:spcAft>
              <a:spcPct val="35000"/>
            </a:spcAft>
          </a:pPr>
          <a:r>
            <a:rPr lang="ru-RU" sz="1700" i="1" dirty="0" smtClean="0">
              <a:latin typeface="Times New Roman" pitchFamily="18" charset="0"/>
              <a:cs typeface="Times New Roman" pitchFamily="18" charset="0"/>
            </a:rPr>
            <a:t>с численностью в сфере производства от 51 до 200 человек, в сфере услуг - от 16 до 50 человек</a:t>
          </a:r>
          <a:endParaRPr lang="ru-RU" sz="1700" i="1" dirty="0">
            <a:latin typeface="Times New Roman" pitchFamily="18" charset="0"/>
            <a:cs typeface="Times New Roman" pitchFamily="18" charset="0"/>
          </a:endParaRPr>
        </a:p>
      </dgm:t>
    </dgm:pt>
    <dgm:pt modelId="{2136A6AE-9630-45D5-B464-371F63702A62}" type="parTrans" cxnId="{46D3D00A-87C6-4D50-B679-E9C8E5A841B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B384092-D005-447D-9EE0-DB399D2D11F5}" type="sibTrans" cxnId="{46D3D00A-87C6-4D50-B679-E9C8E5A841B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712684F-A42C-4723-9778-1754E6BB1CF8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Крестьянские (фермерские) хозяйства </a:t>
          </a:r>
        </a:p>
        <a:p>
          <a:pPr>
            <a:spcAft>
              <a:spcPct val="35000"/>
            </a:spcAft>
          </a:pPr>
          <a:r>
            <a:rPr lang="ru-RU" sz="1600" i="1" dirty="0" smtClean="0">
              <a:latin typeface="Times New Roman" pitchFamily="18" charset="0"/>
              <a:cs typeface="Times New Roman" pitchFamily="18" charset="0"/>
            </a:rPr>
            <a:t>имеющие статус юридического или физического лица</a:t>
          </a:r>
          <a:endParaRPr lang="ru-RU" sz="1600" i="1" dirty="0">
            <a:latin typeface="Times New Roman" pitchFamily="18" charset="0"/>
            <a:cs typeface="Times New Roman" pitchFamily="18" charset="0"/>
          </a:endParaRPr>
        </a:p>
      </dgm:t>
    </dgm:pt>
    <dgm:pt modelId="{F81D9C12-5296-4C4E-9F6B-C07F38DE0EEF}" type="parTrans" cxnId="{C6055149-EE4C-4366-9906-61A05B65E69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99AC64-464B-4D94-B3D5-D141C2E41EF7}" type="sibTrans" cxnId="{C6055149-EE4C-4366-9906-61A05B65E69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574BC5B-5F24-48EA-9711-361AB6992EF9}">
      <dgm:prSet phldrT="[Текст]" custT="1"/>
      <dgm:spPr/>
      <dgm:t>
        <a:bodyPr/>
        <a:lstStyle/>
        <a:p>
          <a:r>
            <a:rPr lang="ru-RU" sz="3200" dirty="0" smtClean="0">
              <a:latin typeface="Times New Roman" pitchFamily="18" charset="0"/>
              <a:cs typeface="Times New Roman" pitchFamily="18" charset="0"/>
            </a:rPr>
            <a:t>Индивидуальные предприниматели</a:t>
          </a:r>
          <a:endParaRPr lang="ru-RU" sz="3200" dirty="0">
            <a:latin typeface="Times New Roman" pitchFamily="18" charset="0"/>
            <a:cs typeface="Times New Roman" pitchFamily="18" charset="0"/>
          </a:endParaRPr>
        </a:p>
      </dgm:t>
    </dgm:pt>
    <dgm:pt modelId="{4B2ED8EA-1498-494C-97FB-2E5DA83DE61F}" type="parTrans" cxnId="{CE9B5AF2-EED6-4D0C-9BE9-5F861FA050B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D6D041A-6423-45F5-9C76-DF5816855D16}" type="sibTrans" cxnId="{CE9B5AF2-EED6-4D0C-9BE9-5F861FA050B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3773FE8-53C5-45E3-839D-31B6E3FFC1FB}" type="pres">
      <dgm:prSet presAssocID="{68E9DEB4-A2E6-4436-91C4-C5A38AF3CB9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83B80B-1CC4-4731-93EB-B4E467F29336}" type="pres">
      <dgm:prSet presAssocID="{A47ADFA6-1A2E-4766-BF5A-C7B8AA497DCB}" presName="root1" presStyleCnt="0"/>
      <dgm:spPr/>
      <dgm:t>
        <a:bodyPr/>
        <a:lstStyle/>
        <a:p>
          <a:endParaRPr lang="ru-RU"/>
        </a:p>
      </dgm:t>
    </dgm:pt>
    <dgm:pt modelId="{C70AE6C8-45F1-4943-BA64-09F2CD3B2BB7}" type="pres">
      <dgm:prSet presAssocID="{A47ADFA6-1A2E-4766-BF5A-C7B8AA497DCB}" presName="LevelOneTextNode" presStyleLbl="node0" presStyleIdx="0" presStyleCnt="1" custScaleX="135707" custLinFactNeighborX="5551" custLinFactNeighborY="5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F613E1-6017-461C-8DF1-C0A5E137A820}" type="pres">
      <dgm:prSet presAssocID="{A47ADFA6-1A2E-4766-BF5A-C7B8AA497DCB}" presName="level2hierChild" presStyleCnt="0"/>
      <dgm:spPr/>
      <dgm:t>
        <a:bodyPr/>
        <a:lstStyle/>
        <a:p>
          <a:endParaRPr lang="ru-RU"/>
        </a:p>
      </dgm:t>
    </dgm:pt>
    <dgm:pt modelId="{145FE226-A54D-46FB-B065-350F3FAD2779}" type="pres">
      <dgm:prSet presAssocID="{5E20993A-F3A2-45F9-83D1-8299D564D0EA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33E66D63-7690-49A9-B74A-F1F599E8536A}" type="pres">
      <dgm:prSet presAssocID="{5E20993A-F3A2-45F9-83D1-8299D564D0EA}" presName="connTx" presStyleLbl="parChTrans1D2" presStyleIdx="0" presStyleCnt="4"/>
      <dgm:spPr/>
      <dgm:t>
        <a:bodyPr/>
        <a:lstStyle/>
        <a:p>
          <a:endParaRPr lang="ru-RU"/>
        </a:p>
      </dgm:t>
    </dgm:pt>
    <dgm:pt modelId="{003B7A1E-B57C-4FC2-9813-D6B9B7FE8900}" type="pres">
      <dgm:prSet presAssocID="{3C09EAF3-45F1-410A-A8EF-926EBFC81020}" presName="root2" presStyleCnt="0"/>
      <dgm:spPr/>
      <dgm:t>
        <a:bodyPr/>
        <a:lstStyle/>
        <a:p>
          <a:endParaRPr lang="ru-RU"/>
        </a:p>
      </dgm:t>
    </dgm:pt>
    <dgm:pt modelId="{2BA792C3-927E-40F8-8ACE-ADD0CDC23DA8}" type="pres">
      <dgm:prSet presAssocID="{3C09EAF3-45F1-410A-A8EF-926EBFC81020}" presName="LevelTwoTextNode" presStyleLbl="node2" presStyleIdx="0" presStyleCnt="4" custScaleX="1620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B08A4C-CA3E-486A-995B-D33D16FB118F}" type="pres">
      <dgm:prSet presAssocID="{3C09EAF3-45F1-410A-A8EF-926EBFC81020}" presName="level3hierChild" presStyleCnt="0"/>
      <dgm:spPr/>
      <dgm:t>
        <a:bodyPr/>
        <a:lstStyle/>
        <a:p>
          <a:endParaRPr lang="ru-RU"/>
        </a:p>
      </dgm:t>
    </dgm:pt>
    <dgm:pt modelId="{9246130D-45CB-4224-B5B3-8FB2DFE9C4D2}" type="pres">
      <dgm:prSet presAssocID="{2136A6AE-9630-45D5-B464-371F63702A62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5E486332-B9F5-4EA4-949E-E5CF00073511}" type="pres">
      <dgm:prSet presAssocID="{2136A6AE-9630-45D5-B464-371F63702A62}" presName="connTx" presStyleLbl="parChTrans1D2" presStyleIdx="1" presStyleCnt="4"/>
      <dgm:spPr/>
      <dgm:t>
        <a:bodyPr/>
        <a:lstStyle/>
        <a:p>
          <a:endParaRPr lang="ru-RU"/>
        </a:p>
      </dgm:t>
    </dgm:pt>
    <dgm:pt modelId="{E336F196-94F6-431D-9FA1-B0A8FE8C05F9}" type="pres">
      <dgm:prSet presAssocID="{E5556917-C73F-4D59-8B43-2AA64D1137CE}" presName="root2" presStyleCnt="0"/>
      <dgm:spPr/>
      <dgm:t>
        <a:bodyPr/>
        <a:lstStyle/>
        <a:p>
          <a:endParaRPr lang="ru-RU"/>
        </a:p>
      </dgm:t>
    </dgm:pt>
    <dgm:pt modelId="{5523E5F8-EF8F-4FD7-9ACF-B201D5EEA056}" type="pres">
      <dgm:prSet presAssocID="{E5556917-C73F-4D59-8B43-2AA64D1137CE}" presName="LevelTwoTextNode" presStyleLbl="node2" presStyleIdx="1" presStyleCnt="4" custScaleX="1620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E8B062-C7C8-4F6D-8948-52FD49B0035E}" type="pres">
      <dgm:prSet presAssocID="{E5556917-C73F-4D59-8B43-2AA64D1137CE}" presName="level3hierChild" presStyleCnt="0"/>
      <dgm:spPr/>
      <dgm:t>
        <a:bodyPr/>
        <a:lstStyle/>
        <a:p>
          <a:endParaRPr lang="ru-RU"/>
        </a:p>
      </dgm:t>
    </dgm:pt>
    <dgm:pt modelId="{91B7B3FE-0E83-4398-8A65-F65ED4F0507E}" type="pres">
      <dgm:prSet presAssocID="{4B2ED8EA-1498-494C-97FB-2E5DA83DE61F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D1C75054-9BE2-49A1-BC29-6C5B70AC51D7}" type="pres">
      <dgm:prSet presAssocID="{4B2ED8EA-1498-494C-97FB-2E5DA83DE61F}" presName="connTx" presStyleLbl="parChTrans1D2" presStyleIdx="2" presStyleCnt="4"/>
      <dgm:spPr/>
      <dgm:t>
        <a:bodyPr/>
        <a:lstStyle/>
        <a:p>
          <a:endParaRPr lang="ru-RU"/>
        </a:p>
      </dgm:t>
    </dgm:pt>
    <dgm:pt modelId="{622F26F6-B936-4513-9797-E28EB4101E70}" type="pres">
      <dgm:prSet presAssocID="{5574BC5B-5F24-48EA-9711-361AB6992EF9}" presName="root2" presStyleCnt="0"/>
      <dgm:spPr/>
      <dgm:t>
        <a:bodyPr/>
        <a:lstStyle/>
        <a:p>
          <a:endParaRPr lang="ru-RU"/>
        </a:p>
      </dgm:t>
    </dgm:pt>
    <dgm:pt modelId="{BD58D35B-D31D-4E02-BBE6-F6DB5A9F8CD4}" type="pres">
      <dgm:prSet presAssocID="{5574BC5B-5F24-48EA-9711-361AB6992EF9}" presName="LevelTwoTextNode" presStyleLbl="node2" presStyleIdx="2" presStyleCnt="4" custScaleX="1620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3CAD08-331F-4A48-95AD-C52C9702810C}" type="pres">
      <dgm:prSet presAssocID="{5574BC5B-5F24-48EA-9711-361AB6992EF9}" presName="level3hierChild" presStyleCnt="0"/>
      <dgm:spPr/>
      <dgm:t>
        <a:bodyPr/>
        <a:lstStyle/>
        <a:p>
          <a:endParaRPr lang="ru-RU"/>
        </a:p>
      </dgm:t>
    </dgm:pt>
    <dgm:pt modelId="{528D80AA-1D02-41E5-8BA4-1598151F4291}" type="pres">
      <dgm:prSet presAssocID="{F81D9C12-5296-4C4E-9F6B-C07F38DE0EEF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67250771-D95A-4005-9045-41F7AD26A871}" type="pres">
      <dgm:prSet presAssocID="{F81D9C12-5296-4C4E-9F6B-C07F38DE0EEF}" presName="connTx" presStyleLbl="parChTrans1D2" presStyleIdx="3" presStyleCnt="4"/>
      <dgm:spPr/>
      <dgm:t>
        <a:bodyPr/>
        <a:lstStyle/>
        <a:p>
          <a:endParaRPr lang="ru-RU"/>
        </a:p>
      </dgm:t>
    </dgm:pt>
    <dgm:pt modelId="{8B652585-D6DC-463A-8BFA-1E6EC055E3AF}" type="pres">
      <dgm:prSet presAssocID="{2712684F-A42C-4723-9778-1754E6BB1CF8}" presName="root2" presStyleCnt="0"/>
      <dgm:spPr/>
      <dgm:t>
        <a:bodyPr/>
        <a:lstStyle/>
        <a:p>
          <a:endParaRPr lang="ru-RU"/>
        </a:p>
      </dgm:t>
    </dgm:pt>
    <dgm:pt modelId="{C292805F-E435-449C-A973-AFF4350D662A}" type="pres">
      <dgm:prSet presAssocID="{2712684F-A42C-4723-9778-1754E6BB1CF8}" presName="LevelTwoTextNode" presStyleLbl="node2" presStyleIdx="3" presStyleCnt="4" custScaleX="1620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1F48C0-19E2-4973-844B-484E54F474B0}" type="pres">
      <dgm:prSet presAssocID="{2712684F-A42C-4723-9778-1754E6BB1CF8}" presName="level3hierChild" presStyleCnt="0"/>
      <dgm:spPr/>
      <dgm:t>
        <a:bodyPr/>
        <a:lstStyle/>
        <a:p>
          <a:endParaRPr lang="ru-RU"/>
        </a:p>
      </dgm:t>
    </dgm:pt>
  </dgm:ptLst>
  <dgm:cxnLst>
    <dgm:cxn modelId="{66CA09C7-0927-4B29-AFA7-C85D21CB7EC4}" type="presOf" srcId="{F81D9C12-5296-4C4E-9F6B-C07F38DE0EEF}" destId="{528D80AA-1D02-41E5-8BA4-1598151F4291}" srcOrd="0" destOrd="0" presId="urn:microsoft.com/office/officeart/2008/layout/HorizontalMultiLevelHierarchy"/>
    <dgm:cxn modelId="{66AC64F4-E918-4A0D-9C9D-92F6AB4C43D1}" type="presOf" srcId="{2136A6AE-9630-45D5-B464-371F63702A62}" destId="{9246130D-45CB-4224-B5B3-8FB2DFE9C4D2}" srcOrd="0" destOrd="0" presId="urn:microsoft.com/office/officeart/2008/layout/HorizontalMultiLevelHierarchy"/>
    <dgm:cxn modelId="{294FE022-83ED-4DE6-91B6-730612519CCE}" type="presOf" srcId="{3C09EAF3-45F1-410A-A8EF-926EBFC81020}" destId="{2BA792C3-927E-40F8-8ACE-ADD0CDC23DA8}" srcOrd="0" destOrd="0" presId="urn:microsoft.com/office/officeart/2008/layout/HorizontalMultiLevelHierarchy"/>
    <dgm:cxn modelId="{46D3D00A-87C6-4D50-B679-E9C8E5A841B5}" srcId="{A47ADFA6-1A2E-4766-BF5A-C7B8AA497DCB}" destId="{E5556917-C73F-4D59-8B43-2AA64D1137CE}" srcOrd="1" destOrd="0" parTransId="{2136A6AE-9630-45D5-B464-371F63702A62}" sibTransId="{0B384092-D005-447D-9EE0-DB399D2D11F5}"/>
    <dgm:cxn modelId="{F2BF006B-7AB6-498E-9FF9-A528620CBF37}" type="presOf" srcId="{5E20993A-F3A2-45F9-83D1-8299D564D0EA}" destId="{145FE226-A54D-46FB-B065-350F3FAD2779}" srcOrd="0" destOrd="0" presId="urn:microsoft.com/office/officeart/2008/layout/HorizontalMultiLevelHierarchy"/>
    <dgm:cxn modelId="{8F0BA3BD-5CBE-4429-9B9F-54AFE451A31B}" type="presOf" srcId="{4B2ED8EA-1498-494C-97FB-2E5DA83DE61F}" destId="{91B7B3FE-0E83-4398-8A65-F65ED4F0507E}" srcOrd="0" destOrd="0" presId="urn:microsoft.com/office/officeart/2008/layout/HorizontalMultiLevelHierarchy"/>
    <dgm:cxn modelId="{05F10406-0F2F-451D-AA4B-C65D48C8D3F2}" type="presOf" srcId="{2712684F-A42C-4723-9778-1754E6BB1CF8}" destId="{C292805F-E435-449C-A973-AFF4350D662A}" srcOrd="0" destOrd="0" presId="urn:microsoft.com/office/officeart/2008/layout/HorizontalMultiLevelHierarchy"/>
    <dgm:cxn modelId="{CE9B5AF2-EED6-4D0C-9BE9-5F861FA050B1}" srcId="{A47ADFA6-1A2E-4766-BF5A-C7B8AA497DCB}" destId="{5574BC5B-5F24-48EA-9711-361AB6992EF9}" srcOrd="2" destOrd="0" parTransId="{4B2ED8EA-1498-494C-97FB-2E5DA83DE61F}" sibTransId="{8D6D041A-6423-45F5-9C76-DF5816855D16}"/>
    <dgm:cxn modelId="{C6055149-EE4C-4366-9906-61A05B65E697}" srcId="{A47ADFA6-1A2E-4766-BF5A-C7B8AA497DCB}" destId="{2712684F-A42C-4723-9778-1754E6BB1CF8}" srcOrd="3" destOrd="0" parTransId="{F81D9C12-5296-4C4E-9F6B-C07F38DE0EEF}" sibTransId="{C399AC64-464B-4D94-B3D5-D141C2E41EF7}"/>
    <dgm:cxn modelId="{9B3968D6-F229-43B8-9204-A5ED9C3B439D}" type="presOf" srcId="{A47ADFA6-1A2E-4766-BF5A-C7B8AA497DCB}" destId="{C70AE6C8-45F1-4943-BA64-09F2CD3B2BB7}" srcOrd="0" destOrd="0" presId="urn:microsoft.com/office/officeart/2008/layout/HorizontalMultiLevelHierarchy"/>
    <dgm:cxn modelId="{E4D144A2-A22A-44F1-BB4B-CFC9912EF534}" type="presOf" srcId="{4B2ED8EA-1498-494C-97FB-2E5DA83DE61F}" destId="{D1C75054-9BE2-49A1-BC29-6C5B70AC51D7}" srcOrd="1" destOrd="0" presId="urn:microsoft.com/office/officeart/2008/layout/HorizontalMultiLevelHierarchy"/>
    <dgm:cxn modelId="{7ABA4AEB-61F8-49B7-8637-3CF1BE43E107}" type="presOf" srcId="{68E9DEB4-A2E6-4436-91C4-C5A38AF3CB91}" destId="{D3773FE8-53C5-45E3-839D-31B6E3FFC1FB}" srcOrd="0" destOrd="0" presId="urn:microsoft.com/office/officeart/2008/layout/HorizontalMultiLevelHierarchy"/>
    <dgm:cxn modelId="{63E761DB-DC2E-44D9-9A2A-DE2839AED6FB}" type="presOf" srcId="{5E20993A-F3A2-45F9-83D1-8299D564D0EA}" destId="{33E66D63-7690-49A9-B74A-F1F599E8536A}" srcOrd="1" destOrd="0" presId="urn:microsoft.com/office/officeart/2008/layout/HorizontalMultiLevelHierarchy"/>
    <dgm:cxn modelId="{A06988D6-DB4B-42D2-9065-02BBB2900C3E}" type="presOf" srcId="{E5556917-C73F-4D59-8B43-2AA64D1137CE}" destId="{5523E5F8-EF8F-4FD7-9ACF-B201D5EEA056}" srcOrd="0" destOrd="0" presId="urn:microsoft.com/office/officeart/2008/layout/HorizontalMultiLevelHierarchy"/>
    <dgm:cxn modelId="{B46BE47A-6457-48FA-A380-61B055F1D8FE}" type="presOf" srcId="{2136A6AE-9630-45D5-B464-371F63702A62}" destId="{5E486332-B9F5-4EA4-949E-E5CF00073511}" srcOrd="1" destOrd="0" presId="urn:microsoft.com/office/officeart/2008/layout/HorizontalMultiLevelHierarchy"/>
    <dgm:cxn modelId="{32BB32A9-C446-4CBC-BD2D-EBCB9F43BE06}" type="presOf" srcId="{5574BC5B-5F24-48EA-9711-361AB6992EF9}" destId="{BD58D35B-D31D-4E02-BBE6-F6DB5A9F8CD4}" srcOrd="0" destOrd="0" presId="urn:microsoft.com/office/officeart/2008/layout/HorizontalMultiLevelHierarchy"/>
    <dgm:cxn modelId="{C6FC8BC5-8242-4890-B37A-5181A3E5387C}" type="presOf" srcId="{F81D9C12-5296-4C4E-9F6B-C07F38DE0EEF}" destId="{67250771-D95A-4005-9045-41F7AD26A871}" srcOrd="1" destOrd="0" presId="urn:microsoft.com/office/officeart/2008/layout/HorizontalMultiLevelHierarchy"/>
    <dgm:cxn modelId="{387AEFD9-17E6-4D5A-8870-D8149BBD68DD}" srcId="{68E9DEB4-A2E6-4436-91C4-C5A38AF3CB91}" destId="{A47ADFA6-1A2E-4766-BF5A-C7B8AA497DCB}" srcOrd="0" destOrd="0" parTransId="{347CD5A9-8CD1-426D-A2AB-3F08BC07C3DB}" sibTransId="{E8075F66-DCF1-4E67-9F93-69C7CC7F4FE4}"/>
    <dgm:cxn modelId="{DB7E6A4F-0A10-4D2E-80E6-A6ADCBBAD221}" srcId="{A47ADFA6-1A2E-4766-BF5A-C7B8AA497DCB}" destId="{3C09EAF3-45F1-410A-A8EF-926EBFC81020}" srcOrd="0" destOrd="0" parTransId="{5E20993A-F3A2-45F9-83D1-8299D564D0EA}" sibTransId="{05ED0264-9B47-4723-A3BD-CB080533FA14}"/>
    <dgm:cxn modelId="{5409056D-D8D0-437C-9E76-83E8016EDECE}" type="presParOf" srcId="{D3773FE8-53C5-45E3-839D-31B6E3FFC1FB}" destId="{3483B80B-1CC4-4731-93EB-B4E467F29336}" srcOrd="0" destOrd="0" presId="urn:microsoft.com/office/officeart/2008/layout/HorizontalMultiLevelHierarchy"/>
    <dgm:cxn modelId="{EDFD8A41-5CB3-447C-B282-7E0156DE4C2E}" type="presParOf" srcId="{3483B80B-1CC4-4731-93EB-B4E467F29336}" destId="{C70AE6C8-45F1-4943-BA64-09F2CD3B2BB7}" srcOrd="0" destOrd="0" presId="urn:microsoft.com/office/officeart/2008/layout/HorizontalMultiLevelHierarchy"/>
    <dgm:cxn modelId="{EAFB9793-DFE9-4BEF-918E-411530776CBF}" type="presParOf" srcId="{3483B80B-1CC4-4731-93EB-B4E467F29336}" destId="{A0F613E1-6017-461C-8DF1-C0A5E137A820}" srcOrd="1" destOrd="0" presId="urn:microsoft.com/office/officeart/2008/layout/HorizontalMultiLevelHierarchy"/>
    <dgm:cxn modelId="{8043B2D4-4881-4C27-9CE5-3D828521B157}" type="presParOf" srcId="{A0F613E1-6017-461C-8DF1-C0A5E137A820}" destId="{145FE226-A54D-46FB-B065-350F3FAD2779}" srcOrd="0" destOrd="0" presId="urn:microsoft.com/office/officeart/2008/layout/HorizontalMultiLevelHierarchy"/>
    <dgm:cxn modelId="{C8A787BF-3317-4CD1-8F23-0E5BBB8F0088}" type="presParOf" srcId="{145FE226-A54D-46FB-B065-350F3FAD2779}" destId="{33E66D63-7690-49A9-B74A-F1F599E8536A}" srcOrd="0" destOrd="0" presId="urn:microsoft.com/office/officeart/2008/layout/HorizontalMultiLevelHierarchy"/>
    <dgm:cxn modelId="{EF786495-A307-47F9-8B96-EE890F1D276F}" type="presParOf" srcId="{A0F613E1-6017-461C-8DF1-C0A5E137A820}" destId="{003B7A1E-B57C-4FC2-9813-D6B9B7FE8900}" srcOrd="1" destOrd="0" presId="urn:microsoft.com/office/officeart/2008/layout/HorizontalMultiLevelHierarchy"/>
    <dgm:cxn modelId="{686E2C3E-474E-4030-8961-5D25EE6F17E9}" type="presParOf" srcId="{003B7A1E-B57C-4FC2-9813-D6B9B7FE8900}" destId="{2BA792C3-927E-40F8-8ACE-ADD0CDC23DA8}" srcOrd="0" destOrd="0" presId="urn:microsoft.com/office/officeart/2008/layout/HorizontalMultiLevelHierarchy"/>
    <dgm:cxn modelId="{68B4034A-0CBB-4A13-931B-0BF94E338735}" type="presParOf" srcId="{003B7A1E-B57C-4FC2-9813-D6B9B7FE8900}" destId="{40B08A4C-CA3E-486A-995B-D33D16FB118F}" srcOrd="1" destOrd="0" presId="urn:microsoft.com/office/officeart/2008/layout/HorizontalMultiLevelHierarchy"/>
    <dgm:cxn modelId="{8A779B1D-3FD6-4EA3-86B3-7DF1D589DA51}" type="presParOf" srcId="{A0F613E1-6017-461C-8DF1-C0A5E137A820}" destId="{9246130D-45CB-4224-B5B3-8FB2DFE9C4D2}" srcOrd="2" destOrd="0" presId="urn:microsoft.com/office/officeart/2008/layout/HorizontalMultiLevelHierarchy"/>
    <dgm:cxn modelId="{4881196A-83F5-4DBF-A71B-E5FBFF767A24}" type="presParOf" srcId="{9246130D-45CB-4224-B5B3-8FB2DFE9C4D2}" destId="{5E486332-B9F5-4EA4-949E-E5CF00073511}" srcOrd="0" destOrd="0" presId="urn:microsoft.com/office/officeart/2008/layout/HorizontalMultiLevelHierarchy"/>
    <dgm:cxn modelId="{F4AED3F2-6597-4103-90B8-5A4271ECCF49}" type="presParOf" srcId="{A0F613E1-6017-461C-8DF1-C0A5E137A820}" destId="{E336F196-94F6-431D-9FA1-B0A8FE8C05F9}" srcOrd="3" destOrd="0" presId="urn:microsoft.com/office/officeart/2008/layout/HorizontalMultiLevelHierarchy"/>
    <dgm:cxn modelId="{CD042AE5-26ED-4050-B80C-478F008DF87A}" type="presParOf" srcId="{E336F196-94F6-431D-9FA1-B0A8FE8C05F9}" destId="{5523E5F8-EF8F-4FD7-9ACF-B201D5EEA056}" srcOrd="0" destOrd="0" presId="urn:microsoft.com/office/officeart/2008/layout/HorizontalMultiLevelHierarchy"/>
    <dgm:cxn modelId="{5ED589F9-5CE8-4DC9-9797-E74454F15D48}" type="presParOf" srcId="{E336F196-94F6-431D-9FA1-B0A8FE8C05F9}" destId="{1FE8B062-C7C8-4F6D-8948-52FD49B0035E}" srcOrd="1" destOrd="0" presId="urn:microsoft.com/office/officeart/2008/layout/HorizontalMultiLevelHierarchy"/>
    <dgm:cxn modelId="{EF9B5250-CDC6-49D3-9D60-9BFB3FA27A78}" type="presParOf" srcId="{A0F613E1-6017-461C-8DF1-C0A5E137A820}" destId="{91B7B3FE-0E83-4398-8A65-F65ED4F0507E}" srcOrd="4" destOrd="0" presId="urn:microsoft.com/office/officeart/2008/layout/HorizontalMultiLevelHierarchy"/>
    <dgm:cxn modelId="{36F597E0-6ED3-416D-AC7A-B9360654DC7A}" type="presParOf" srcId="{91B7B3FE-0E83-4398-8A65-F65ED4F0507E}" destId="{D1C75054-9BE2-49A1-BC29-6C5B70AC51D7}" srcOrd="0" destOrd="0" presId="urn:microsoft.com/office/officeart/2008/layout/HorizontalMultiLevelHierarchy"/>
    <dgm:cxn modelId="{D09F6098-09FD-4A51-99D0-99CD034C330C}" type="presParOf" srcId="{A0F613E1-6017-461C-8DF1-C0A5E137A820}" destId="{622F26F6-B936-4513-9797-E28EB4101E70}" srcOrd="5" destOrd="0" presId="urn:microsoft.com/office/officeart/2008/layout/HorizontalMultiLevelHierarchy"/>
    <dgm:cxn modelId="{76834128-73DD-4177-A988-418EFD61796C}" type="presParOf" srcId="{622F26F6-B936-4513-9797-E28EB4101E70}" destId="{BD58D35B-D31D-4E02-BBE6-F6DB5A9F8CD4}" srcOrd="0" destOrd="0" presId="urn:microsoft.com/office/officeart/2008/layout/HorizontalMultiLevelHierarchy"/>
    <dgm:cxn modelId="{74F0744B-8B4B-4696-B811-7EBEB1B6EF25}" type="presParOf" srcId="{622F26F6-B936-4513-9797-E28EB4101E70}" destId="{CD3CAD08-331F-4A48-95AD-C52C9702810C}" srcOrd="1" destOrd="0" presId="urn:microsoft.com/office/officeart/2008/layout/HorizontalMultiLevelHierarchy"/>
    <dgm:cxn modelId="{5FBE1E99-4944-4975-83A1-3634159C49C5}" type="presParOf" srcId="{A0F613E1-6017-461C-8DF1-C0A5E137A820}" destId="{528D80AA-1D02-41E5-8BA4-1598151F4291}" srcOrd="6" destOrd="0" presId="urn:microsoft.com/office/officeart/2008/layout/HorizontalMultiLevelHierarchy"/>
    <dgm:cxn modelId="{78CE96C4-E14E-45BA-A0EA-E1A309EAD93E}" type="presParOf" srcId="{528D80AA-1D02-41E5-8BA4-1598151F4291}" destId="{67250771-D95A-4005-9045-41F7AD26A871}" srcOrd="0" destOrd="0" presId="urn:microsoft.com/office/officeart/2008/layout/HorizontalMultiLevelHierarchy"/>
    <dgm:cxn modelId="{782C31B4-36A8-4971-B55A-3A68B979C84D}" type="presParOf" srcId="{A0F613E1-6017-461C-8DF1-C0A5E137A820}" destId="{8B652585-D6DC-463A-8BFA-1E6EC055E3AF}" srcOrd="7" destOrd="0" presId="urn:microsoft.com/office/officeart/2008/layout/HorizontalMultiLevelHierarchy"/>
    <dgm:cxn modelId="{3697C587-838B-4B96-8502-BE37FAC87DF7}" type="presParOf" srcId="{8B652585-D6DC-463A-8BFA-1E6EC055E3AF}" destId="{C292805F-E435-449C-A973-AFF4350D662A}" srcOrd="0" destOrd="0" presId="urn:microsoft.com/office/officeart/2008/layout/HorizontalMultiLevelHierarchy"/>
    <dgm:cxn modelId="{B0FA4E91-20C0-4EE3-BC95-D2CB7FFEEEA0}" type="presParOf" srcId="{8B652585-D6DC-463A-8BFA-1E6EC055E3AF}" destId="{961F48C0-19E2-4973-844B-484E54F474B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8D80AA-1D02-41E5-8BA4-1598151F4291}">
      <dsp:nvSpPr>
        <dsp:cNvPr id="0" name=""/>
        <dsp:cNvSpPr/>
      </dsp:nvSpPr>
      <dsp:spPr>
        <a:xfrm>
          <a:off x="2327130" y="2679099"/>
          <a:ext cx="608951" cy="18962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4475" y="0"/>
              </a:lnTo>
              <a:lnTo>
                <a:pt x="304475" y="1896200"/>
              </a:lnTo>
              <a:lnTo>
                <a:pt x="608951" y="18962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latin typeface="Times New Roman" pitchFamily="18" charset="0"/>
            <a:cs typeface="Times New Roman" pitchFamily="18" charset="0"/>
          </a:endParaRPr>
        </a:p>
      </dsp:txBody>
      <dsp:txXfrm>
        <a:off x="2581817" y="3577409"/>
        <a:ext cx="99579" cy="99579"/>
      </dsp:txXfrm>
    </dsp:sp>
    <dsp:sp modelId="{91B7B3FE-0E83-4398-8A65-F65ED4F0507E}">
      <dsp:nvSpPr>
        <dsp:cNvPr id="0" name=""/>
        <dsp:cNvSpPr/>
      </dsp:nvSpPr>
      <dsp:spPr>
        <a:xfrm>
          <a:off x="2327130" y="2679099"/>
          <a:ext cx="608951" cy="6285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4475" y="0"/>
              </a:lnTo>
              <a:lnTo>
                <a:pt x="304475" y="628586"/>
              </a:lnTo>
              <a:lnTo>
                <a:pt x="608951" y="62858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pitchFamily="18" charset="0"/>
            <a:cs typeface="Times New Roman" pitchFamily="18" charset="0"/>
          </a:endParaRPr>
        </a:p>
      </dsp:txBody>
      <dsp:txXfrm>
        <a:off x="2609727" y="2971513"/>
        <a:ext cx="43759" cy="43759"/>
      </dsp:txXfrm>
    </dsp:sp>
    <dsp:sp modelId="{9246130D-45CB-4224-B5B3-8FB2DFE9C4D2}">
      <dsp:nvSpPr>
        <dsp:cNvPr id="0" name=""/>
        <dsp:cNvSpPr/>
      </dsp:nvSpPr>
      <dsp:spPr>
        <a:xfrm>
          <a:off x="2327130" y="2040072"/>
          <a:ext cx="608951" cy="639026"/>
        </a:xfrm>
        <a:custGeom>
          <a:avLst/>
          <a:gdLst/>
          <a:ahLst/>
          <a:cxnLst/>
          <a:rect l="0" t="0" r="0" b="0"/>
          <a:pathLst>
            <a:path>
              <a:moveTo>
                <a:pt x="0" y="639026"/>
              </a:moveTo>
              <a:lnTo>
                <a:pt x="304475" y="639026"/>
              </a:lnTo>
              <a:lnTo>
                <a:pt x="304475" y="0"/>
              </a:lnTo>
              <a:lnTo>
                <a:pt x="608951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pitchFamily="18" charset="0"/>
            <a:cs typeface="Times New Roman" pitchFamily="18" charset="0"/>
          </a:endParaRPr>
        </a:p>
      </dsp:txBody>
      <dsp:txXfrm>
        <a:off x="2609538" y="2337518"/>
        <a:ext cx="44135" cy="44135"/>
      </dsp:txXfrm>
    </dsp:sp>
    <dsp:sp modelId="{145FE226-A54D-46FB-B065-350F3FAD2779}">
      <dsp:nvSpPr>
        <dsp:cNvPr id="0" name=""/>
        <dsp:cNvSpPr/>
      </dsp:nvSpPr>
      <dsp:spPr>
        <a:xfrm>
          <a:off x="2327130" y="772459"/>
          <a:ext cx="608951" cy="1906639"/>
        </a:xfrm>
        <a:custGeom>
          <a:avLst/>
          <a:gdLst/>
          <a:ahLst/>
          <a:cxnLst/>
          <a:rect l="0" t="0" r="0" b="0"/>
          <a:pathLst>
            <a:path>
              <a:moveTo>
                <a:pt x="0" y="1906639"/>
              </a:moveTo>
              <a:lnTo>
                <a:pt x="304475" y="1906639"/>
              </a:lnTo>
              <a:lnTo>
                <a:pt x="304475" y="0"/>
              </a:lnTo>
              <a:lnTo>
                <a:pt x="608951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latin typeface="Times New Roman" pitchFamily="18" charset="0"/>
            <a:cs typeface="Times New Roman" pitchFamily="18" charset="0"/>
          </a:endParaRPr>
        </a:p>
      </dsp:txBody>
      <dsp:txXfrm>
        <a:off x="2581568" y="1675741"/>
        <a:ext cx="100076" cy="100076"/>
      </dsp:txXfrm>
    </dsp:sp>
    <dsp:sp modelId="{C70AE6C8-45F1-4943-BA64-09F2CD3B2BB7}">
      <dsp:nvSpPr>
        <dsp:cNvPr id="0" name=""/>
        <dsp:cNvSpPr/>
      </dsp:nvSpPr>
      <dsp:spPr>
        <a:xfrm rot="16200000">
          <a:off x="-1029624" y="1991003"/>
          <a:ext cx="5337319" cy="13761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itchFamily="18" charset="0"/>
              <a:cs typeface="Times New Roman" pitchFamily="18" charset="0"/>
            </a:rPr>
            <a:t>Субъекты малого и среднего предпринимательства 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-1029624" y="1991003"/>
        <a:ext cx="5337319" cy="1376192"/>
      </dsp:txXfrm>
    </dsp:sp>
    <dsp:sp modelId="{2BA792C3-927E-40F8-8ACE-ADD0CDC23DA8}">
      <dsp:nvSpPr>
        <dsp:cNvPr id="0" name=""/>
        <dsp:cNvSpPr/>
      </dsp:nvSpPr>
      <dsp:spPr>
        <a:xfrm>
          <a:off x="2936082" y="265414"/>
          <a:ext cx="5389469" cy="10140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Малые предприятия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i="1" kern="1200" dirty="0" smtClean="0">
              <a:latin typeface="Times New Roman" pitchFamily="18" charset="0"/>
              <a:cs typeface="Times New Roman" pitchFamily="18" charset="0"/>
            </a:rPr>
            <a:t>с численностью до 50 человек в сфере производства,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>
              <a:latin typeface="Times New Roman" pitchFamily="18" charset="0"/>
              <a:cs typeface="Times New Roman" pitchFamily="18" charset="0"/>
            </a:rPr>
            <a:t>в сфере услуг - до 15 человек </a:t>
          </a:r>
          <a:endParaRPr lang="ru-RU" sz="16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36082" y="265414"/>
        <a:ext cx="5389469" cy="1014090"/>
      </dsp:txXfrm>
    </dsp:sp>
    <dsp:sp modelId="{5523E5F8-EF8F-4FD7-9ACF-B201D5EEA056}">
      <dsp:nvSpPr>
        <dsp:cNvPr id="0" name=""/>
        <dsp:cNvSpPr/>
      </dsp:nvSpPr>
      <dsp:spPr>
        <a:xfrm>
          <a:off x="2936082" y="1533027"/>
          <a:ext cx="5389469" cy="10140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Средние предприятия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i="1" kern="1200" dirty="0" smtClean="0">
              <a:latin typeface="Times New Roman" pitchFamily="18" charset="0"/>
              <a:cs typeface="Times New Roman" pitchFamily="18" charset="0"/>
            </a:rPr>
            <a:t>с численностью в сфере производства от 51 до 200 человек, в сфере услуг - от 16 до 50 человек</a:t>
          </a:r>
          <a:endParaRPr lang="ru-RU" sz="17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36082" y="1533027"/>
        <a:ext cx="5389469" cy="1014090"/>
      </dsp:txXfrm>
    </dsp:sp>
    <dsp:sp modelId="{BD58D35B-D31D-4E02-BBE6-F6DB5A9F8CD4}">
      <dsp:nvSpPr>
        <dsp:cNvPr id="0" name=""/>
        <dsp:cNvSpPr/>
      </dsp:nvSpPr>
      <dsp:spPr>
        <a:xfrm>
          <a:off x="2936082" y="2800640"/>
          <a:ext cx="5389469" cy="10140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Индивидуальные предприниматели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36082" y="2800640"/>
        <a:ext cx="5389469" cy="1014090"/>
      </dsp:txXfrm>
    </dsp:sp>
    <dsp:sp modelId="{C292805F-E435-449C-A973-AFF4350D662A}">
      <dsp:nvSpPr>
        <dsp:cNvPr id="0" name=""/>
        <dsp:cNvSpPr/>
      </dsp:nvSpPr>
      <dsp:spPr>
        <a:xfrm>
          <a:off x="2936082" y="4068254"/>
          <a:ext cx="5389469" cy="10140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Крестьянские (фермерские) хозяйства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>
              <a:latin typeface="Times New Roman" pitchFamily="18" charset="0"/>
              <a:cs typeface="Times New Roman" pitchFamily="18" charset="0"/>
            </a:rPr>
            <a:t>имеющие статус юридического или физического лица</a:t>
          </a:r>
          <a:endParaRPr lang="ru-RU" sz="16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36082" y="4068254"/>
        <a:ext cx="5389469" cy="10140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473CDB-4DC3-4B11-A2FE-45B08F35D009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FF26D-71D2-4AB7-852F-21C88BAB8D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91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23555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3556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7CD832-4455-4270-99BF-27B12B3DABB4}" type="slidenum">
              <a:rPr lang="ru-RU" smtClean="0"/>
              <a:pPr/>
              <a:t>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644184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412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36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620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880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678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192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645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123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4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E31E-F061-4348-A08B-C065EF0C604E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11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4E31E-F061-4348-A08B-C065EF0C604E}" type="datetimeFigureOut">
              <a:rPr lang="ru-RU" smtClean="0"/>
              <a:pPr/>
              <a:t>06.10.2022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6B931-D603-41CE-9AB3-93334D4D66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529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00" y="3735127"/>
            <a:ext cx="4558352" cy="3034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 descr="https://webpulse.imgsmail.ru/imgpreview?key=pic1279117126030950283&amp;mb=puls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451" y="3735127"/>
            <a:ext cx="4356000" cy="3034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841" y="312177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254124" y="312177"/>
            <a:ext cx="9726256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35691" y="1255845"/>
            <a:ext cx="10515600" cy="2595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Деятельность субъектов </a:t>
            </a:r>
            <a:b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малого и среднего предпринимательства</a:t>
            </a:r>
            <a:b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2021 году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31057" y="5813938"/>
            <a:ext cx="3377463" cy="955342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Отдел статистики финансов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10 октября 2022г.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69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70" name="Rectangle 3"/>
          <p:cNvSpPr>
            <a:spLocks noChangeArrowheads="1"/>
          </p:cNvSpPr>
          <p:nvPr/>
        </p:nvSpPr>
        <p:spPr bwMode="auto">
          <a:xfrm>
            <a:off x="1406524" y="5845144"/>
            <a:ext cx="633175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061528624"/>
              </p:ext>
            </p:extLst>
          </p:nvPr>
        </p:nvGraphicFramePr>
        <p:xfrm>
          <a:off x="2638425" y="497385"/>
          <a:ext cx="9220199" cy="5347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524933" y="1047750"/>
            <a:ext cx="2927951" cy="41338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Постановление Правительства Кыргызской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endParaRPr lang="ru-RU" sz="21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17 февраля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1998г.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78, </a:t>
            </a:r>
            <a:endParaRPr lang="ru-RU" sz="21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учетом редакции постановления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Правительства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Кыргызской Республики </a:t>
            </a:r>
            <a:endParaRPr lang="ru-RU" sz="21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29 августа 2002г. №590</a:t>
            </a:r>
            <a:endParaRPr lang="ru-RU" sz="21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1457294" y="6168994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8265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1998"/>
            <a:ext cx="10515600" cy="63394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Классификация по типам в зависимости от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среднесписочной численности оплачиваемых работников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(человек)</a:t>
            </a:r>
            <a:endParaRPr lang="ru-RU" sz="2000" i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38507" y="1014980"/>
          <a:ext cx="10744201" cy="5509895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6194060"/>
                <a:gridCol w="2205794"/>
                <a:gridCol w="2344347"/>
              </a:tblGrid>
              <a:tr h="663575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Малые предприятия 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Средние предприятия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4603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Сельское хозяйство, лесное хозяйство и рыболовство</a:t>
                      </a:r>
                    </a:p>
                    <a:p>
                      <a:r>
                        <a:rPr lang="ru-RU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Рыболовство, рыбоводство</a:t>
                      </a:r>
                    </a:p>
                    <a:p>
                      <a:r>
                        <a:rPr lang="ru-RU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Добыча полезных ископаемых</a:t>
                      </a:r>
                    </a:p>
                    <a:p>
                      <a:r>
                        <a:rPr lang="ru-RU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Обрабатывающие производства</a:t>
                      </a:r>
                    </a:p>
                    <a:p>
                      <a:r>
                        <a:rPr lang="ru-RU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(снабжение) электроэнергией, газом, паром и кондиционированным воздухом</a:t>
                      </a:r>
                    </a:p>
                    <a:p>
                      <a:r>
                        <a:rPr lang="ru-RU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Строительство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4E7CC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 50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включительно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4E7CC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от 51 до 200 </a:t>
                      </a:r>
                      <a:r>
                        <a:rPr lang="ru-RU" sz="2000" b="1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включительно</a:t>
                      </a:r>
                    </a:p>
                  </a:txBody>
                  <a:tcPr marL="68580" marR="68580" marT="0" marB="0" anchor="ctr">
                    <a:solidFill>
                      <a:srgbClr val="4E7CC6">
                        <a:alpha val="20000"/>
                      </a:srgbClr>
                    </a:solidFill>
                  </a:tcPr>
                </a:tc>
              </a:tr>
              <a:tr h="144603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Оптовая и розничная торговля; ремонт автомобилей и мотоциклов</a:t>
                      </a:r>
                    </a:p>
                    <a:p>
                      <a:r>
                        <a:rPr lang="ru-RU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Деятельность гостиниц и ресторанов</a:t>
                      </a:r>
                    </a:p>
                    <a:p>
                      <a:r>
                        <a:rPr lang="ru-RU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Транспортная деятельность и хранение грузов</a:t>
                      </a:r>
                    </a:p>
                    <a:p>
                      <a:r>
                        <a:rPr lang="ru-RU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Связь</a:t>
                      </a:r>
                    </a:p>
                    <a:p>
                      <a:r>
                        <a:rPr lang="ru-RU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Финансовое посредничество и страхование</a:t>
                      </a:r>
                    </a:p>
                    <a:p>
                      <a:r>
                        <a:rPr lang="ru-RU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Операции с недвижимым имуществом</a:t>
                      </a:r>
                    </a:p>
                    <a:p>
                      <a:r>
                        <a:rPr lang="ru-RU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</a:p>
                    <a:p>
                      <a:r>
                        <a:rPr lang="ru-RU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Здравоохранение и социальное обслуживание населения</a:t>
                      </a:r>
                    </a:p>
                    <a:p>
                      <a:r>
                        <a:rPr lang="ru-RU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Прочая обслуживающая деятельность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 15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включительно</a:t>
                      </a:r>
                    </a:p>
                    <a:p>
                      <a:pPr algn="ctr"/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 16 до 50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включительно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641539" y="6168994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40008"/>
              </p:ext>
            </p:extLst>
          </p:nvPr>
        </p:nvGraphicFramePr>
        <p:xfrm>
          <a:off x="624379" y="1120528"/>
          <a:ext cx="11079471" cy="4879188"/>
        </p:xfrm>
        <a:graphic>
          <a:graphicData uri="http://schemas.openxmlformats.org/drawingml/2006/table">
            <a:tbl>
              <a:tblPr/>
              <a:tblGrid>
                <a:gridCol w="3447471"/>
                <a:gridCol w="1584000"/>
                <a:gridCol w="1584000"/>
                <a:gridCol w="1584000"/>
                <a:gridCol w="1440000"/>
                <a:gridCol w="1440000"/>
              </a:tblGrid>
              <a:tr h="342337"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2021</a:t>
                      </a:r>
                      <a:endParaRPr lang="ru-RU" sz="2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Темп</a:t>
                      </a:r>
                      <a:r>
                        <a:rPr lang="ru-RU" sz="22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прироста,</a:t>
                      </a: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%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23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 2017г.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 2020г.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4674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Малые </a:t>
                      </a:r>
                      <a:r>
                        <a:rPr lang="ru-RU" sz="2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предприятия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13 858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16 302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16 252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17,3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-0,3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674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Средние </a:t>
                      </a:r>
                      <a:r>
                        <a:rPr lang="ru-RU" sz="2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предприятия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798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0,4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11,3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9348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Индивидуальные </a:t>
                      </a:r>
                      <a:r>
                        <a:rPr lang="ru-RU" sz="2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предприниматели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389 778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418 800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429 985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10,3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2,7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9348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Крестьянские </a:t>
                      </a:r>
                      <a:r>
                        <a:rPr lang="ru-RU" sz="2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(фермерские) </a:t>
                      </a: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хозяйства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428 730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461 581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467 423</a:t>
                      </a:r>
                      <a:endParaRPr lang="ru-RU" sz="2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9,0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1,3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Содержимое 2"/>
          <p:cNvSpPr txBox="1">
            <a:spLocks/>
          </p:cNvSpPr>
          <p:nvPr/>
        </p:nvSpPr>
        <p:spPr>
          <a:xfrm>
            <a:off x="666749" y="234294"/>
            <a:ext cx="10572751" cy="774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defTabSz="711200">
              <a:lnSpc>
                <a:spcPct val="80000"/>
              </a:lnSpc>
              <a:spcBef>
                <a:spcPct val="0"/>
              </a:spcBef>
            </a:pP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субъектов МСП 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(единиц)</a:t>
            </a:r>
            <a:endParaRPr kumimoji="0" lang="ru-RU" sz="2000" i="1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1566475" y="6168994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140" y="975836"/>
            <a:ext cx="9498841" cy="5753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45910" y="378774"/>
            <a:ext cx="10822675" cy="794933"/>
          </a:xfrm>
        </p:spPr>
        <p:txBody>
          <a:bodyPr>
            <a:normAutofit fontScale="90000"/>
          </a:bodyPr>
          <a:lstStyle/>
          <a:p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малых и средних предприятий по территории в 2021 году</a:t>
            </a:r>
            <a:br>
              <a:rPr lang="ru-RU" sz="29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(единиц и в % к итогу)</a:t>
            </a:r>
            <a:endParaRPr lang="ru-RU" sz="2000" i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1382230" y="6179151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1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865" y="999172"/>
            <a:ext cx="9300363" cy="5633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59558" y="283239"/>
            <a:ext cx="10385947" cy="863173"/>
          </a:xfrm>
        </p:spPr>
        <p:txBody>
          <a:bodyPr>
            <a:normAutofit/>
          </a:bodyPr>
          <a:lstStyle/>
          <a:p>
            <a:r>
              <a:rPr lang="ru-RU" sz="2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Число зарегистрированных индивидуальных предпринимателей </a:t>
            </a:r>
            <a:r>
              <a:rPr lang="ru-RU" sz="2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территории </a:t>
            </a:r>
            <a:r>
              <a:rPr lang="ru-RU" sz="2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2021 году </a:t>
            </a:r>
            <a:r>
              <a:rPr lang="ru-RU" sz="18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(тыс. единиц и в % к итогу)</a:t>
            </a:r>
            <a:endParaRPr lang="ru-RU" sz="1800" i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1382230" y="6179151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294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845" y="910825"/>
            <a:ext cx="9457110" cy="5592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45910" y="378774"/>
            <a:ext cx="10822675" cy="794933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Число крестьянских (фермерских) хозяйств по </a:t>
            </a:r>
            <a: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территории</a:t>
            </a:r>
            <a:r>
              <a:rPr lang="ru-RU" sz="2000" b="1" baseline="30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2021 году</a:t>
            </a:r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9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(тыс. единиц и в % к итогу)</a:t>
            </a:r>
            <a:endParaRPr lang="ru-RU" sz="2000" i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1382230" y="6179151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3"/>
          <p:cNvSpPr>
            <a:spLocks noGrp="1"/>
          </p:cNvSpPr>
          <p:nvPr>
            <p:ph idx="1"/>
          </p:nvPr>
        </p:nvSpPr>
        <p:spPr>
          <a:xfrm>
            <a:off x="551598" y="6257727"/>
            <a:ext cx="9329382" cy="395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aseline="300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Включая индивидуальных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предпринимателей, занимающихся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сельскохозяйственной деятельностью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294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750" y="928167"/>
            <a:ext cx="8917738" cy="5527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0037" y="174056"/>
            <a:ext cx="11191164" cy="931413"/>
          </a:xfrm>
        </p:spPr>
        <p:txBody>
          <a:bodyPr>
            <a:normAutofit fontScale="90000"/>
          </a:bodyPr>
          <a:lstStyle/>
          <a:p>
            <a:r>
              <a:rPr lang="ru-RU" sz="29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субъектов МСП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9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видам экономической деятельности в 2021 </a:t>
            </a:r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году</a:t>
            </a:r>
            <a:r>
              <a:rPr lang="ru-RU" sz="2000" b="1" baseline="30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2200" i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процентах к </a:t>
            </a:r>
            <a:r>
              <a:rPr lang="ru-RU" sz="22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итогу)</a:t>
            </a:r>
            <a:endParaRPr lang="ru-RU" sz="2200" i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51598" y="6257727"/>
            <a:ext cx="4648200" cy="395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aseline="300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Без учета крестьянских (фермерских) хозяйств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1382230" y="6179151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422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132" y="337831"/>
            <a:ext cx="10515600" cy="46738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Валовая добавленная стоимость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субъектов МСП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632544"/>
              </p:ext>
            </p:extLst>
          </p:nvPr>
        </p:nvGraphicFramePr>
        <p:xfrm>
          <a:off x="696036" y="982638"/>
          <a:ext cx="10692000" cy="5251975"/>
        </p:xfrm>
        <a:graphic>
          <a:graphicData uri="http://schemas.openxmlformats.org/drawingml/2006/table">
            <a:tbl>
              <a:tblPr/>
              <a:tblGrid>
                <a:gridCol w="5292000"/>
                <a:gridCol w="1080000"/>
                <a:gridCol w="1080000"/>
                <a:gridCol w="1080000"/>
                <a:gridCol w="1080000"/>
                <a:gridCol w="1080000"/>
              </a:tblGrid>
              <a:tr h="4442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</a:t>
                      </a:r>
                      <a:r>
                        <a:rPr lang="ru-RU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ВДС, </a:t>
                      </a:r>
                      <a:r>
                        <a:rPr lang="ru-RU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млрд</a:t>
                      </a:r>
                      <a:r>
                        <a:rPr lang="ru-RU" sz="18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сомов</a:t>
                      </a:r>
                      <a:endParaRPr lang="ru-RU" sz="18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218,6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242,5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265,4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244,4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309,5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479461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малые предприятия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35,4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39,0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44,5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47,6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69,2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479461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средние предприятия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20,4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23,5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23,2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19,9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25,7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479461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индивидуальные предприниматели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123,8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141,2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154,9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128,3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152,7 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479461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крестьянские (фермерские) хозяйства 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39,0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38,8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42,8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48,6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61,9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504000">
                <a:tc>
                  <a:txBody>
                    <a:bodyPr/>
                    <a:lstStyle/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Удельный вес объема </a:t>
                      </a:r>
                      <a:r>
                        <a:rPr lang="ru-RU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ВДС </a:t>
                      </a: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ВВП, </a:t>
                      </a:r>
                      <a:r>
                        <a:rPr lang="ru-RU" sz="20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20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0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41,2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42,5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42,8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40,6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42,8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479461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малые предприятия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6,7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7,2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7,9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479461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средние предприятия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479461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индивидуальные предприниматели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23,3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24,8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25,0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21,3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21,1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479461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крестьянские (фермерские) хозяйства 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7,4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6,9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8,1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8,6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382230" y="6179151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616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545910" y="378774"/>
            <a:ext cx="10822675" cy="794933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Удельный вес произведенной продукции и оказанных услуг </a:t>
            </a:r>
            <a:b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субъектами </a:t>
            </a:r>
            <a: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МСП </a:t>
            </a:r>
            <a: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году 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% к 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общему объему республики)</a:t>
            </a:r>
            <a:endParaRPr lang="ru-RU" sz="2000" i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1382230" y="6179151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507" y="1204913"/>
            <a:ext cx="10024547" cy="5458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036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346" y="192130"/>
            <a:ext cx="5224849" cy="484145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Распространение данных по МСП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71525" y="771526"/>
            <a:ext cx="10515600" cy="5529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Овал 4"/>
          <p:cNvSpPr/>
          <p:nvPr/>
        </p:nvSpPr>
        <p:spPr>
          <a:xfrm>
            <a:off x="2057400" y="4695825"/>
            <a:ext cx="1828800" cy="47625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228975" y="1790700"/>
            <a:ext cx="1190625" cy="63817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1457294" y="6327429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902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68630"/>
            <a:ext cx="4632754" cy="70322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Распространение данных по МСП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05350" y="138112"/>
            <a:ext cx="7191375" cy="648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1619648" y="6296736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05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52500" y="171450"/>
            <a:ext cx="5010150" cy="1238250"/>
          </a:xfrm>
        </p:spPr>
        <p:txBody>
          <a:bodyPr anchor="ctr">
            <a:normAutofit fontScale="92500" lnSpcReduction="20000"/>
          </a:bodyPr>
          <a:lstStyle/>
          <a:p>
            <a:pPr marL="0" lvl="0" indent="0" algn="ctr" defTabSz="711200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Экспресс-информация </a:t>
            </a:r>
            <a:br>
              <a:rPr lang="ru-RU" alt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показатели малого и среднего предпринимательства</a:t>
            </a:r>
            <a:r>
              <a:rPr lang="ru-RU" alt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marL="0" lvl="0" indent="0" algn="ctr" defTabSz="7112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alt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(на квартальной основе)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6953250" y="158749"/>
            <a:ext cx="4680000" cy="1165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 algn="ctr" defTabSz="711200" rtl="0" eaLnBrk="1" fontAlgn="auto" latinLnBrk="0" hangingPunct="1">
              <a:lnSpc>
                <a:spcPct val="80000"/>
              </a:lnSpc>
              <a:spcBef>
                <a:spcPct val="0"/>
              </a:spcBef>
              <a:buClrTx/>
              <a:buSzTx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Сборник «Малое и среднее предпринимательство в КР»</a:t>
            </a:r>
          </a:p>
          <a:p>
            <a:pPr marR="0" lvl="0" algn="ctr" defTabSz="711200" rtl="0" eaLnBrk="1" fontAlgn="auto" latinLnBrk="0" hangingPunct="1">
              <a:lnSpc>
                <a:spcPct val="80000"/>
              </a:lnSpc>
              <a:spcBef>
                <a:spcPct val="0"/>
              </a:spcBef>
              <a:buClrTx/>
              <a:buSzTx/>
              <a:tabLst/>
              <a:defRPr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(на годовой основе)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Рисунок 1" descr="V:\Working\115\Нацстатком_отдел финансов\МСП 20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0" y="1219200"/>
            <a:ext cx="4000499" cy="5460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449262" y="1548130"/>
            <a:ext cx="6713538" cy="4776470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1700110" y="6356203"/>
            <a:ext cx="36848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50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6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  <a:r>
              <a:rPr lang="ru-RU" sz="6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 внимание!</a:t>
            </a:r>
            <a:endParaRPr lang="ru-RU" sz="60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</TotalTime>
  <Words>436</Words>
  <Application>Microsoft Office PowerPoint</Application>
  <PresentationFormat>Произвольный</PresentationFormat>
  <Paragraphs>166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Отдел статистики финансов 10 октября 2022г.</vt:lpstr>
      <vt:lpstr>Презентация PowerPoint</vt:lpstr>
      <vt:lpstr>Классификация по типам в зависимости от  среднесписочной численности оплачиваемых работников (человек)</vt:lpstr>
      <vt:lpstr>Презентация PowerPoint</vt:lpstr>
      <vt:lpstr>Количество малых и средних предприятий по территории в 2021 году  (единиц и в % к итогу)</vt:lpstr>
      <vt:lpstr>Число зарегистрированных индивидуальных предпринимателей   по территории в 2021 году (тыс. единиц и в % к итогу)</vt:lpstr>
      <vt:lpstr>Число крестьянских (фермерских) хозяйств по территории1 в 2021 году  (тыс. единиц и в % к итогу)</vt:lpstr>
      <vt:lpstr>Количество субъектов МСП  по видам экономической деятельности в 2021 году1 (в процентах к итогу)</vt:lpstr>
      <vt:lpstr>Валовая добавленная стоимость субъектов МСП</vt:lpstr>
      <vt:lpstr>Удельный вес произведенной продукции и оказанных услуг  субъектами МСП в 2021 году (в % к общему объему республики)</vt:lpstr>
      <vt:lpstr>Распространение данных по МСП</vt:lpstr>
      <vt:lpstr>Распространение данных по МСП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Изменение цен и тарифов по основным группам товаров и услуг (прирост (+), снижение (-); в процентах к декабрю предыдущего года)</dc:title>
  <dc:creator>nchuikov</dc:creator>
  <cp:lastModifiedBy>User</cp:lastModifiedBy>
  <cp:revision>78</cp:revision>
  <dcterms:created xsi:type="dcterms:W3CDTF">2018-09-11T10:31:34Z</dcterms:created>
  <dcterms:modified xsi:type="dcterms:W3CDTF">2022-10-06T17:53:25Z</dcterms:modified>
</cp:coreProperties>
</file>