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13"/>
  </p:notesMasterIdLst>
  <p:handoutMasterIdLst>
    <p:handoutMasterId r:id="rId14"/>
  </p:handoutMasterIdLst>
  <p:sldIdLst>
    <p:sldId id="259" r:id="rId3"/>
    <p:sldId id="303" r:id="rId4"/>
    <p:sldId id="300" r:id="rId5"/>
    <p:sldId id="293" r:id="rId6"/>
    <p:sldId id="302" r:id="rId7"/>
    <p:sldId id="297" r:id="rId8"/>
    <p:sldId id="295" r:id="rId9"/>
    <p:sldId id="298" r:id="rId10"/>
    <p:sldId id="301" r:id="rId11"/>
    <p:sldId id="286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24"/>
    <a:srgbClr val="0F1AF1"/>
    <a:srgbClr val="2E26CA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3" d="100"/>
          <a:sy n="83" d="100"/>
        </p:scale>
        <p:origin x="102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2760" y="84"/>
      </p:cViewPr>
      <p:guideLst>
        <p:guide orient="horz" pos="3107"/>
        <p:guide pos="2121"/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48;&#1057;&#1050;%20&#1044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44;&#1080;&#1085;&#1072;&#1084;&#1080;&#1082;&#1072;%20&#1076;&#1083;&#1103;%20&#1089;&#1086;&#1094;&#1090;&#1088;&#1077;&#1085;&#1076;&#1072;%20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612381785610126E-2"/>
          <c:y val="4.7774158523344191E-2"/>
          <c:w val="0.90738761821438985"/>
          <c:h val="0.7375533270067625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'преступления 2010-2014'!$A$4</c:f>
              <c:strCache>
                <c:ptCount val="1"/>
                <c:pt idx="0">
                  <c:v>Количество зарегистрированных преступлений, случаев</c:v>
                </c:pt>
              </c:strCache>
            </c:strRef>
          </c:tx>
          <c:spPr>
            <a:solidFill>
              <a:srgbClr val="04AC2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'преступления 2010-2014'!$C$4:$G$4</c:f>
              <c:numCache>
                <c:formatCode>General</c:formatCode>
                <c:ptCount val="2"/>
                <c:pt idx="0">
                  <c:v>28847</c:v>
                </c:pt>
                <c:pt idx="1">
                  <c:v>27481</c:v>
                </c:pt>
              </c:numCache>
            </c:numRef>
          </c:val>
        </c:ser>
        <c:ser>
          <c:idx val="1"/>
          <c:order val="1"/>
          <c:tx>
            <c:strRef>
              <c:f>'преступления 2010-2014'!$A$5</c:f>
              <c:strCache>
                <c:ptCount val="1"/>
                <c:pt idx="0">
                  <c:v>из них тяжких и особо тяжких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2.2727272727272728E-2"/>
                  <c:y val="4.2735042735041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515151515151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6767676767676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'преступления 2010-2014'!$C$5:$G$5</c:f>
              <c:numCache>
                <c:formatCode>General</c:formatCode>
                <c:ptCount val="2"/>
                <c:pt idx="0">
                  <c:v>4099</c:v>
                </c:pt>
                <c:pt idx="1">
                  <c:v>3933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89"/>
        <c:axId val="8203024"/>
        <c:axId val="162344704"/>
      </c:barChart>
      <c:catAx>
        <c:axId val="8203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2344704"/>
        <c:crosses val="autoZero"/>
        <c:auto val="1"/>
        <c:lblAlgn val="ctr"/>
        <c:lblOffset val="100"/>
        <c:noMultiLvlLbl val="0"/>
      </c:catAx>
      <c:valAx>
        <c:axId val="162344704"/>
        <c:scaling>
          <c:orientation val="minMax"/>
          <c:max val="35000"/>
        </c:scaling>
        <c:delete val="1"/>
        <c:axPos val="b"/>
        <c:numFmt formatCode="General" sourceLinked="1"/>
        <c:majorTickMark val="out"/>
        <c:minorTickMark val="none"/>
        <c:tickLblPos val="nextTo"/>
        <c:crossAx val="820302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1541299889436894E-2"/>
          <c:y val="0"/>
          <c:w val="0.78353246299909107"/>
          <c:h val="0.9338564979595607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37"/>
      </c:doughnutChart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900735722629046"/>
          <c:y val="2.6945308545964029E-2"/>
          <c:w val="0.54411987901748238"/>
          <c:h val="0.913378837536570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Лист10!$A$40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45000"/>
                    <a:satMod val="155000"/>
                  </a:schemeClr>
                </a:gs>
                <a:gs pos="60000">
                  <a:schemeClr val="accent1">
                    <a:shade val="95000"/>
                    <a:satMod val="150000"/>
                  </a:schemeClr>
                </a:gs>
                <a:gs pos="100000">
                  <a:schemeClr val="accent1">
                    <a:tint val="87000"/>
                    <a:satMod val="2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2000000"/>
              </a:lightRig>
            </a:scene3d>
            <a:sp3d prstMaterial="powder">
              <a:bevelT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Лист10!$B$39:$H$39</c:f>
              <c:strCache>
                <c:ptCount val="7"/>
                <c:pt idx="0">
                  <c:v> изнасилования и покушения на изнасилование</c:v>
                </c:pt>
                <c:pt idx="1">
                  <c:v> умышленные убийства и покушения на убийство</c:v>
                </c:pt>
                <c:pt idx="2">
                  <c:v> грабежи </c:v>
                </c:pt>
                <c:pt idx="3">
                  <c:v> преступления, связанные с незаконнымоборотом наркотиков</c:v>
                </c:pt>
                <c:pt idx="4">
                  <c:v> хулиганство</c:v>
                </c:pt>
                <c:pt idx="5">
                  <c:v>мошенничество</c:v>
                </c:pt>
                <c:pt idx="6">
                  <c:v> кражи</c:v>
                </c:pt>
              </c:strCache>
            </c:strRef>
          </c:cat>
          <c:val>
            <c:numRef>
              <c:f>Лист10!$B$40:$H$40</c:f>
              <c:numCache>
                <c:formatCode>0.0</c:formatCode>
                <c:ptCount val="7"/>
                <c:pt idx="0">
                  <c:v>0.90244168698373417</c:v>
                </c:pt>
                <c:pt idx="1">
                  <c:v>0.97158036461555253</c:v>
                </c:pt>
                <c:pt idx="2">
                  <c:v>3.5260725592227358</c:v>
                </c:pt>
                <c:pt idx="3">
                  <c:v>6.3243695644263305</c:v>
                </c:pt>
                <c:pt idx="4">
                  <c:v>7.5870601506495392</c:v>
                </c:pt>
                <c:pt idx="5">
                  <c:v>14.901204468541902</c:v>
                </c:pt>
                <c:pt idx="6">
                  <c:v>33.812452239729268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64827520"/>
        <c:axId val="106148736"/>
      </c:barChart>
      <c:catAx>
        <c:axId val="16482752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148736"/>
        <c:crosses val="autoZero"/>
        <c:auto val="1"/>
        <c:lblAlgn val="ctr"/>
        <c:lblOffset val="100"/>
        <c:noMultiLvlLbl val="0"/>
      </c:catAx>
      <c:valAx>
        <c:axId val="106148736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482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Доля</a:t>
            </a:r>
            <a:r>
              <a:rPr lang="ru-RU" baseline="0"/>
              <a:t> выявленных лиц</a:t>
            </a:r>
            <a:br>
              <a:rPr lang="ru-RU" baseline="0"/>
            </a:br>
            <a:r>
              <a:rPr lang="ru-RU" baseline="0"/>
              <a:t>по возрастам</a:t>
            </a:r>
          </a:p>
          <a:p>
            <a:pPr>
              <a:defRPr/>
            </a:pPr>
            <a:r>
              <a:rPr lang="ru-RU" sz="1200" b="0" i="1" baseline="0"/>
              <a:t>(от общего числа лиц)</a:t>
            </a:r>
            <a:endParaRPr lang="ru-RU" sz="1200" b="0" i="1"/>
          </a:p>
        </c:rich>
      </c:tx>
      <c:layout>
        <c:manualLayout>
          <c:xMode val="edge"/>
          <c:yMode val="edge"/>
          <c:x val="0.34085814234332645"/>
          <c:y val="0.4491228712689983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091954667419176"/>
          <c:y val="8.1627319140024617E-3"/>
          <c:w val="0.69426677005905202"/>
          <c:h val="0.9918371482634438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explosion val="2"/>
          </c:dPt>
          <c:dPt>
            <c:idx val="3"/>
            <c:bubble3D val="0"/>
            <c:explosion val="4"/>
          </c:dPt>
          <c:dPt>
            <c:idx val="4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>
                <c:manualLayout>
                  <c:x val="2.01648954904999E-2"/>
                  <c:y val="-4.0947932296707359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 14 -17 лет;</a:t>
                    </a:r>
                    <a:br>
                      <a:rPr lang="ru-RU" b="1" i="1"/>
                    </a:br>
                    <a:r>
                      <a:rPr lang="ru-RU" b="1" i="1"/>
                      <a:t>6,3%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8017654564526227E-3"/>
                  <c:y val="-2.8042555060797089E-4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18 - 24 лет;</a:t>
                    </a:r>
                    <a:br>
                      <a:rPr lang="ru-RU" b="1" i="1"/>
                    </a:br>
                    <a:r>
                      <a:rPr lang="ru-RU" b="1" i="1"/>
                      <a:t>23,0%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617903307586092E-2"/>
                  <c:y val="5.1636980698157395E-3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25 - 29 лет;</a:t>
                    </a:r>
                    <a:br>
                      <a:rPr lang="ru-RU" b="1" i="1"/>
                    </a:br>
                    <a:r>
                      <a:rPr lang="ru-RU" b="1" i="1"/>
                      <a:t>13,5%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402955619407708E-2"/>
                  <c:y val="7.8664957577977174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30 - 49 лет;</a:t>
                    </a:r>
                    <a:br>
                      <a:rPr lang="ru-RU" b="1" i="1"/>
                    </a:br>
                    <a:r>
                      <a:rPr lang="ru-RU" b="1" i="1"/>
                      <a:t>44,4%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6259739103621832E-2"/>
                  <c:y val="3.3207081974604806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50  лет и старше;</a:t>
                    </a:r>
                  </a:p>
                  <a:p>
                    <a:r>
                      <a:rPr lang="ru-RU" b="1" i="1"/>
                      <a:t>12,8%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'презентация возраст'!$A$21:$A$25</c:f>
              <c:strCache>
                <c:ptCount val="5"/>
                <c:pt idx="0">
                  <c:v>    14 -17 лет</c:v>
                </c:pt>
                <c:pt idx="1">
                  <c:v>    18 - 24 лет</c:v>
                </c:pt>
                <c:pt idx="2">
                  <c:v>    25 - 29 лет</c:v>
                </c:pt>
                <c:pt idx="3">
                  <c:v>     30 - 49 лет</c:v>
                </c:pt>
                <c:pt idx="4">
                  <c:v>     50  лет и старше</c:v>
                </c:pt>
              </c:strCache>
            </c:strRef>
          </c:cat>
          <c:val>
            <c:numRef>
              <c:f>'презентация возраст'!$B$21:$B$25</c:f>
              <c:numCache>
                <c:formatCode>0.0</c:formatCode>
                <c:ptCount val="5"/>
                <c:pt idx="0" formatCode="General">
                  <c:v>6.3</c:v>
                </c:pt>
                <c:pt idx="1">
                  <c:v>23</c:v>
                </c:pt>
                <c:pt idx="2">
                  <c:v>13.5</c:v>
                </c:pt>
                <c:pt idx="3" formatCode="General">
                  <c:v>44.4</c:v>
                </c:pt>
                <c:pt idx="4">
                  <c:v>12.8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8333338145233108E-2"/>
          <c:y val="4.1666666666666664E-2"/>
          <c:w val="0.96333332370953373"/>
          <c:h val="0.581201085659747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'для презентации'!$B$2</c:f>
              <c:strCache>
                <c:ptCount val="1"/>
                <c:pt idx="0">
                  <c:v>Число поступивших дел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490484960098221E-3"/>
                  <c:y val="1.58259149357070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8980969920196441E-3"/>
                  <c:y val="1.582591493570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презентации'!$B$3:$B$7</c:f>
              <c:numCache>
                <c:formatCode>General</c:formatCode>
                <c:ptCount val="5"/>
                <c:pt idx="0">
                  <c:v>14895</c:v>
                </c:pt>
                <c:pt idx="1">
                  <c:v>76142</c:v>
                </c:pt>
                <c:pt idx="2">
                  <c:v>5884</c:v>
                </c:pt>
                <c:pt idx="3">
                  <c:v>32118</c:v>
                </c:pt>
                <c:pt idx="4">
                  <c:v>7387</c:v>
                </c:pt>
              </c:numCache>
            </c:numRef>
          </c:val>
        </c:ser>
        <c:ser>
          <c:idx val="1"/>
          <c:order val="1"/>
          <c:tx>
            <c:strRef>
              <c:f>'для презентации'!$C$2</c:f>
              <c:strCache>
                <c:ptCount val="1"/>
                <c:pt idx="0">
                  <c:v>Число оконченных дел за отчетный период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694290976058914E-2"/>
                  <c:y val="-1.582591493570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98096992019644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презентации'!$C$3:$C$7</c:f>
              <c:numCache>
                <c:formatCode>General</c:formatCode>
                <c:ptCount val="5"/>
                <c:pt idx="0">
                  <c:v>15489</c:v>
                </c:pt>
                <c:pt idx="1">
                  <c:v>65271</c:v>
                </c:pt>
                <c:pt idx="2">
                  <c:v>3851</c:v>
                </c:pt>
                <c:pt idx="3">
                  <c:v>32355</c:v>
                </c:pt>
                <c:pt idx="4">
                  <c:v>5439</c:v>
                </c:pt>
              </c:numCache>
            </c:numRef>
          </c:val>
        </c:ser>
        <c:ser>
          <c:idx val="2"/>
          <c:order val="2"/>
          <c:tx>
            <c:strRef>
              <c:f>'для презентации'!$D$2</c:f>
              <c:strCache>
                <c:ptCount val="1"/>
                <c:pt idx="0">
                  <c:v>Число неоконченных дел на конец отчетного года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презентации'!$D$3:$D$7</c:f>
              <c:numCache>
                <c:formatCode>General</c:formatCode>
                <c:ptCount val="5"/>
                <c:pt idx="0">
                  <c:v>2788</c:v>
                </c:pt>
                <c:pt idx="1">
                  <c:v>12197</c:v>
                </c:pt>
                <c:pt idx="2">
                  <c:v>1288</c:v>
                </c:pt>
                <c:pt idx="3">
                  <c:v>501</c:v>
                </c:pt>
                <c:pt idx="4">
                  <c:v>1123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0"/>
        <c:overlap val="-32"/>
        <c:axId val="186926672"/>
        <c:axId val="186936304"/>
      </c:barChart>
      <c:catAx>
        <c:axId val="186926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936304"/>
        <c:crosses val="autoZero"/>
        <c:auto val="1"/>
        <c:lblAlgn val="ctr"/>
        <c:lblOffset val="100"/>
        <c:noMultiLvlLbl val="0"/>
      </c:catAx>
      <c:valAx>
        <c:axId val="186936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692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441370709310527E-2"/>
          <c:y val="0.79599089446682481"/>
          <c:w val="0.95249416820135058"/>
          <c:h val="0.136781794321164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422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8" y="1"/>
            <a:ext cx="2930421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388"/>
            <a:ext cx="2930422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8" y="9443388"/>
            <a:ext cx="2930421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1pPr>
            <a:lvl2pPr marL="747482" indent="-287493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2pPr>
            <a:lvl3pPr marL="1149972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3pPr>
            <a:lvl4pPr marL="1609961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4pPr>
            <a:lvl5pPr marL="2069950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5pPr>
            <a:lvl6pPr marL="2529939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6pPr>
            <a:lvl7pPr marL="2989928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7pPr>
            <a:lvl8pPr marL="3449917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8pPr>
            <a:lvl9pPr marL="3909906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9pPr>
          </a:lstStyle>
          <a:p>
            <a:pPr eaLnBrk="1" hangingPunct="1"/>
            <a:fld id="{38D34DEC-E52C-474C-8612-8EC1F377DBA1}" type="slidenum">
              <a:rPr lang="ru-RU" sz="1200"/>
              <a:pPr eaLnBrk="1" hangingPunct="1"/>
              <a:t>1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55684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391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indent="452322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.</a:t>
            </a:r>
          </a:p>
          <a:p>
            <a:pPr indent="452322" algn="just"/>
            <a:endParaRPr lang="ru-RU" dirty="0">
              <a:solidFill>
                <a:prstClr val="black"/>
              </a:solidFill>
              <a:latin typeface="Times New Roman"/>
              <a:ea typeface="Arial Unicode MS"/>
            </a:endParaRPr>
          </a:p>
          <a:p>
            <a:pPr indent="452322" algn="just"/>
            <a:endParaRPr lang="ru-RU" dirty="0" smtClean="0">
              <a:solidFill>
                <a:prstClr val="black"/>
              </a:solidFill>
              <a:latin typeface="Times New Roman"/>
              <a:ea typeface="Arial Unicode MS"/>
            </a:endParaRPr>
          </a:p>
          <a:p>
            <a:pPr indent="452322" algn="just"/>
            <a:endParaRPr lang="en-US" dirty="0" smtClean="0">
              <a:latin typeface="Kyrghyz Times"/>
              <a:ea typeface="Arial Unicode M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06238" y="4608436"/>
            <a:ext cx="5408930" cy="4474131"/>
          </a:xfrm>
        </p:spPr>
        <p:txBody>
          <a:bodyPr/>
          <a:lstStyle/>
          <a:p>
            <a:pPr indent="459989" algn="just">
              <a:lnSpc>
                <a:spcPct val="115000"/>
              </a:lnSpc>
            </a:pPr>
            <a:endParaRPr lang="ru-RU" sz="11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59989" algn="just">
              <a:lnSpc>
                <a:spcPct val="115000"/>
              </a:lnSpc>
            </a:pPr>
            <a:endParaRPr lang="ru-RU" sz="11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19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322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6963" y="746125"/>
            <a:ext cx="4567237" cy="34274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9989"/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42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13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</p:grpSp>
        <p:sp>
          <p:nvSpPr>
            <p:cNvPr id="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318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3318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CA405-306D-4D7A-BD94-78EBF536EB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861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510E0-45C9-4A30-B9AE-AEA4DB327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3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8F1FE-E629-4C35-A19F-7588452880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9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9FDAA-6EEE-4303-B4E3-2526105E8E9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71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912E3-4E76-429D-AF11-B9485AB2AC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4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01BD4-F4FD-4035-BB48-61810E15F1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05927-D820-4460-90BB-434F9FE239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D4C1-1B57-46CE-B732-3DEEA5852D0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95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5C9C6-4DB8-402D-AA31-ABEFBF92B2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2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267B1-39C7-4E7D-B2A0-BDA91B0022D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23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7CC47-F1B0-40C3-8684-2F50A6ADD2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60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7" name="Rectangle 4"/>
              <p:cNvSpPr>
                <a:spLocks noChangeArrowheads="1"/>
              </p:cNvSpPr>
              <p:nvPr userDrawn="1"/>
            </p:nvSpPr>
            <p:spPr bwMode="ltGray">
              <a:xfrm>
                <a:off x="0" y="1248"/>
                <a:ext cx="5760" cy="11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8" name="Rectangle 5" descr="Cacback"/>
              <p:cNvSpPr>
                <a:spLocks noChangeArrowheads="1"/>
              </p:cNvSpPr>
              <p:nvPr userDrawn="1"/>
            </p:nvSpPr>
            <p:spPr bwMode="ltGray">
              <a:xfrm>
                <a:off x="0" y="0"/>
                <a:ext cx="1119" cy="4320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</p:grpSp>
        <p:sp>
          <p:nvSpPr>
            <p:cNvPr id="6" name="Rectangle 6"/>
            <p:cNvSpPr>
              <a:spLocks noChangeArrowheads="1"/>
            </p:cNvSpPr>
            <p:nvPr/>
          </p:nvSpPr>
          <p:spPr bwMode="white">
            <a:xfrm>
              <a:off x="816" y="2592"/>
              <a:ext cx="701" cy="1728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1371600"/>
            <a:ext cx="8405813" cy="1246188"/>
            <a:chOff x="0" y="864"/>
            <a:chExt cx="5295" cy="785"/>
          </a:xfrm>
        </p:grpSpPr>
        <p:sp>
          <p:nvSpPr>
            <p:cNvPr id="10" name="Freeform 8"/>
            <p:cNvSpPr>
              <a:spLocks/>
            </p:cNvSpPr>
            <p:nvPr userDrawn="1"/>
          </p:nvSpPr>
          <p:spPr bwMode="auto">
            <a:xfrm rot="-507431">
              <a:off x="0" y="1477"/>
              <a:ext cx="1059" cy="172"/>
            </a:xfrm>
            <a:custGeom>
              <a:avLst/>
              <a:gdLst>
                <a:gd name="T0" fmla="*/ 1059 w 1059"/>
                <a:gd name="T1" fmla="*/ 0 h 172"/>
                <a:gd name="T2" fmla="*/ 147 w 1059"/>
                <a:gd name="T3" fmla="*/ 144 h 172"/>
                <a:gd name="T4" fmla="*/ 177 w 1059"/>
                <a:gd name="T5" fmla="*/ 171 h 172"/>
                <a:gd name="T6" fmla="*/ 1059 w 1059"/>
                <a:gd name="T7" fmla="*/ 24 h 172"/>
                <a:gd name="T8" fmla="*/ 1059 w 1059"/>
                <a:gd name="T9" fmla="*/ 0 h 1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9" h="172">
                  <a:moveTo>
                    <a:pt x="1059" y="0"/>
                  </a:moveTo>
                  <a:cubicBezTo>
                    <a:pt x="543" y="45"/>
                    <a:pt x="291" y="112"/>
                    <a:pt x="147" y="144"/>
                  </a:cubicBezTo>
                  <a:cubicBezTo>
                    <a:pt x="0" y="172"/>
                    <a:pt x="153" y="147"/>
                    <a:pt x="177" y="171"/>
                  </a:cubicBezTo>
                  <a:cubicBezTo>
                    <a:pt x="329" y="151"/>
                    <a:pt x="339" y="99"/>
                    <a:pt x="1059" y="24"/>
                  </a:cubicBezTo>
                  <a:cubicBezTo>
                    <a:pt x="1059" y="24"/>
                    <a:pt x="1059" y="0"/>
                    <a:pt x="105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 rot="-507431">
              <a:off x="1173" y="864"/>
              <a:ext cx="4122" cy="630"/>
            </a:xfrm>
            <a:custGeom>
              <a:avLst/>
              <a:gdLst>
                <a:gd name="T0" fmla="*/ 0 w 4122"/>
                <a:gd name="T1" fmla="*/ 204 h 630"/>
                <a:gd name="T2" fmla="*/ 3544 w 4122"/>
                <a:gd name="T3" fmla="*/ 348 h 630"/>
                <a:gd name="T4" fmla="*/ 3680 w 4122"/>
                <a:gd name="T5" fmla="*/ 630 h 630"/>
                <a:gd name="T6" fmla="*/ 3616 w 4122"/>
                <a:gd name="T7" fmla="*/ 624 h 630"/>
                <a:gd name="T8" fmla="*/ 3534 w 4122"/>
                <a:gd name="T9" fmla="*/ 368 h 630"/>
                <a:gd name="T10" fmla="*/ 17 w 4122"/>
                <a:gd name="T11" fmla="*/ 231 h 630"/>
                <a:gd name="T12" fmla="*/ 0 w 4122"/>
                <a:gd name="T13" fmla="*/ 204 h 6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2" h="630">
                  <a:moveTo>
                    <a:pt x="0" y="204"/>
                  </a:moveTo>
                  <a:cubicBezTo>
                    <a:pt x="255" y="198"/>
                    <a:pt x="1686" y="0"/>
                    <a:pt x="3544" y="348"/>
                  </a:cubicBezTo>
                  <a:cubicBezTo>
                    <a:pt x="4122" y="464"/>
                    <a:pt x="3754" y="614"/>
                    <a:pt x="3680" y="630"/>
                  </a:cubicBezTo>
                  <a:cubicBezTo>
                    <a:pt x="3680" y="630"/>
                    <a:pt x="3642" y="626"/>
                    <a:pt x="3616" y="624"/>
                  </a:cubicBezTo>
                  <a:cubicBezTo>
                    <a:pt x="3678" y="612"/>
                    <a:pt x="4118" y="488"/>
                    <a:pt x="3534" y="368"/>
                  </a:cubicBezTo>
                  <a:cubicBezTo>
                    <a:pt x="2029" y="98"/>
                    <a:pt x="696" y="156"/>
                    <a:pt x="17" y="231"/>
                  </a:cubicBezTo>
                  <a:cubicBezTo>
                    <a:pt x="17" y="231"/>
                    <a:pt x="0" y="204"/>
                    <a:pt x="0" y="20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grpSp>
          <p:nvGrpSpPr>
            <p:cNvPr id="12" name="Group 10"/>
            <p:cNvGrpSpPr>
              <a:grpSpLocks/>
            </p:cNvGrpSpPr>
            <p:nvPr userDrawn="1"/>
          </p:nvGrpSpPr>
          <p:grpSpPr bwMode="auto">
            <a:xfrm>
              <a:off x="1008" y="1248"/>
              <a:ext cx="288" cy="288"/>
              <a:chOff x="1033" y="326"/>
              <a:chExt cx="192" cy="192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033" y="32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129" y="377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1063" y="350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063" y="404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08" y="42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1168" y="416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120" y="461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063" y="45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1117" y="329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</p:grpSp>
      </p:grpSp>
      <p:sp>
        <p:nvSpPr>
          <p:cNvPr id="10139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828800" y="2133600"/>
            <a:ext cx="7315200" cy="1600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139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53F1-CFD3-47C2-B122-93422A84CA0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3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334F3-427F-4364-8690-0A2674D26A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60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AEE87-E61D-479A-8998-7BA394D318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23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03DA7-635C-42E3-9386-4C22BA180E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098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1C49A-DDFF-4434-958A-8BE17D8E3B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49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6EE71-A052-4D3A-AF55-4D93EB3125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39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2143C-D53B-4DE7-A1F2-C896139955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99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4B73A-E244-4E4E-852B-677C4F943B7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788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0F194-09AA-4C22-9E54-5D389AB6AF5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775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CCA26-0F05-48DA-9402-03C38B743E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84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67525" y="457200"/>
            <a:ext cx="2058988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602932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7AAFC-9246-4BA9-98B3-F43EC8F1F3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5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4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5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6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7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8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9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0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1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2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3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4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5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6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7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8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9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0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1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2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3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4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5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6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7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8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9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0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1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2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3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4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5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6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7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8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9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0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1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2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3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4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5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6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7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8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9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0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1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2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3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4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5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6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7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8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9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0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1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2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3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sp>
        <p:nvSpPr>
          <p:cNvPr id="1027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2163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2164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2165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40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23813" y="-141288"/>
            <a:ext cx="9167813" cy="6999288"/>
            <a:chOff x="-15" y="-89"/>
            <a:chExt cx="5775" cy="4409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ltGray">
            <a:xfrm>
              <a:off x="0" y="301"/>
              <a:ext cx="5760" cy="7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sp>
          <p:nvSpPr>
            <p:cNvPr id="1033" name="Rectangle 4" descr="Cacback"/>
            <p:cNvSpPr>
              <a:spLocks noChangeArrowheads="1"/>
            </p:cNvSpPr>
            <p:nvPr userDrawn="1"/>
          </p:nvSpPr>
          <p:spPr bwMode="ltGray">
            <a:xfrm>
              <a:off x="0" y="0"/>
              <a:ext cx="1119" cy="4320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-15" y="-89"/>
              <a:ext cx="5295" cy="785"/>
              <a:chOff x="20" y="-89"/>
              <a:chExt cx="5295" cy="785"/>
            </a:xfrm>
          </p:grpSpPr>
          <p:sp>
            <p:nvSpPr>
              <p:cNvPr id="1036" name="Freeform 6"/>
              <p:cNvSpPr>
                <a:spLocks/>
              </p:cNvSpPr>
              <p:nvPr userDrawn="1"/>
            </p:nvSpPr>
            <p:spPr bwMode="auto">
              <a:xfrm rot="-507431">
                <a:off x="20" y="524"/>
                <a:ext cx="1059" cy="172"/>
              </a:xfrm>
              <a:custGeom>
                <a:avLst/>
                <a:gdLst>
                  <a:gd name="T0" fmla="*/ 1059 w 1059"/>
                  <a:gd name="T1" fmla="*/ 0 h 172"/>
                  <a:gd name="T2" fmla="*/ 147 w 1059"/>
                  <a:gd name="T3" fmla="*/ 144 h 172"/>
                  <a:gd name="T4" fmla="*/ 177 w 1059"/>
                  <a:gd name="T5" fmla="*/ 171 h 172"/>
                  <a:gd name="T6" fmla="*/ 1059 w 1059"/>
                  <a:gd name="T7" fmla="*/ 24 h 172"/>
                  <a:gd name="T8" fmla="*/ 1059 w 1059"/>
                  <a:gd name="T9" fmla="*/ 0 h 1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9" h="172">
                    <a:moveTo>
                      <a:pt x="1059" y="0"/>
                    </a:moveTo>
                    <a:cubicBezTo>
                      <a:pt x="543" y="45"/>
                      <a:pt x="291" y="112"/>
                      <a:pt x="147" y="144"/>
                    </a:cubicBezTo>
                    <a:cubicBezTo>
                      <a:pt x="0" y="172"/>
                      <a:pt x="153" y="147"/>
                      <a:pt x="177" y="171"/>
                    </a:cubicBezTo>
                    <a:cubicBezTo>
                      <a:pt x="329" y="151"/>
                      <a:pt x="339" y="99"/>
                      <a:pt x="1059" y="24"/>
                    </a:cubicBezTo>
                    <a:cubicBezTo>
                      <a:pt x="1059" y="24"/>
                      <a:pt x="1059" y="0"/>
                      <a:pt x="10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037" name="Freeform 7"/>
              <p:cNvSpPr>
                <a:spLocks/>
              </p:cNvSpPr>
              <p:nvPr userDrawn="1"/>
            </p:nvSpPr>
            <p:spPr bwMode="auto">
              <a:xfrm rot="-507431">
                <a:off x="1193" y="-89"/>
                <a:ext cx="4122" cy="630"/>
              </a:xfrm>
              <a:custGeom>
                <a:avLst/>
                <a:gdLst>
                  <a:gd name="T0" fmla="*/ 0 w 4122"/>
                  <a:gd name="T1" fmla="*/ 204 h 630"/>
                  <a:gd name="T2" fmla="*/ 3544 w 4122"/>
                  <a:gd name="T3" fmla="*/ 348 h 630"/>
                  <a:gd name="T4" fmla="*/ 3680 w 4122"/>
                  <a:gd name="T5" fmla="*/ 630 h 630"/>
                  <a:gd name="T6" fmla="*/ 3616 w 4122"/>
                  <a:gd name="T7" fmla="*/ 624 h 630"/>
                  <a:gd name="T8" fmla="*/ 3534 w 4122"/>
                  <a:gd name="T9" fmla="*/ 368 h 630"/>
                  <a:gd name="T10" fmla="*/ 17 w 4122"/>
                  <a:gd name="T11" fmla="*/ 231 h 630"/>
                  <a:gd name="T12" fmla="*/ 0 w 4122"/>
                  <a:gd name="T13" fmla="*/ 204 h 6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22" h="630">
                    <a:moveTo>
                      <a:pt x="0" y="204"/>
                    </a:moveTo>
                    <a:cubicBezTo>
                      <a:pt x="255" y="198"/>
                      <a:pt x="1686" y="0"/>
                      <a:pt x="3544" y="348"/>
                    </a:cubicBezTo>
                    <a:cubicBezTo>
                      <a:pt x="4122" y="464"/>
                      <a:pt x="3754" y="614"/>
                      <a:pt x="3680" y="630"/>
                    </a:cubicBezTo>
                    <a:cubicBezTo>
                      <a:pt x="3680" y="630"/>
                      <a:pt x="3642" y="626"/>
                      <a:pt x="3616" y="624"/>
                    </a:cubicBezTo>
                    <a:cubicBezTo>
                      <a:pt x="3678" y="612"/>
                      <a:pt x="4118" y="488"/>
                      <a:pt x="3534" y="368"/>
                    </a:cubicBezTo>
                    <a:cubicBezTo>
                      <a:pt x="2029" y="98"/>
                      <a:pt x="696" y="156"/>
                      <a:pt x="17" y="231"/>
                    </a:cubicBezTo>
                    <a:cubicBezTo>
                      <a:pt x="17" y="231"/>
                      <a:pt x="0" y="204"/>
                      <a:pt x="0" y="20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grpSp>
            <p:nvGrpSpPr>
              <p:cNvPr id="1038" name="Group 8"/>
              <p:cNvGrpSpPr>
                <a:grpSpLocks/>
              </p:cNvGrpSpPr>
              <p:nvPr userDrawn="1"/>
            </p:nvGrpSpPr>
            <p:grpSpPr bwMode="auto">
              <a:xfrm>
                <a:off x="1033" y="326"/>
                <a:ext cx="192" cy="192"/>
                <a:chOff x="1033" y="326"/>
                <a:chExt cx="192" cy="192"/>
              </a:xfrm>
            </p:grpSpPr>
            <p:sp>
              <p:nvSpPr>
                <p:cNvPr id="1039" name="Oval 9"/>
                <p:cNvSpPr>
                  <a:spLocks noChangeArrowheads="1"/>
                </p:cNvSpPr>
                <p:nvPr/>
              </p:nvSpPr>
              <p:spPr bwMode="auto">
                <a:xfrm>
                  <a:off x="1033" y="326"/>
                  <a:ext cx="192" cy="19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0" name="Oval 10"/>
                <p:cNvSpPr>
                  <a:spLocks noChangeArrowheads="1"/>
                </p:cNvSpPr>
                <p:nvPr/>
              </p:nvSpPr>
              <p:spPr bwMode="auto">
                <a:xfrm>
                  <a:off x="1129" y="377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1" name="Oval 11"/>
                <p:cNvSpPr>
                  <a:spLocks noChangeArrowheads="1"/>
                </p:cNvSpPr>
                <p:nvPr/>
              </p:nvSpPr>
              <p:spPr bwMode="auto">
                <a:xfrm>
                  <a:off x="1063" y="350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2" name="Oval 12"/>
                <p:cNvSpPr>
                  <a:spLocks noChangeArrowheads="1"/>
                </p:cNvSpPr>
                <p:nvPr/>
              </p:nvSpPr>
              <p:spPr bwMode="auto">
                <a:xfrm>
                  <a:off x="1063" y="404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3" name="Oval 13"/>
                <p:cNvSpPr>
                  <a:spLocks noChangeArrowheads="1"/>
                </p:cNvSpPr>
                <p:nvPr/>
              </p:nvSpPr>
              <p:spPr bwMode="auto">
                <a:xfrm>
                  <a:off x="1108" y="42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4" name="Oval 14"/>
                <p:cNvSpPr>
                  <a:spLocks noChangeArrowheads="1"/>
                </p:cNvSpPr>
                <p:nvPr/>
              </p:nvSpPr>
              <p:spPr bwMode="auto">
                <a:xfrm>
                  <a:off x="1168" y="416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5" name="Oval 15"/>
                <p:cNvSpPr>
                  <a:spLocks noChangeArrowheads="1"/>
                </p:cNvSpPr>
                <p:nvPr/>
              </p:nvSpPr>
              <p:spPr bwMode="auto">
                <a:xfrm>
                  <a:off x="1120" y="461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6" name="Oval 16"/>
                <p:cNvSpPr>
                  <a:spLocks noChangeArrowheads="1"/>
                </p:cNvSpPr>
                <p:nvPr/>
              </p:nvSpPr>
              <p:spPr bwMode="auto">
                <a:xfrm>
                  <a:off x="1063" y="45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7" name="Oval 17"/>
                <p:cNvSpPr>
                  <a:spLocks noChangeArrowheads="1"/>
                </p:cNvSpPr>
                <p:nvPr/>
              </p:nvSpPr>
              <p:spPr bwMode="auto">
                <a:xfrm>
                  <a:off x="1117" y="329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</p:grpSp>
        </p:grpSp>
        <p:sp>
          <p:nvSpPr>
            <p:cNvPr id="1035" name="Rectangle 18"/>
            <p:cNvSpPr>
              <a:spLocks noChangeArrowheads="1"/>
            </p:cNvSpPr>
            <p:nvPr userDrawn="1"/>
          </p:nvSpPr>
          <p:spPr bwMode="white">
            <a:xfrm>
              <a:off x="426" y="1185"/>
              <a:ext cx="701" cy="3135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115411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0373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74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75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96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1124744"/>
            <a:ext cx="8136904" cy="1613520"/>
          </a:xfrm>
        </p:spPr>
        <p:txBody>
          <a:bodyPr/>
          <a:lstStyle/>
          <a:p>
            <a:pPr eaLnBrk="1" hangingPunct="1"/>
            <a:r>
              <a:rPr lang="ru-RU" sz="20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Национальный статистический комитет </a:t>
            </a:r>
            <a:r>
              <a:rPr lang="ru-RU" sz="20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Кыргызской </a:t>
            </a:r>
            <a:r>
              <a:rPr lang="ru-RU" sz="20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Республики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23850" y="5661025"/>
            <a:ext cx="8493125" cy="1044575"/>
          </a:xfrm>
        </p:spPr>
        <p:txBody>
          <a:bodyPr/>
          <a:lstStyle/>
          <a:p>
            <a:pPr algn="ctr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</a:rPr>
              <a:t>Отдел социальной статистики Управления социально-демографической статистики и рынка труда</a:t>
            </a:r>
            <a:endParaRPr lang="ru-RU" sz="1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FCD41-B164-4E72-A64B-0FB34E8CB88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043608" y="2318544"/>
            <a:ext cx="7560840" cy="269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Основные показатели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преступности в 201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5" y="1448864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3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977682"/>
            <a:ext cx="8162925" cy="646331"/>
          </a:xfrm>
        </p:spPr>
        <p:txBody>
          <a:bodyPr/>
          <a:lstStyle/>
          <a:p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577977"/>
              </p:ext>
            </p:extLst>
          </p:nvPr>
        </p:nvGraphicFramePr>
        <p:xfrm>
          <a:off x="912813" y="1905000"/>
          <a:ext cx="8110537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950978" y="357188"/>
            <a:ext cx="8046972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 по территории, 2016г.</a:t>
            </a:r>
            <a:br>
              <a:rPr lang="ru-RU" altLang="ru-RU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alt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(в процентах к итогу)</a:t>
            </a:r>
            <a:endParaRPr lang="en-US" altLang="ru-RU" sz="2000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304800" y="4684713"/>
            <a:ext cx="179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Баткенская</a:t>
            </a:r>
            <a:r>
              <a:rPr lang="ru-RU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r>
              <a:rPr lang="en-US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2,7</a:t>
            </a:r>
            <a:r>
              <a:rPr lang="ru-RU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Ошская</a:t>
            </a: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Иссык-Кульская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7,4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Нарынская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Джалал-Абадская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9,0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Таласская</a:t>
            </a: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2,6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3" y="2320925"/>
            <a:ext cx="13684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Чуйская область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22,9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Ош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8,2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1" name="Прямоугольник 1"/>
          <p:cNvSpPr>
            <a:spLocks noChangeArrowheads="1"/>
          </p:cNvSpPr>
          <p:nvPr/>
        </p:nvSpPr>
        <p:spPr bwMode="auto">
          <a:xfrm>
            <a:off x="2838450" y="5876925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Наиболее высокий удельный вес зарегистрированных преступлений отмечался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в 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г.Бишкеке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, </a:t>
            </a:r>
            <a:r>
              <a:rPr lang="ru-RU" altLang="ru-RU" sz="1600" b="1" dirty="0" smtClean="0">
                <a:latin typeface="Times New Roman UniToktom" pitchFamily="18" charset="0"/>
                <a:cs typeface="Times New Roman UniToktom" pitchFamily="18" charset="0"/>
              </a:rPr>
              <a:t>наиболее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низкий – в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Таласской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и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Нарынской</a:t>
            </a:r>
            <a:r>
              <a:rPr lang="ru-RU" alt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областях.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5529"/>
            <a:ext cx="7802885" cy="461665"/>
          </a:xfrm>
        </p:spPr>
        <p:txBody>
          <a:bodyPr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Структура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зарегистрированных преступлений </a:t>
            </a: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2016г.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065145"/>
              </p:ext>
            </p:extLst>
          </p:nvPr>
        </p:nvGraphicFramePr>
        <p:xfrm>
          <a:off x="755576" y="1196752"/>
          <a:ext cx="8208912" cy="5472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952" y="836712"/>
            <a:ext cx="7522487" cy="59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71538" y="192089"/>
            <a:ext cx="8162925" cy="86064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Число преступлений </a:t>
            </a: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видам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2016г. </a:t>
            </a:r>
            <a:r>
              <a:rPr lang="ru-RU" sz="2000" b="1" i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(в </a:t>
            </a:r>
            <a:r>
              <a:rPr lang="ru-RU" sz="2000" b="1" i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процентах к </a:t>
            </a:r>
            <a:r>
              <a:rPr lang="ru-RU" sz="2000" b="1" i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общему числу совершенных преступлений)</a:t>
            </a:r>
            <a:endParaRPr lang="ru-RU" sz="2000" b="1" i="1" kern="1200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93698"/>
              </p:ext>
            </p:extLst>
          </p:nvPr>
        </p:nvGraphicFramePr>
        <p:xfrm>
          <a:off x="-30563" y="1196752"/>
          <a:ext cx="954055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18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470" y="318809"/>
            <a:ext cx="8162925" cy="523220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совершивших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преступления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835696" y="2708920"/>
            <a:ext cx="5832475" cy="504825"/>
          </a:xfrm>
          <a:prstGeom prst="downArrowCallout">
            <a:avLst>
              <a:gd name="adj1" fmla="val 16125"/>
              <a:gd name="adj2" fmla="val 35078"/>
              <a:gd name="adj3" fmla="val 35078"/>
              <a:gd name="adj4" fmla="val 8539"/>
            </a:avLst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3428999"/>
            <a:ext cx="648072" cy="2772895"/>
          </a:xfrm>
          <a:prstGeom prst="rect">
            <a:avLst/>
          </a:prstGeom>
        </p:spPr>
      </p:pic>
      <p:pic>
        <p:nvPicPr>
          <p:cNvPr id="1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210" y="3428998"/>
            <a:ext cx="720080" cy="2664297"/>
          </a:xfrm>
          <a:prstGeom prst="rect">
            <a:avLst/>
          </a:prstGeom>
        </p:spPr>
      </p:pic>
      <p:sp>
        <p:nvSpPr>
          <p:cNvPr id="3" name="Прямоугольник с одним вырезанным скругленным углом 2"/>
          <p:cNvSpPr/>
          <p:nvPr/>
        </p:nvSpPr>
        <p:spPr bwMode="auto">
          <a:xfrm>
            <a:off x="5564021" y="3717032"/>
            <a:ext cx="1008112" cy="539474"/>
          </a:xfrm>
          <a:prstGeom prst="snip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charset="0"/>
              </a:rPr>
              <a:t>87%</a:t>
            </a:r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 bwMode="auto">
          <a:xfrm>
            <a:off x="8269290" y="4561059"/>
            <a:ext cx="1008112" cy="539474"/>
          </a:xfrm>
          <a:prstGeom prst="snip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charset="0"/>
              </a:rPr>
              <a:t>13%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837111"/>
              </p:ext>
            </p:extLst>
          </p:nvPr>
        </p:nvGraphicFramePr>
        <p:xfrm>
          <a:off x="-249119" y="2918466"/>
          <a:ext cx="6793634" cy="3824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4946" y="964687"/>
            <a:ext cx="583437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978" y="465977"/>
            <a:ext cx="7967523" cy="523220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Число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дел, рассмотренных </a:t>
            </a:r>
            <a:r>
              <a:rPr lang="ru-RU" sz="2800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2016г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982948"/>
              </p:ext>
            </p:extLst>
          </p:nvPr>
        </p:nvGraphicFramePr>
        <p:xfrm>
          <a:off x="467544" y="1124744"/>
          <a:ext cx="830694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552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2312"/>
            <a:ext cx="8162925" cy="954107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Число осужденных за отдельные виды преступлений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861197"/>
              </p:ext>
            </p:extLst>
          </p:nvPr>
        </p:nvGraphicFramePr>
        <p:xfrm>
          <a:off x="395536" y="1844824"/>
          <a:ext cx="8063999" cy="4999536"/>
        </p:xfrm>
        <a:graphic>
          <a:graphicData uri="http://schemas.openxmlformats.org/drawingml/2006/table">
            <a:tbl>
              <a:tblPr/>
              <a:tblGrid>
                <a:gridCol w="5451475"/>
                <a:gridCol w="1306262"/>
                <a:gridCol w="1306262"/>
              </a:tblGrid>
              <a:tr h="416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7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8572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осуждено, тыс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человек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7,7</a:t>
                      </a:r>
                      <a:endParaRPr lang="ru-RU" sz="18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процентах к итогу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1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3048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  из них за: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умышленные убийства и покушения на убийство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3,8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умышленные тяжкие телесные повреждения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3,6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изнасилования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1,5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кражи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11,1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грабежи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1,9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разбои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4,2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хулиганство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3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преступления, связанные с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незаконным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</a:b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оборотом наркотиков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взяточничество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5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мошенничество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5,6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5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другие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40,3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31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r>
              <a:rPr lang="ru-RU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044004"/>
            <a:ext cx="8208912" cy="380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Количество зарегистрированных преступлений в 2016 </a:t>
            </a:r>
            <a:r>
              <a:rPr lang="ru-RU" dirty="0">
                <a:latin typeface="Times New Roman"/>
                <a:ea typeface="Times New Roman"/>
              </a:rPr>
              <a:t>г. по сравнению с </a:t>
            </a:r>
            <a:r>
              <a:rPr lang="ru-RU" dirty="0" smtClean="0">
                <a:latin typeface="Times New Roman"/>
                <a:ea typeface="Times New Roman"/>
              </a:rPr>
              <a:t>2012г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уменьшился </a:t>
            </a:r>
            <a:r>
              <a:rPr lang="ru-RU" dirty="0">
                <a:latin typeface="Times New Roman"/>
                <a:ea typeface="Times New Roman"/>
              </a:rPr>
              <a:t>на </a:t>
            </a:r>
            <a:r>
              <a:rPr lang="ru-RU" dirty="0" smtClean="0">
                <a:latin typeface="Times New Roman"/>
                <a:ea typeface="Times New Roman"/>
              </a:rPr>
              <a:t>5,5%;</a:t>
            </a:r>
            <a:endParaRPr lang="ru-RU" dirty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Наибольший </a:t>
            </a:r>
            <a:r>
              <a:rPr lang="ru-RU" dirty="0">
                <a:latin typeface="Times New Roman"/>
                <a:ea typeface="Times New Roman"/>
              </a:rPr>
              <a:t>удельный вес в общем числе </a:t>
            </a:r>
            <a:r>
              <a:rPr lang="ru-RU" dirty="0" smtClean="0">
                <a:latin typeface="Times New Roman"/>
                <a:ea typeface="Times New Roman"/>
              </a:rPr>
              <a:t>зарегистрированных преступлений </a:t>
            </a:r>
            <a:r>
              <a:rPr lang="ru-RU" dirty="0">
                <a:latin typeface="Times New Roman"/>
                <a:ea typeface="Times New Roman"/>
              </a:rPr>
              <a:t>приходится на </a:t>
            </a:r>
            <a:r>
              <a:rPr lang="ru-RU" dirty="0" smtClean="0">
                <a:latin typeface="Times New Roman"/>
                <a:ea typeface="Times New Roman"/>
              </a:rPr>
              <a:t>кражи, </a:t>
            </a:r>
            <a:r>
              <a:rPr lang="ru-RU" dirty="0">
                <a:latin typeface="Times New Roman"/>
                <a:ea typeface="Times New Roman"/>
              </a:rPr>
              <a:t>грабежи, хулиганство и </a:t>
            </a:r>
            <a:r>
              <a:rPr lang="ru-RU" dirty="0" smtClean="0">
                <a:latin typeface="Times New Roman"/>
                <a:ea typeface="Times New Roman"/>
              </a:rPr>
              <a:t>преступления</a:t>
            </a:r>
            <a:r>
              <a:rPr lang="ru-RU" dirty="0">
                <a:latin typeface="Times New Roman"/>
                <a:ea typeface="Times New Roman"/>
              </a:rPr>
              <a:t>, связанные с незаконным оборотом </a:t>
            </a:r>
            <a:r>
              <a:rPr lang="ru-RU" dirty="0" smtClean="0">
                <a:latin typeface="Times New Roman"/>
                <a:ea typeface="Times New Roman"/>
              </a:rPr>
              <a:t>наркотиков;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По сравнению </a:t>
            </a:r>
            <a:r>
              <a:rPr lang="ru-RU" dirty="0">
                <a:latin typeface="Times New Roman"/>
                <a:ea typeface="Times New Roman"/>
              </a:rPr>
              <a:t>с </a:t>
            </a:r>
            <a:r>
              <a:rPr lang="ru-RU" dirty="0" smtClean="0">
                <a:latin typeface="Times New Roman"/>
                <a:ea typeface="Times New Roman"/>
              </a:rPr>
              <a:t>2012г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 число лиц</a:t>
            </a:r>
            <a:r>
              <a:rPr lang="ru-RU" dirty="0">
                <a:latin typeface="Times New Roman"/>
                <a:ea typeface="Times New Roman"/>
              </a:rPr>
              <a:t>, совершивших </a:t>
            </a:r>
            <a:r>
              <a:rPr lang="ru-RU" dirty="0" smtClean="0">
                <a:latin typeface="Times New Roman"/>
                <a:ea typeface="Times New Roman"/>
              </a:rPr>
              <a:t>преступления, увеличилось </a:t>
            </a:r>
            <a:r>
              <a:rPr lang="ru-RU" dirty="0">
                <a:latin typeface="Times New Roman"/>
                <a:ea typeface="Times New Roman"/>
              </a:rPr>
              <a:t>на </a:t>
            </a:r>
            <a:r>
              <a:rPr lang="ru-RU" dirty="0" smtClean="0">
                <a:latin typeface="Times New Roman"/>
                <a:ea typeface="Times New Roman"/>
              </a:rPr>
              <a:t>5,8 процента и в 2016г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составило более 16 тыс. человек;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Более одной четверти из </a:t>
            </a:r>
            <a:r>
              <a:rPr lang="ru-RU" dirty="0">
                <a:latin typeface="Times New Roman"/>
                <a:ea typeface="Times New Roman"/>
              </a:rPr>
              <a:t>преступивших закон находились в возрасте </a:t>
            </a:r>
            <a:r>
              <a:rPr lang="ru-RU" dirty="0" smtClean="0">
                <a:latin typeface="Times New Roman"/>
                <a:ea typeface="Times New Roman"/>
              </a:rPr>
              <a:t>18-24 лет, около 45 процентов в возрасте 30-49 лет, </a:t>
            </a:r>
            <a:r>
              <a:rPr lang="ru-RU" dirty="0">
                <a:latin typeface="Times New Roman"/>
                <a:ea typeface="Times New Roman"/>
              </a:rPr>
              <a:t>а </a:t>
            </a:r>
            <a:r>
              <a:rPr lang="ru-RU" dirty="0" smtClean="0">
                <a:latin typeface="Times New Roman"/>
                <a:ea typeface="Times New Roman"/>
              </a:rPr>
              <a:t>более 6 </a:t>
            </a:r>
            <a:r>
              <a:rPr lang="ru-RU" dirty="0">
                <a:latin typeface="Times New Roman"/>
                <a:ea typeface="Times New Roman"/>
              </a:rPr>
              <a:t>процентов являлись </a:t>
            </a:r>
            <a:r>
              <a:rPr lang="ru-RU" dirty="0" smtClean="0">
                <a:latin typeface="Times New Roman"/>
                <a:ea typeface="Times New Roman"/>
              </a:rPr>
              <a:t>несовершеннолетними;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Женщины </a:t>
            </a:r>
            <a:r>
              <a:rPr lang="ru-RU" dirty="0">
                <a:latin typeface="Times New Roman"/>
                <a:ea typeface="Times New Roman"/>
              </a:rPr>
              <a:t>в общем числе правонарушителей составляли </a:t>
            </a:r>
            <a:r>
              <a:rPr lang="ru-RU" dirty="0" smtClean="0">
                <a:latin typeface="Times New Roman"/>
                <a:ea typeface="Times New Roman"/>
              </a:rPr>
              <a:t> 13 процентов.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В 2016г</a:t>
            </a:r>
            <a:r>
              <a:rPr lang="ru-RU" dirty="0">
                <a:latin typeface="Times New Roman"/>
                <a:ea typeface="Times New Roman"/>
              </a:rPr>
              <a:t>. были </a:t>
            </a:r>
            <a:r>
              <a:rPr lang="ru-RU" dirty="0" smtClean="0">
                <a:latin typeface="Times New Roman"/>
                <a:ea typeface="Times New Roman"/>
              </a:rPr>
              <a:t>осуждены судом 7,7 тыс. человек.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</a:t>
            </a:r>
            <a:r>
              <a:rPr lang="ru-RU" altLang="ru-RU" sz="3600" b="1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внимание </a:t>
            </a:r>
            <a:r>
              <a:rPr lang="ru-RU" altLang="ru-RU" sz="3600" b="1" kern="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algn="ctr"/>
            <a:endParaRPr lang="ru-RU" sz="3600" b="1" kern="0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рые полосы">
  <a:themeElements>
    <a:clrScheme name="Серые полосы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Серые полос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charset="0"/>
          </a:defRPr>
        </a:defPPr>
      </a:lstStyle>
    </a:lnDef>
  </a:objectDefaults>
  <a:extraClrSchemeLst>
    <a:extraClrScheme>
      <a:clrScheme name="Серые полосы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рые полосы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актус">
  <a:themeElements>
    <a:clrScheme name="">
      <a:dk1>
        <a:srgbClr val="000000"/>
      </a:dk1>
      <a:lt1>
        <a:srgbClr val="FFFFFF"/>
      </a:lt1>
      <a:dk2>
        <a:srgbClr val="000000"/>
      </a:dk2>
      <a:lt2>
        <a:srgbClr val="006600"/>
      </a:lt2>
      <a:accent1>
        <a:srgbClr val="F5EBC1"/>
      </a:accent1>
      <a:accent2>
        <a:srgbClr val="FF9933"/>
      </a:accent2>
      <a:accent3>
        <a:srgbClr val="FFFFFF"/>
      </a:accent3>
      <a:accent4>
        <a:srgbClr val="000000"/>
      </a:accent4>
      <a:accent5>
        <a:srgbClr val="F9F3DD"/>
      </a:accent5>
      <a:accent6>
        <a:srgbClr val="E78A2D"/>
      </a:accent6>
      <a:hlink>
        <a:srgbClr val="D4876C"/>
      </a:hlink>
      <a:folHlink>
        <a:srgbClr val="B2B2B2"/>
      </a:folHlink>
    </a:clrScheme>
    <a:fontScheme name="Кактус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ahom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ahoma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Кактус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ктус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satMod val="270000"/>
            </a:schemeClr>
          </a:gs>
          <a:gs pos="25000">
            <a:schemeClr val="phClr">
              <a:tint val="60000"/>
              <a:satMod val="300000"/>
            </a:schemeClr>
          </a:gs>
          <a:gs pos="100000">
            <a:schemeClr val="phClr">
              <a:tint val="29000"/>
              <a:satMod val="40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5000"/>
              <a:satMod val="155000"/>
            </a:schemeClr>
          </a:gs>
          <a:gs pos="60000">
            <a:schemeClr val="phClr">
              <a:shade val="95000"/>
              <a:satMod val="150000"/>
            </a:schemeClr>
          </a:gs>
          <a:gs pos="100000">
            <a:schemeClr val="phClr">
              <a:tint val="87000"/>
              <a:satMod val="2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atMod val="150000"/>
          </a:schemeClr>
        </a:solidFill>
        <a:prstDash val="solid"/>
      </a:ln>
      <a:ln w="425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5486</TotalTime>
  <Words>374</Words>
  <Application>Microsoft Office PowerPoint</Application>
  <PresentationFormat>Экран (4:3)</PresentationFormat>
  <Paragraphs>112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 Unicode MS</vt:lpstr>
      <vt:lpstr>Arial</vt:lpstr>
      <vt:lpstr>Arial Narrow</vt:lpstr>
      <vt:lpstr>Calibri</vt:lpstr>
      <vt:lpstr>Corbel</vt:lpstr>
      <vt:lpstr>Kyrghyz Times</vt:lpstr>
      <vt:lpstr>Tahoma</vt:lpstr>
      <vt:lpstr>Times New Roman</vt:lpstr>
      <vt:lpstr>Times New Roman UniToktom</vt:lpstr>
      <vt:lpstr>Verdana</vt:lpstr>
      <vt:lpstr>Wingdings</vt:lpstr>
      <vt:lpstr>Серые полосы</vt:lpstr>
      <vt:lpstr>Кактус</vt:lpstr>
      <vt:lpstr>Национальный статистический комитет Кыргызской Республики</vt:lpstr>
      <vt:lpstr>Зарегистрированные преступления</vt:lpstr>
      <vt:lpstr>Зарегистрированные преступления по территории, 2016г.  (в процентах к итогу)</vt:lpstr>
      <vt:lpstr>Структура зарегистрированных преступлений в 2016г.</vt:lpstr>
      <vt:lpstr>Число преступлений по видам в 2016г. (в процентах к общему числу совершенных преступлений)</vt:lpstr>
      <vt:lpstr>Число лиц, совершивших преступления</vt:lpstr>
      <vt:lpstr>Число дел, рассмотренных в 2016г. </vt:lpstr>
      <vt:lpstr>Число осужденных за отдельные виды преступлений </vt:lpstr>
      <vt:lpstr>Выводы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Админ</cp:lastModifiedBy>
  <cp:revision>209</cp:revision>
  <cp:lastPrinted>2017-04-06T11:42:18Z</cp:lastPrinted>
  <dcterms:created xsi:type="dcterms:W3CDTF">2015-01-13T06:30:46Z</dcterms:created>
  <dcterms:modified xsi:type="dcterms:W3CDTF">2017-04-11T03:40:21Z</dcterms:modified>
</cp:coreProperties>
</file>