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6.xml" ContentType="application/vnd.openxmlformats-officedocument.drawingml.chart+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13"/>
  </p:notesMasterIdLst>
  <p:handoutMasterIdLst>
    <p:handoutMasterId r:id="rId14"/>
  </p:handoutMasterIdLst>
  <p:sldIdLst>
    <p:sldId id="379" r:id="rId2"/>
    <p:sldId id="381" r:id="rId3"/>
    <p:sldId id="377" r:id="rId4"/>
    <p:sldId id="401" r:id="rId5"/>
    <p:sldId id="400" r:id="rId6"/>
    <p:sldId id="382" r:id="rId7"/>
    <p:sldId id="384" r:id="rId8"/>
    <p:sldId id="390" r:id="rId9"/>
    <p:sldId id="391" r:id="rId10"/>
    <p:sldId id="396" r:id="rId11"/>
    <p:sldId id="378" r:id="rId12"/>
  </p:sldIdLst>
  <p:sldSz cx="9144000" cy="6858000" type="screen4x3"/>
  <p:notesSz cx="6735763" cy="9866313"/>
  <p:defaultTextStyle>
    <a:defPPr>
      <a:defRPr lang="ru-RU"/>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3177D"/>
    <a:srgbClr val="4D9505"/>
    <a:srgbClr val="68C907"/>
    <a:srgbClr val="006600"/>
    <a:srgbClr val="FF0000"/>
    <a:srgbClr val="DD23AC"/>
    <a:srgbClr val="B9CD76"/>
    <a:srgbClr val="69BF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10" autoAdjust="0"/>
    <p:restoredTop sz="99828" autoAdjust="0"/>
  </p:normalViewPr>
  <p:slideViewPr>
    <p:cSldViewPr>
      <p:cViewPr varScale="1">
        <p:scale>
          <a:sx n="69" d="100"/>
          <a:sy n="69" d="100"/>
        </p:scale>
        <p:origin x="660" y="72"/>
      </p:cViewPr>
      <p:guideLst>
        <p:guide orient="horz" pos="2160"/>
        <p:guide pos="2880"/>
      </p:guideLst>
    </p:cSldViewPr>
  </p:slideViewPr>
  <p:notesTextViewPr>
    <p:cViewPr>
      <p:scale>
        <a:sx n="100" d="100"/>
        <a:sy n="100" d="100"/>
      </p:scale>
      <p:origin x="0" y="0"/>
    </p:cViewPr>
  </p:notesTextViewPr>
  <p:notesViewPr>
    <p:cSldViewPr>
      <p:cViewPr varScale="1">
        <p:scale>
          <a:sx n="86" d="100"/>
          <a:sy n="86" d="100"/>
        </p:scale>
        <p:origin x="-1968" y="-96"/>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valuyskaya\Desktop\&#1075;&#1088;&#1072;&#1092;&#1080;&#1082;&#1080;2016.xls"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Dootkulova\Desktop\&#1090;&#1072;&#1073;&#1083;%20&#1089;&#1082;%20&#1087;&#1088;&#1077;&#1079;&#1077;&#1085;&#1090;&#1072;&#1094;&#1080;&#1103;.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dLbls>
          <c:dLblPos val="ctr"/>
          <c:showLegendKey val="0"/>
          <c:showVal val="1"/>
          <c:showCatName val="0"/>
          <c:showSerName val="0"/>
          <c:showPercent val="0"/>
          <c:showBubbleSize val="0"/>
          <c:showLeaderLines val="1"/>
        </c:dLbls>
        <c:firstSliceAng val="0"/>
        <c:extLst>
          <c:ext xmlns:c15="http://schemas.microsoft.com/office/drawing/2012/chart" uri="{02D57815-91ED-43cb-92C2-25804820EDAC}">
            <c15:filteredPieSeries>
              <c15:ser>
                <c:idx val="1"/>
                <c:order val="0"/>
                <c:dPt>
                  <c:idx val="0"/>
                  <c:bubble3D val="0"/>
                  <c:spPr>
                    <a:solidFill>
                      <a:schemeClr val="accent5">
                        <a:shade val="76000"/>
                      </a:schemeClr>
                    </a:solidFill>
                    <a:ln w="19050">
                      <a:solidFill>
                        <a:schemeClr val="lt1"/>
                      </a:solidFill>
                    </a:ln>
                    <a:effectLst/>
                  </c:spPr>
                </c:dPt>
                <c:dPt>
                  <c:idx val="1"/>
                  <c:bubble3D val="0"/>
                  <c:spPr>
                    <a:solidFill>
                      <a:schemeClr val="accent5">
                        <a:tint val="77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Лист2!$A$34:$A$35</c15:sqref>
                        </c15:formulaRef>
                      </c:ext>
                    </c:extLst>
                    <c:strCache>
                      <c:ptCount val="2"/>
                      <c:pt idx="0">
                        <c:v>имущества  граждан (недвижимого имущества)</c:v>
                      </c:pt>
                      <c:pt idx="1">
                        <c:v>гражданской ответственности</c:v>
                      </c:pt>
                    </c:strCache>
                  </c:strRef>
                </c:cat>
                <c:val>
                  <c:numRef>
                    <c:extLst>
                      <c:ext uri="{02D57815-91ED-43cb-92C2-25804820EDAC}">
                        <c15:formulaRef>
                          <c15:sqref>Лист2!$C$34:$C$35</c15:sqref>
                        </c15:formulaRef>
                      </c:ext>
                    </c:extLst>
                    <c:numCache>
                      <c:formatCode>General</c:formatCode>
                      <c:ptCount val="2"/>
                    </c:numCache>
                  </c:numRef>
                </c:val>
              </c15:ser>
            </c15:filteredPieSeries>
            <c15:filteredPieSeries>
              <c15:ser>
                <c:idx val="2"/>
                <c:order val="1"/>
                <c:dPt>
                  <c:idx val="0"/>
                  <c:bubble3D val="0"/>
                  <c:spPr>
                    <a:solidFill>
                      <a:schemeClr val="accent5">
                        <a:shade val="76000"/>
                      </a:schemeClr>
                    </a:solidFill>
                    <a:ln w="19050">
                      <a:solidFill>
                        <a:schemeClr val="lt1"/>
                      </a:solidFill>
                    </a:ln>
                    <a:effectLst/>
                  </c:spPr>
                </c:dPt>
                <c:dPt>
                  <c:idx val="1"/>
                  <c:bubble3D val="0"/>
                  <c:spPr>
                    <a:solidFill>
                      <a:schemeClr val="accent5">
                        <a:tint val="77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Лист2!$A$34:$A$35</c15:sqref>
                        </c15:formulaRef>
                      </c:ext>
                    </c:extLst>
                    <c:strCache>
                      <c:ptCount val="2"/>
                      <c:pt idx="0">
                        <c:v>имущества  граждан (недвижимого имущества)</c:v>
                      </c:pt>
                      <c:pt idx="1">
                        <c:v>гражданской ответственности</c:v>
                      </c:pt>
                    </c:strCache>
                  </c:strRef>
                </c:cat>
                <c:val>
                  <c:numRef>
                    <c:extLst xmlns:c15="http://schemas.microsoft.com/office/drawing/2012/chart">
                      <c:ext xmlns:c15="http://schemas.microsoft.com/office/drawing/2012/chart" uri="{02D57815-91ED-43cb-92C2-25804820EDAC}">
                        <c15:formulaRef>
                          <c15:sqref>Лист2!$D$34:$D$35</c15:sqref>
                        </c15:formulaRef>
                      </c:ext>
                    </c:extLst>
                    <c:numCache>
                      <c:formatCode>General</c:formatCode>
                      <c:ptCount val="2"/>
                    </c:numCache>
                  </c:numRef>
                </c:val>
              </c15:ser>
            </c15:filteredPieSeries>
            <c15:filteredPieSeries>
              <c15:ser>
                <c:idx val="3"/>
                <c:order val="2"/>
                <c:dPt>
                  <c:idx val="0"/>
                  <c:bubble3D val="0"/>
                  <c:spPr>
                    <a:solidFill>
                      <a:schemeClr val="accent5">
                        <a:shade val="76000"/>
                      </a:schemeClr>
                    </a:solidFill>
                    <a:ln w="19050">
                      <a:solidFill>
                        <a:schemeClr val="lt1"/>
                      </a:solidFill>
                    </a:ln>
                    <a:effectLst/>
                  </c:spPr>
                </c:dPt>
                <c:dPt>
                  <c:idx val="1"/>
                  <c:bubble3D val="0"/>
                  <c:spPr>
                    <a:solidFill>
                      <a:schemeClr val="accent5">
                        <a:tint val="77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Лист2!$A$34:$A$35</c15:sqref>
                        </c15:formulaRef>
                      </c:ext>
                    </c:extLst>
                    <c:strCache>
                      <c:ptCount val="2"/>
                      <c:pt idx="0">
                        <c:v>имущества  граждан (недвижимого имущества)</c:v>
                      </c:pt>
                      <c:pt idx="1">
                        <c:v>гражданской ответственности</c:v>
                      </c:pt>
                    </c:strCache>
                  </c:strRef>
                </c:cat>
                <c:val>
                  <c:numRef>
                    <c:extLst xmlns:c15="http://schemas.microsoft.com/office/drawing/2012/chart">
                      <c:ext xmlns:c15="http://schemas.microsoft.com/office/drawing/2012/chart" uri="{02D57815-91ED-43cb-92C2-25804820EDAC}">
                        <c15:formulaRef>
                          <c15:sqref>Лист2!$E$34:$E$35</c15:sqref>
                        </c15:formulaRef>
                      </c:ext>
                    </c:extLst>
                    <c:numCache>
                      <c:formatCode>General</c:formatCode>
                      <c:ptCount val="2"/>
                    </c:numCache>
                  </c:numRef>
                </c:val>
              </c15:ser>
            </c15:filteredPieSeries>
            <c15:filteredPieSeries>
              <c15:ser>
                <c:idx val="4"/>
                <c:order val="3"/>
                <c:dPt>
                  <c:idx val="0"/>
                  <c:bubble3D val="0"/>
                  <c:spPr>
                    <a:solidFill>
                      <a:schemeClr val="accent5">
                        <a:shade val="76000"/>
                      </a:schemeClr>
                    </a:solidFill>
                    <a:ln w="19050">
                      <a:solidFill>
                        <a:schemeClr val="lt1"/>
                      </a:solidFill>
                    </a:ln>
                    <a:effectLst/>
                  </c:spPr>
                </c:dPt>
                <c:dPt>
                  <c:idx val="1"/>
                  <c:bubble3D val="0"/>
                  <c:spPr>
                    <a:solidFill>
                      <a:schemeClr val="accent5">
                        <a:tint val="77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Лист2!$A$34:$A$35</c15:sqref>
                        </c15:formulaRef>
                      </c:ext>
                    </c:extLst>
                    <c:strCache>
                      <c:ptCount val="2"/>
                      <c:pt idx="0">
                        <c:v>имущества  граждан (недвижимого имущества)</c:v>
                      </c:pt>
                      <c:pt idx="1">
                        <c:v>гражданской ответственности</c:v>
                      </c:pt>
                    </c:strCache>
                  </c:strRef>
                </c:cat>
                <c:val>
                  <c:numRef>
                    <c:extLst xmlns:c15="http://schemas.microsoft.com/office/drawing/2012/chart">
                      <c:ext xmlns:c15="http://schemas.microsoft.com/office/drawing/2012/chart" uri="{02D57815-91ED-43cb-92C2-25804820EDAC}">
                        <c15:formulaRef>
                          <c15:sqref>Лист2!$F$34:$F$35</c15:sqref>
                        </c15:formulaRef>
                      </c:ext>
                    </c:extLst>
                    <c:numCache>
                      <c:formatCode>General</c:formatCode>
                      <c:ptCount val="2"/>
                    </c:numCache>
                  </c:numRef>
                </c:val>
              </c15:ser>
            </c15:filteredPieSeries>
          </c:ext>
        </c:extLst>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38957630296216"/>
          <c:y val="0.18648145756635109"/>
          <c:w val="0.66844162661485496"/>
          <c:h val="0.68371439433516989"/>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4.891906225508523E-2"/>
                  <c:y val="-0.21364055804028606"/>
                </c:manualLayout>
              </c:layout>
              <c:tx>
                <c:rich>
                  <a:bodyPr/>
                  <a:lstStyle/>
                  <a:p>
                    <a:r>
                      <a:rPr lang="ru-RU" dirty="0" smtClean="0"/>
                      <a:t>Жеке </a:t>
                    </a:r>
                    <a:r>
                      <a:rPr lang="ru-RU" dirty="0" err="1" smtClean="0"/>
                      <a:t>камсыздандыруу</a:t>
                    </a:r>
                    <a:r>
                      <a:rPr lang="ru-RU" baseline="0" dirty="0" smtClean="0"/>
                      <a:t> </a:t>
                    </a:r>
                    <a:r>
                      <a:rPr lang="ru-RU" baseline="0" dirty="0"/>
                      <a:t>38%</a:t>
                    </a:r>
                  </a:p>
                </c:rich>
              </c:tx>
              <c:showLegendKey val="0"/>
              <c:showVal val="1"/>
              <c:showCatName val="1"/>
              <c:showSerName val="0"/>
              <c:showPercent val="0"/>
              <c:showBubbleSize val="0"/>
              <c:extLst>
                <c:ext xmlns:c15="http://schemas.microsoft.com/office/drawing/2012/chart" uri="{CE6537A1-D6FC-4f65-9D91-7224C49458BB}">
                  <c15:layout>
                    <c:manualLayout>
                      <c:w val="0.31762271208347742"/>
                      <c:h val="0.1273647946187132"/>
                    </c:manualLayout>
                  </c15:layout>
                </c:ext>
              </c:extLst>
            </c:dLbl>
            <c:dLbl>
              <c:idx val="1"/>
              <c:layout>
                <c:manualLayout>
                  <c:x val="1.5163199518080641E-3"/>
                  <c:y val="9.5643744903666769E-2"/>
                </c:manualLayout>
              </c:layout>
              <c:tx>
                <c:rich>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ru-RU" sz="1100" dirty="0" err="1" smtClean="0">
                        <a:solidFill>
                          <a:sysClr val="windowText" lastClr="000000"/>
                        </a:solidFill>
                        <a:latin typeface="Times New Roman" panose="02020603050405020304" pitchFamily="18" charset="0"/>
                        <a:cs typeface="Times New Roman" panose="02020603050405020304" pitchFamily="18" charset="0"/>
                      </a:rPr>
                      <a:t>Мүлктүк</a:t>
                    </a:r>
                    <a:r>
                      <a:rPr lang="ru-RU" sz="1100" baseline="0" dirty="0" smtClean="0">
                        <a:solidFill>
                          <a:sysClr val="windowText" lastClr="000000"/>
                        </a:solidFill>
                        <a:latin typeface="Times New Roman" panose="02020603050405020304" pitchFamily="18" charset="0"/>
                        <a:cs typeface="Times New Roman" panose="02020603050405020304" pitchFamily="18" charset="0"/>
                      </a:rPr>
                      <a:t> </a:t>
                    </a:r>
                    <a:r>
                      <a:rPr lang="ru-RU" sz="1100" baseline="0" dirty="0" err="1" smtClean="0">
                        <a:solidFill>
                          <a:sysClr val="windowText" lastClr="000000"/>
                        </a:solidFill>
                        <a:latin typeface="Times New Roman" panose="02020603050405020304" pitchFamily="18" charset="0"/>
                        <a:cs typeface="Times New Roman" panose="02020603050405020304" pitchFamily="18" charset="0"/>
                      </a:rPr>
                      <a:t>камсыздандыруу</a:t>
                    </a:r>
                    <a:endParaRPr lang="ru-RU" sz="1100" dirty="0">
                      <a:solidFill>
                        <a:sysClr val="windowText" lastClr="000000"/>
                      </a:solidFill>
                      <a:latin typeface="Times New Roman" panose="02020603050405020304" pitchFamily="18" charset="0"/>
                      <a:cs typeface="Times New Roman" panose="02020603050405020304" pitchFamily="18" charset="0"/>
                    </a:endParaRPr>
                  </a:p>
                  <a:p>
                    <a:pPr>
                      <a:defRPr sz="1100">
                        <a:solidFill>
                          <a:sysClr val="windowText" lastClr="000000"/>
                        </a:solidFill>
                        <a:latin typeface="Times New Roman" panose="02020603050405020304" pitchFamily="18" charset="0"/>
                        <a:cs typeface="Times New Roman" panose="02020603050405020304" pitchFamily="18" charset="0"/>
                      </a:defRPr>
                    </a:pPr>
                    <a:r>
                      <a:rPr lang="ru-RU" sz="1100" baseline="0" dirty="0">
                        <a:solidFill>
                          <a:sysClr val="windowText" lastClr="000000"/>
                        </a:solidFill>
                        <a:latin typeface="Times New Roman" panose="02020603050405020304" pitchFamily="18" charset="0"/>
                        <a:cs typeface="Times New Roman" panose="02020603050405020304" pitchFamily="18" charset="0"/>
                      </a:rPr>
                      <a:t> 56%</a:t>
                    </a:r>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1"/>
              <c:showSerName val="0"/>
              <c:showPercent val="0"/>
              <c:showBubbleSize val="0"/>
              <c:extLst>
                <c:ext xmlns:c15="http://schemas.microsoft.com/office/drawing/2012/chart" uri="{CE6537A1-D6FC-4f65-9D91-7224C49458BB}">
                  <c15:layout>
                    <c:manualLayout>
                      <c:w val="0.3260953114533956"/>
                      <c:h val="0.18408079691458065"/>
                    </c:manualLayout>
                  </c15:layout>
                </c:ext>
              </c:extLst>
            </c:dLbl>
            <c:dLbl>
              <c:idx val="2"/>
              <c:layout>
                <c:manualLayout>
                  <c:x val="1.771838687636329E-2"/>
                  <c:y val="8.4009134422028328E-3"/>
                </c:manualLayout>
              </c:layout>
              <c:tx>
                <c:rich>
                  <a:bodyPr/>
                  <a:lstStyle/>
                  <a:p>
                    <a:r>
                      <a:rPr lang="ru-RU" dirty="0" err="1" smtClean="0"/>
                      <a:t>Жоопкерчиликти</a:t>
                    </a:r>
                    <a:r>
                      <a:rPr lang="ru-RU" dirty="0" smtClean="0"/>
                      <a:t> </a:t>
                    </a:r>
                    <a:r>
                      <a:rPr lang="ru-RU" dirty="0" err="1" smtClean="0"/>
                      <a:t>камсыздандыруу</a:t>
                    </a:r>
                    <a:r>
                      <a:rPr lang="ru-RU" baseline="0" dirty="0" smtClean="0"/>
                      <a:t>  </a:t>
                    </a:r>
                    <a:r>
                      <a:rPr lang="ru-RU" baseline="0" dirty="0"/>
                      <a:t>6%</a:t>
                    </a:r>
                  </a:p>
                </c:rich>
              </c:tx>
              <c:showLegendKey val="0"/>
              <c:showVal val="1"/>
              <c:showCatName val="1"/>
              <c:showSerName val="0"/>
              <c:showPercent val="0"/>
              <c:showBubbleSize val="0"/>
              <c:extLst>
                <c:ext xmlns:c15="http://schemas.microsoft.com/office/drawing/2012/chart" uri="{CE6537A1-D6FC-4f65-9D91-7224C49458BB}">
                  <c15:layout>
                    <c:manualLayout>
                      <c:w val="0.39234388763621841"/>
                      <c:h val="0.16627707365523547"/>
                    </c:manualLayout>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Лист2!$A$30:$A$32</c:f>
              <c:strCache>
                <c:ptCount val="3"/>
                <c:pt idx="0">
                  <c:v>  личное страхование</c:v>
                </c:pt>
                <c:pt idx="1">
                  <c:v>  имущественное страхование</c:v>
                </c:pt>
                <c:pt idx="2">
                  <c:v>  страхование ответственности</c:v>
                </c:pt>
              </c:strCache>
            </c:strRef>
          </c:cat>
          <c:val>
            <c:numRef>
              <c:f>Лист2!$C$30:$C$32</c:f>
              <c:numCache>
                <c:formatCode>#,##0.0</c:formatCode>
                <c:ptCount val="3"/>
                <c:pt idx="0">
                  <c:v>38.036809815950924</c:v>
                </c:pt>
                <c:pt idx="1">
                  <c:v>55.95092024539877</c:v>
                </c:pt>
                <c:pt idx="2">
                  <c:v>6.0122699386503076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64435695538059"/>
          <c:y val="0.17768094270115345"/>
          <c:w val="0.67190757195629625"/>
          <c:h val="0.67402733964248163"/>
        </c:manualLayout>
      </c:layout>
      <c:pieChart>
        <c:varyColors val="1"/>
        <c:ser>
          <c:idx val="0"/>
          <c:order val="0"/>
          <c:dPt>
            <c:idx val="0"/>
            <c:bubble3D val="0"/>
            <c:explosion val="1"/>
            <c:spPr>
              <a:solidFill>
                <a:schemeClr val="accent1"/>
              </a:solidFill>
              <a:ln w="19050">
                <a:solidFill>
                  <a:schemeClr val="lt1"/>
                </a:solidFill>
              </a:ln>
              <a:effectLst/>
            </c:spPr>
          </c:dPt>
          <c:dPt>
            <c:idx val="1"/>
            <c:bubble3D val="0"/>
            <c:spPr>
              <a:solidFill>
                <a:schemeClr val="accent4">
                  <a:lumMod val="60000"/>
                  <a:lumOff val="40000"/>
                </a:schemeClr>
              </a:solidFill>
              <a:ln w="19050">
                <a:solidFill>
                  <a:schemeClr val="lt1"/>
                </a:solidFill>
              </a:ln>
              <a:effectLst/>
            </c:spPr>
          </c:dPt>
          <c:dLbls>
            <c:dLbl>
              <c:idx val="0"/>
              <c:layout>
                <c:manualLayout>
                  <c:x val="-4.0873490813648286E-2"/>
                  <c:y val="2.2139665776199327E-3"/>
                </c:manualLayout>
              </c:layout>
              <c:tx>
                <c:rich>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ru-RU" sz="1100" dirty="0" err="1" smtClean="0">
                        <a:solidFill>
                          <a:sysClr val="windowText" lastClr="000000"/>
                        </a:solidFill>
                        <a:latin typeface="Times New Roman" panose="02020603050405020304" pitchFamily="18" charset="0"/>
                        <a:cs typeface="Times New Roman" panose="02020603050405020304" pitchFamily="18" charset="0"/>
                      </a:rPr>
                      <a:t>Жарандардын</a:t>
                    </a:r>
                    <a:r>
                      <a:rPr lang="ru-RU" sz="1100" dirty="0" smtClean="0">
                        <a:solidFill>
                          <a:sysClr val="windowText" lastClr="000000"/>
                        </a:solidFill>
                        <a:latin typeface="Times New Roman" panose="02020603050405020304" pitchFamily="18" charset="0"/>
                        <a:cs typeface="Times New Roman" panose="02020603050405020304" pitchFamily="18" charset="0"/>
                      </a:rPr>
                      <a:t> </a:t>
                    </a:r>
                    <a:r>
                      <a:rPr lang="ru-RU" sz="1100" dirty="0" err="1" smtClean="0">
                        <a:solidFill>
                          <a:sysClr val="windowText" lastClr="000000"/>
                        </a:solidFill>
                        <a:latin typeface="Times New Roman" panose="02020603050405020304" pitchFamily="18" charset="0"/>
                        <a:cs typeface="Times New Roman" panose="02020603050405020304" pitchFamily="18" charset="0"/>
                      </a:rPr>
                      <a:t>мүлкү</a:t>
                    </a:r>
                    <a:r>
                      <a:rPr lang="ru-RU" sz="1100" dirty="0" smtClean="0">
                        <a:solidFill>
                          <a:sysClr val="windowText" lastClr="000000"/>
                        </a:solidFill>
                        <a:latin typeface="Times New Roman" panose="02020603050405020304" pitchFamily="18" charset="0"/>
                        <a:cs typeface="Times New Roman" panose="02020603050405020304" pitchFamily="18" charset="0"/>
                      </a:rPr>
                      <a:t> (</a:t>
                    </a:r>
                    <a:r>
                      <a:rPr lang="ru-RU" sz="1100" dirty="0" err="1" smtClean="0">
                        <a:solidFill>
                          <a:sysClr val="windowText" lastClr="000000"/>
                        </a:solidFill>
                        <a:latin typeface="Times New Roman" panose="02020603050405020304" pitchFamily="18" charset="0"/>
                        <a:cs typeface="Times New Roman" panose="02020603050405020304" pitchFamily="18" charset="0"/>
                      </a:rPr>
                      <a:t>кыймылсыз</a:t>
                    </a:r>
                    <a:r>
                      <a:rPr lang="ru-RU" sz="1100" baseline="0" dirty="0" smtClean="0">
                        <a:solidFill>
                          <a:sysClr val="windowText" lastClr="000000"/>
                        </a:solidFill>
                        <a:latin typeface="Times New Roman" panose="02020603050405020304" pitchFamily="18" charset="0"/>
                        <a:cs typeface="Times New Roman" panose="02020603050405020304" pitchFamily="18" charset="0"/>
                      </a:rPr>
                      <a:t> </a:t>
                    </a:r>
                    <a:r>
                      <a:rPr lang="ru-RU" sz="1100" baseline="0" dirty="0" err="1" smtClean="0">
                        <a:solidFill>
                          <a:sysClr val="windowText" lastClr="000000"/>
                        </a:solidFill>
                        <a:latin typeface="Times New Roman" panose="02020603050405020304" pitchFamily="18" charset="0"/>
                        <a:cs typeface="Times New Roman" panose="02020603050405020304" pitchFamily="18" charset="0"/>
                      </a:rPr>
                      <a:t>мүлк</a:t>
                    </a:r>
                    <a:r>
                      <a:rPr lang="ru-RU" sz="1100" baseline="0" dirty="0" smtClean="0">
                        <a:solidFill>
                          <a:sysClr val="windowText" lastClr="000000"/>
                        </a:solidFill>
                        <a:latin typeface="Times New Roman" panose="02020603050405020304" pitchFamily="18" charset="0"/>
                        <a:cs typeface="Times New Roman" panose="02020603050405020304" pitchFamily="18" charset="0"/>
                      </a:rPr>
                      <a:t>)</a:t>
                    </a:r>
                    <a:r>
                      <a:rPr lang="ru-RU" sz="1100" dirty="0" smtClean="0">
                        <a:solidFill>
                          <a:sysClr val="windowText" lastClr="000000"/>
                        </a:solidFill>
                        <a:latin typeface="Times New Roman" panose="02020603050405020304" pitchFamily="18" charset="0"/>
                        <a:cs typeface="Times New Roman" panose="02020603050405020304" pitchFamily="18" charset="0"/>
                      </a:rPr>
                      <a:t> </a:t>
                    </a:r>
                  </a:p>
                  <a:p>
                    <a:pPr>
                      <a:defRPr sz="1100">
                        <a:solidFill>
                          <a:sysClr val="windowText" lastClr="000000"/>
                        </a:solidFill>
                        <a:latin typeface="Times New Roman" panose="02020603050405020304" pitchFamily="18" charset="0"/>
                        <a:cs typeface="Times New Roman" panose="02020603050405020304" pitchFamily="18" charset="0"/>
                      </a:defRPr>
                    </a:pPr>
                    <a:r>
                      <a:rPr lang="ru-RU" sz="1100" baseline="0" dirty="0" smtClean="0">
                        <a:solidFill>
                          <a:sysClr val="windowText" lastClr="000000"/>
                        </a:solidFill>
                        <a:latin typeface="Times New Roman" panose="02020603050405020304" pitchFamily="18" charset="0"/>
                        <a:cs typeface="Times New Roman" panose="02020603050405020304" pitchFamily="18" charset="0"/>
                      </a:rPr>
                      <a:t>18%</a:t>
                    </a:r>
                    <a:endParaRPr lang="ru-RU" sz="1100" baseline="0" dirty="0">
                      <a:solidFill>
                        <a:sysClr val="windowText" lastClr="000000"/>
                      </a:solidFill>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1"/>
              <c:showSerName val="0"/>
              <c:showPercent val="0"/>
              <c:showBubbleSize val="0"/>
              <c:extLst>
                <c:ext xmlns:c15="http://schemas.microsoft.com/office/drawing/2012/chart" uri="{CE6537A1-D6FC-4f65-9D91-7224C49458BB}">
                  <c15:layout>
                    <c:manualLayout>
                      <c:w val="0.41796797900262467"/>
                      <c:h val="0.19947428678240145"/>
                    </c:manualLayout>
                  </c15:layout>
                </c:ext>
              </c:extLst>
            </c:dLbl>
            <c:dLbl>
              <c:idx val="1"/>
              <c:layout>
                <c:manualLayout>
                  <c:x val="4.3523840266173966E-2"/>
                  <c:y val="2.2098854771929403E-2"/>
                </c:manualLayout>
              </c:layout>
              <c:tx>
                <c:rich>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ru-RU" dirty="0" err="1" smtClean="0"/>
                      <a:t>Жарандык</a:t>
                    </a:r>
                    <a:r>
                      <a:rPr lang="ru-RU" dirty="0" smtClean="0"/>
                      <a:t> </a:t>
                    </a:r>
                    <a:r>
                      <a:rPr lang="ru-RU" dirty="0" err="1" smtClean="0"/>
                      <a:t>жоопкерчилик</a:t>
                    </a:r>
                    <a:r>
                      <a:rPr lang="ru-RU" baseline="0" dirty="0" smtClean="0"/>
                      <a:t> </a:t>
                    </a:r>
                    <a:r>
                      <a:rPr lang="ru-RU" baseline="0" dirty="0"/>
                      <a:t>82%</a:t>
                    </a:r>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1"/>
              <c:showSerName val="0"/>
              <c:showPercent val="0"/>
              <c:showBubbleSize val="0"/>
              <c:extLst>
                <c:ext xmlns:c15="http://schemas.microsoft.com/office/drawing/2012/chart" uri="{CE6537A1-D6FC-4f65-9D91-7224C49458BB}">
                  <c15:layout>
                    <c:manualLayout>
                      <c:w val="0.31967139107611547"/>
                      <c:h val="0.19526364842376898"/>
                    </c:manualLayout>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Лист2!$A$34:$A$35</c:f>
              <c:strCache>
                <c:ptCount val="2"/>
                <c:pt idx="0">
                  <c:v>имущества  граждан (недвижимого имущества)</c:v>
                </c:pt>
                <c:pt idx="1">
                  <c:v>гражданской ответственности</c:v>
                </c:pt>
              </c:strCache>
            </c:strRef>
          </c:cat>
          <c:val>
            <c:numRef>
              <c:f>Лист2!$C$34:$C$35</c:f>
              <c:numCache>
                <c:formatCode>#,##0.0</c:formatCode>
                <c:ptCount val="2"/>
                <c:pt idx="0">
                  <c:v>17.948717948717949</c:v>
                </c:pt>
                <c:pt idx="1">
                  <c:v>82.051282051282058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02201337736008"/>
          <c:y val="3.9456200787401578E-2"/>
          <c:w val="0.86564107611548557"/>
          <c:h val="0.72088764946048411"/>
        </c:manualLayout>
      </c:layout>
      <c:barChart>
        <c:barDir val="col"/>
        <c:grouping val="clustered"/>
        <c:varyColors val="0"/>
        <c:ser>
          <c:idx val="0"/>
          <c:order val="0"/>
          <c:tx>
            <c:strRef>
              <c:f>'Лист1 (2)'!$A$47</c:f>
              <c:strCache>
                <c:ptCount val="1"/>
                <c:pt idx="0">
                  <c:v>Балансовая прибыль (-убыток)</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 (2)'!$B$3:$F$3</c:f>
              <c:numCache>
                <c:formatCode>General</c:formatCode>
                <c:ptCount val="5"/>
                <c:pt idx="0">
                  <c:v>2012</c:v>
                </c:pt>
                <c:pt idx="1">
                  <c:v>2013</c:v>
                </c:pt>
                <c:pt idx="2">
                  <c:v>2014</c:v>
                </c:pt>
                <c:pt idx="3">
                  <c:v>2015</c:v>
                </c:pt>
                <c:pt idx="4">
                  <c:v>2016</c:v>
                </c:pt>
              </c:numCache>
            </c:numRef>
          </c:cat>
          <c:val>
            <c:numRef>
              <c:f>'Лист1 (2)'!$B$47:$F$47</c:f>
              <c:numCache>
                <c:formatCode>#,##0.0</c:formatCode>
                <c:ptCount val="5"/>
                <c:pt idx="0">
                  <c:v>79.599999999999994</c:v>
                </c:pt>
                <c:pt idx="1">
                  <c:v>91.8</c:v>
                </c:pt>
                <c:pt idx="2">
                  <c:v>192.6</c:v>
                </c:pt>
                <c:pt idx="3">
                  <c:v>351.1</c:v>
                </c:pt>
                <c:pt idx="4">
                  <c:v>66.2</c:v>
                </c:pt>
              </c:numCache>
            </c:numRef>
          </c:val>
        </c:ser>
        <c:dLbls>
          <c:dLblPos val="outEnd"/>
          <c:showLegendKey val="0"/>
          <c:showVal val="1"/>
          <c:showCatName val="0"/>
          <c:showSerName val="0"/>
          <c:showPercent val="0"/>
          <c:showBubbleSize val="0"/>
        </c:dLbls>
        <c:gapWidth val="219"/>
        <c:overlap val="-27"/>
        <c:axId val="188771920"/>
        <c:axId val="188769624"/>
      </c:barChart>
      <c:catAx>
        <c:axId val="188771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88769624"/>
        <c:crosses val="autoZero"/>
        <c:auto val="1"/>
        <c:lblAlgn val="ctr"/>
        <c:lblOffset val="100"/>
        <c:noMultiLvlLbl val="0"/>
      </c:catAx>
      <c:valAx>
        <c:axId val="188769624"/>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88771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Лист3!$A$54</c:f>
              <c:strCache>
                <c:ptCount val="1"/>
                <c:pt idx="0">
                  <c:v>Страховые выплаты  </c:v>
                </c:pt>
              </c:strCache>
            </c:strRef>
          </c:tx>
          <c:spPr>
            <a:solidFill>
              <a:schemeClr val="accent1"/>
            </a:solidFill>
            <a:ln>
              <a:noFill/>
            </a:ln>
            <a:effectLst/>
          </c:spPr>
          <c:invertIfNegative val="0"/>
          <c:dLbls>
            <c:dLbl>
              <c:idx val="2"/>
              <c:layout>
                <c:manualLayout>
                  <c:x val="0"/>
                  <c:y val="0.1546184657465312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Лист3!$B$53:$F$53</c:f>
              <c:numCache>
                <c:formatCode>General</c:formatCode>
                <c:ptCount val="5"/>
                <c:pt idx="0">
                  <c:v>2012</c:v>
                </c:pt>
                <c:pt idx="1">
                  <c:v>2013</c:v>
                </c:pt>
                <c:pt idx="2">
                  <c:v>2014</c:v>
                </c:pt>
                <c:pt idx="3">
                  <c:v>2015</c:v>
                </c:pt>
                <c:pt idx="4">
                  <c:v>2016</c:v>
                </c:pt>
              </c:numCache>
            </c:numRef>
          </c:cat>
          <c:val>
            <c:numRef>
              <c:f>Лист3!$B$54:$F$54</c:f>
              <c:numCache>
                <c:formatCode>#,##0.0</c:formatCode>
                <c:ptCount val="5"/>
                <c:pt idx="0">
                  <c:v>38</c:v>
                </c:pt>
                <c:pt idx="1">
                  <c:v>50.8</c:v>
                </c:pt>
                <c:pt idx="2">
                  <c:v>118.4</c:v>
                </c:pt>
                <c:pt idx="3">
                  <c:v>59.6</c:v>
                </c:pt>
                <c:pt idx="4">
                  <c:v>89.3</c:v>
                </c:pt>
              </c:numCache>
            </c:numRef>
          </c:val>
        </c:ser>
        <c:dLbls>
          <c:showLegendKey val="0"/>
          <c:showVal val="0"/>
          <c:showCatName val="0"/>
          <c:showSerName val="0"/>
          <c:showPercent val="0"/>
          <c:showBubbleSize val="0"/>
        </c:dLbls>
        <c:gapWidth val="219"/>
        <c:overlap val="-27"/>
        <c:axId val="188429920"/>
        <c:axId val="100623528"/>
      </c:barChart>
      <c:lineChart>
        <c:grouping val="standard"/>
        <c:varyColors val="0"/>
        <c:ser>
          <c:idx val="1"/>
          <c:order val="1"/>
          <c:tx>
            <c:strRef>
              <c:f>Лист3!$A$55</c:f>
              <c:strCache>
                <c:ptCount val="1"/>
                <c:pt idx="0">
                  <c:v>Число страховых случаев</c:v>
                </c:pt>
              </c:strCache>
            </c:strRef>
          </c:tx>
          <c:spPr>
            <a:ln w="28575" cap="sq">
              <a:solidFill>
                <a:schemeClr val="accent2"/>
              </a:solidFill>
              <a:round/>
            </a:ln>
            <a:effectLst/>
          </c:spPr>
          <c:marker>
            <c:symbol val="square"/>
            <c:size val="7"/>
            <c:spPr>
              <a:solidFill>
                <a:schemeClr val="accent2"/>
              </a:solidFill>
              <a:ln w="9525">
                <a:solidFill>
                  <a:schemeClr val="accent2"/>
                </a:solidFill>
              </a:ln>
              <a:effectLst/>
            </c:spPr>
          </c:marker>
          <c:dLbls>
            <c:dLbl>
              <c:idx val="0"/>
              <c:layout>
                <c:manualLayout>
                  <c:x val="-4.4654561575827527E-2"/>
                  <c:y val="-4.785809654059299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8537566930247349E-2"/>
                  <c:y val="-5.153948858217707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9309123151655123E-2"/>
                  <c:y val="-3.31325283742566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4.4654561575827673E-2"/>
                  <c:y val="-5.1539488582177079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688855086698796E-2"/>
                  <c:y val="-3.681392041584077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Лист3!$B$53:$F$53</c:f>
              <c:numCache>
                <c:formatCode>General</c:formatCode>
                <c:ptCount val="5"/>
                <c:pt idx="0">
                  <c:v>2012</c:v>
                </c:pt>
                <c:pt idx="1">
                  <c:v>2013</c:v>
                </c:pt>
                <c:pt idx="2">
                  <c:v>2014</c:v>
                </c:pt>
                <c:pt idx="3">
                  <c:v>2015</c:v>
                </c:pt>
                <c:pt idx="4">
                  <c:v>2016</c:v>
                </c:pt>
              </c:numCache>
            </c:numRef>
          </c:cat>
          <c:val>
            <c:numRef>
              <c:f>Лист3!$B$55:$F$55</c:f>
              <c:numCache>
                <c:formatCode>#,##0</c:formatCode>
                <c:ptCount val="5"/>
                <c:pt idx="0">
                  <c:v>3386</c:v>
                </c:pt>
                <c:pt idx="1">
                  <c:v>4238</c:v>
                </c:pt>
                <c:pt idx="2">
                  <c:v>5402</c:v>
                </c:pt>
                <c:pt idx="3">
                  <c:v>6082</c:v>
                </c:pt>
                <c:pt idx="4">
                  <c:v>6023</c:v>
                </c:pt>
              </c:numCache>
            </c:numRef>
          </c:val>
          <c:smooth val="0"/>
        </c:ser>
        <c:dLbls>
          <c:showLegendKey val="0"/>
          <c:showVal val="0"/>
          <c:showCatName val="0"/>
          <c:showSerName val="0"/>
          <c:showPercent val="0"/>
          <c:showBubbleSize val="0"/>
        </c:dLbls>
        <c:marker val="1"/>
        <c:smooth val="0"/>
        <c:axId val="188003464"/>
        <c:axId val="100625096"/>
      </c:lineChart>
      <c:catAx>
        <c:axId val="18842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100623528"/>
        <c:crosses val="autoZero"/>
        <c:auto val="1"/>
        <c:lblAlgn val="ctr"/>
        <c:lblOffset val="100"/>
        <c:noMultiLvlLbl val="0"/>
      </c:catAx>
      <c:valAx>
        <c:axId val="100623528"/>
        <c:scaling>
          <c:orientation val="minMax"/>
        </c:scaling>
        <c:delete val="0"/>
        <c:axPos val="l"/>
        <c:title>
          <c:tx>
            <c:rich>
              <a:bodyPr rot="-5400000" spcFirstLastPara="1" vertOverflow="ellipsis" vert="horz" wrap="square" anchor="ctr" anchorCtr="1"/>
              <a:lstStyle/>
              <a:p>
                <a:pPr>
                  <a:defRPr sz="1200" b="1" i="1"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ru-RU" sz="1200" b="1" i="1" dirty="0" err="1" smtClean="0">
                    <a:solidFill>
                      <a:sysClr val="windowText" lastClr="000000"/>
                    </a:solidFill>
                    <a:latin typeface="Times New Roman" panose="02020603050405020304" pitchFamily="18" charset="0"/>
                    <a:cs typeface="Times New Roman" panose="02020603050405020304" pitchFamily="18" charset="0"/>
                  </a:rPr>
                  <a:t>Камсыздандыруу</a:t>
                </a:r>
                <a:r>
                  <a:rPr lang="ru-RU" sz="1200" b="1" i="1" dirty="0" smtClean="0">
                    <a:solidFill>
                      <a:sysClr val="windowText" lastClr="000000"/>
                    </a:solidFill>
                    <a:latin typeface="Times New Roman" panose="02020603050405020304" pitchFamily="18" charset="0"/>
                    <a:cs typeface="Times New Roman" panose="02020603050405020304" pitchFamily="18" charset="0"/>
                  </a:rPr>
                  <a:t> </a:t>
                </a:r>
                <a:r>
                  <a:rPr lang="ru-RU" sz="1200" b="1" i="1" dirty="0" err="1" smtClean="0">
                    <a:solidFill>
                      <a:sysClr val="windowText" lastClr="000000"/>
                    </a:solidFill>
                    <a:latin typeface="Times New Roman" panose="02020603050405020304" pitchFamily="18" charset="0"/>
                    <a:cs typeface="Times New Roman" panose="02020603050405020304" pitchFamily="18" charset="0"/>
                  </a:rPr>
                  <a:t>төлөмдөрү</a:t>
                </a:r>
                <a:r>
                  <a:rPr lang="ru-RU" sz="1200" b="1" i="1" baseline="0" dirty="0" smtClean="0">
                    <a:solidFill>
                      <a:sysClr val="windowText" lastClr="000000"/>
                    </a:solidFill>
                    <a:latin typeface="Times New Roman" panose="02020603050405020304" pitchFamily="18" charset="0"/>
                    <a:cs typeface="Times New Roman" panose="02020603050405020304" pitchFamily="18" charset="0"/>
                  </a:rPr>
                  <a:t>, </a:t>
                </a:r>
                <a:r>
                  <a:rPr lang="ru-RU" sz="1200" b="1" i="1" baseline="0" dirty="0">
                    <a:solidFill>
                      <a:sysClr val="windowText" lastClr="000000"/>
                    </a:solidFill>
                    <a:latin typeface="Times New Roman" panose="02020603050405020304" pitchFamily="18" charset="0"/>
                    <a:cs typeface="Times New Roman" panose="02020603050405020304" pitchFamily="18" charset="0"/>
                  </a:rPr>
                  <a:t>млн. </a:t>
                </a:r>
                <a:r>
                  <a:rPr lang="ru-RU" sz="1200" b="1" i="1" baseline="0" dirty="0" smtClean="0">
                    <a:solidFill>
                      <a:sysClr val="windowText" lastClr="000000"/>
                    </a:solidFill>
                    <a:latin typeface="Times New Roman" panose="02020603050405020304" pitchFamily="18" charset="0"/>
                    <a:cs typeface="Times New Roman" panose="02020603050405020304" pitchFamily="18" charset="0"/>
                  </a:rPr>
                  <a:t>сом</a:t>
                </a:r>
                <a:endParaRPr lang="ru-RU" sz="1200" b="1" i="1" dirty="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2.1356529449308818E-2"/>
              <c:y val="0.13763797248637738"/>
            </c:manualLayout>
          </c:layout>
          <c:overlay val="0"/>
          <c:spPr>
            <a:noFill/>
            <a:ln>
              <a:noFill/>
            </a:ln>
            <a:effectLst/>
          </c:spPr>
          <c:txPr>
            <a:bodyPr rot="-5400000" spcFirstLastPara="1" vertOverflow="ellipsis" vert="horz" wrap="square" anchor="ctr" anchorCtr="1"/>
            <a:lstStyle/>
            <a:p>
              <a:pPr>
                <a:defRPr sz="1200" b="1" i="1"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88429920"/>
        <c:crosses val="autoZero"/>
        <c:crossBetween val="between"/>
      </c:valAx>
      <c:valAx>
        <c:axId val="100625096"/>
        <c:scaling>
          <c:orientation val="minMax"/>
        </c:scaling>
        <c:delete val="0"/>
        <c:axPos val="r"/>
        <c:title>
          <c:tx>
            <c:rich>
              <a:bodyPr rot="-5400000" spcFirstLastPara="1" vertOverflow="ellipsis" vert="horz" wrap="square" anchor="ctr" anchorCtr="1"/>
              <a:lstStyle/>
              <a:p>
                <a:pPr>
                  <a:defRPr sz="1100" b="1" i="1"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ru-RU" sz="1100" b="1" i="1" dirty="0" err="1" smtClean="0">
                    <a:solidFill>
                      <a:sysClr val="windowText" lastClr="000000"/>
                    </a:solidFill>
                    <a:latin typeface="Times New Roman" panose="02020603050405020304" pitchFamily="18" charset="0"/>
                    <a:cs typeface="Times New Roman" panose="02020603050405020304" pitchFamily="18" charset="0"/>
                  </a:rPr>
                  <a:t>Камсыздандыруу</a:t>
                </a:r>
                <a:r>
                  <a:rPr lang="ru-RU" sz="1100" b="1" i="1" dirty="0" smtClean="0">
                    <a:solidFill>
                      <a:sysClr val="windowText" lastClr="000000"/>
                    </a:solidFill>
                    <a:latin typeface="Times New Roman" panose="02020603050405020304" pitchFamily="18" charset="0"/>
                    <a:cs typeface="Times New Roman" panose="02020603050405020304" pitchFamily="18" charset="0"/>
                  </a:rPr>
                  <a:t> </a:t>
                </a:r>
                <a:r>
                  <a:rPr lang="ru-RU" sz="1100" b="1" i="1" dirty="0" err="1" smtClean="0">
                    <a:solidFill>
                      <a:sysClr val="windowText" lastClr="000000"/>
                    </a:solidFill>
                    <a:latin typeface="Times New Roman" panose="02020603050405020304" pitchFamily="18" charset="0"/>
                    <a:cs typeface="Times New Roman" panose="02020603050405020304" pitchFamily="18" charset="0"/>
                  </a:rPr>
                  <a:t>учурлары</a:t>
                </a:r>
                <a:r>
                  <a:rPr lang="ru-RU" sz="1100" b="1" i="1" dirty="0" smtClean="0">
                    <a:solidFill>
                      <a:sysClr val="windowText" lastClr="000000"/>
                    </a:solidFill>
                    <a:latin typeface="Times New Roman" panose="02020603050405020304" pitchFamily="18" charset="0"/>
                    <a:cs typeface="Times New Roman" panose="02020603050405020304" pitchFamily="18" charset="0"/>
                  </a:rPr>
                  <a:t>, </a:t>
                </a:r>
                <a:r>
                  <a:rPr lang="ru-RU" sz="1100" b="1" i="1" dirty="0" err="1" smtClean="0">
                    <a:solidFill>
                      <a:sysClr val="windowText" lastClr="000000"/>
                    </a:solidFill>
                    <a:latin typeface="Times New Roman" panose="02020603050405020304" pitchFamily="18" charset="0"/>
                    <a:cs typeface="Times New Roman" panose="02020603050405020304" pitchFamily="18" charset="0"/>
                  </a:rPr>
                  <a:t>учур</a:t>
                </a:r>
                <a:endParaRPr lang="ru-RU" sz="1100" b="1" i="1" dirty="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0.9560345954374686"/>
              <c:y val="0.16793582898861437"/>
            </c:manualLayout>
          </c:layout>
          <c:overlay val="0"/>
          <c:spPr>
            <a:noFill/>
            <a:ln>
              <a:noFill/>
            </a:ln>
            <a:effectLst/>
          </c:spPr>
          <c:txPr>
            <a:bodyPr rot="-5400000" spcFirstLastPara="1" vertOverflow="ellipsis" vert="horz" wrap="square" anchor="ctr" anchorCtr="1"/>
            <a:lstStyle/>
            <a:p>
              <a:pPr>
                <a:defRPr sz="1100" b="1" i="1"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88003464"/>
        <c:crosses val="max"/>
        <c:crossBetween val="between"/>
      </c:valAx>
      <c:catAx>
        <c:axId val="188003464"/>
        <c:scaling>
          <c:orientation val="minMax"/>
        </c:scaling>
        <c:delete val="1"/>
        <c:axPos val="b"/>
        <c:numFmt formatCode="General" sourceLinked="1"/>
        <c:majorTickMark val="out"/>
        <c:minorTickMark val="none"/>
        <c:tickLblPos val="nextTo"/>
        <c:crossAx val="1006250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04475756319932"/>
          <c:y val="0.11218993752541495"/>
          <c:w val="0.6409990330156099"/>
          <c:h val="0.8576747624856752"/>
        </c:manualLayout>
      </c:layout>
      <c:pieChart>
        <c:varyColors val="1"/>
        <c:dLbls>
          <c:showLegendKey val="0"/>
          <c:showVal val="0"/>
          <c:showCatName val="0"/>
          <c:showSerName val="0"/>
          <c:showPercent val="0"/>
          <c:showBubbleSize val="0"/>
          <c:showLeaderLines val="0"/>
        </c:dLbls>
        <c:firstSliceAng val="0"/>
      </c:pieChart>
      <c:spPr>
        <a:noFill/>
        <a:ln w="25400">
          <a:noFill/>
        </a:ln>
      </c:spPr>
    </c:plotArea>
    <c:plotVisOnly val="1"/>
    <c:dispBlanksAs val="zero"/>
    <c:showDLblsOverMax val="0"/>
  </c:chart>
  <c:spPr>
    <a:solidFill>
      <a:srgbClr val="FFFFFF"/>
    </a:solidFill>
    <a:ln w="6350">
      <a:noFill/>
    </a:ln>
  </c:spPr>
  <c:txPr>
    <a:bodyPr/>
    <a:lstStyle/>
    <a:p>
      <a:pPr>
        <a:defRPr sz="1000" b="0" i="0" u="none" strike="noStrike" baseline="0">
          <a:solidFill>
            <a:srgbClr val="000000"/>
          </a:solidFill>
          <a:latin typeface="Arial Cyr"/>
          <a:ea typeface="Arial Cyr"/>
          <a:cs typeface="Arial Cy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82932815216279"/>
          <c:y val="4.2553191489361701E-2"/>
          <c:w val="0.86252565020281557"/>
          <c:h val="0.62069414195565975"/>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Лист1!$A$43:$A$50</c:f>
              <c:strCache>
                <c:ptCount val="8"/>
                <c:pt idx="0">
                  <c:v>Великобритания</c:v>
                </c:pt>
                <c:pt idx="1">
                  <c:v>Китай</c:v>
                </c:pt>
                <c:pt idx="2">
                  <c:v>Пакистан</c:v>
                </c:pt>
                <c:pt idx="3">
                  <c:v>ОАЭ </c:v>
                </c:pt>
                <c:pt idx="4">
                  <c:v>Турция</c:v>
                </c:pt>
                <c:pt idx="5">
                  <c:v>Канада</c:v>
                </c:pt>
                <c:pt idx="6">
                  <c:v>Казахстан</c:v>
                </c:pt>
                <c:pt idx="7">
                  <c:v>Россия</c:v>
                </c:pt>
              </c:strCache>
            </c:strRef>
          </c:cat>
          <c:val>
            <c:numRef>
              <c:f>Лист1!$B$43:$B$50</c:f>
              <c:numCache>
                <c:formatCode>#,##0.0</c:formatCode>
                <c:ptCount val="8"/>
                <c:pt idx="0">
                  <c:v>69.7</c:v>
                </c:pt>
                <c:pt idx="1">
                  <c:v>36.1</c:v>
                </c:pt>
                <c:pt idx="2">
                  <c:v>13.5</c:v>
                </c:pt>
                <c:pt idx="3">
                  <c:v>12.4</c:v>
                </c:pt>
                <c:pt idx="4">
                  <c:v>8.6999999999999993</c:v>
                </c:pt>
                <c:pt idx="5">
                  <c:v>312.2</c:v>
                </c:pt>
                <c:pt idx="6">
                  <c:v>34.700000000000003</c:v>
                </c:pt>
                <c:pt idx="7">
                  <c:v>41.9</c:v>
                </c:pt>
              </c:numCache>
            </c:numRef>
          </c:val>
        </c:ser>
        <c:dLbls>
          <c:showLegendKey val="0"/>
          <c:showVal val="0"/>
          <c:showCatName val="0"/>
          <c:showSerName val="0"/>
          <c:showPercent val="0"/>
          <c:showBubbleSize val="0"/>
        </c:dLbls>
        <c:gapWidth val="219"/>
        <c:overlap val="-27"/>
        <c:axId val="188005816"/>
        <c:axId val="188006208"/>
      </c:barChart>
      <c:catAx>
        <c:axId val="18800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crossAx val="188006208"/>
        <c:crosses val="autoZero"/>
        <c:auto val="1"/>
        <c:lblAlgn val="ctr"/>
        <c:lblOffset val="100"/>
        <c:noMultiLvlLbl val="0"/>
      </c:catAx>
      <c:valAx>
        <c:axId val="18800620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88005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E3C1AC-2C45-4129-919B-35FFF690CC8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4DA7F533-6E99-4D07-85B8-00D30DFBFD66}">
      <dgm:prSet/>
      <dgm:spPr/>
      <dgm:t>
        <a:bodyPr/>
        <a:lstStyle/>
        <a:p>
          <a:pPr rtl="0"/>
          <a:r>
            <a:rPr lang="ru-RU" dirty="0" err="1" smtClean="0"/>
            <a:t>Камсыздандыруу</a:t>
          </a:r>
          <a:r>
            <a:rPr lang="ru-RU" dirty="0" smtClean="0"/>
            <a:t> </a:t>
          </a:r>
          <a:r>
            <a:rPr lang="ru-RU" dirty="0" err="1" smtClean="0"/>
            <a:t>компанияларынын</a:t>
          </a:r>
          <a:r>
            <a:rPr lang="ru-RU" dirty="0" smtClean="0"/>
            <a:t> </a:t>
          </a:r>
          <a:r>
            <a:rPr lang="ru-RU" dirty="0" err="1" smtClean="0"/>
            <a:t>иштеринин</a:t>
          </a:r>
          <a:r>
            <a:rPr lang="ru-RU" dirty="0" smtClean="0"/>
            <a:t> </a:t>
          </a:r>
          <a:r>
            <a:rPr lang="ru-RU" dirty="0" err="1" smtClean="0"/>
            <a:t>негизги</a:t>
          </a:r>
          <a:r>
            <a:rPr lang="ru-RU" dirty="0" smtClean="0"/>
            <a:t> </a:t>
          </a:r>
          <a:r>
            <a:rPr lang="ru-RU" dirty="0" err="1" smtClean="0"/>
            <a:t>көрсөткучтөрү</a:t>
          </a:r>
          <a:r>
            <a:rPr lang="ru-RU" dirty="0" smtClean="0"/>
            <a:t> </a:t>
          </a:r>
          <a:r>
            <a:rPr lang="ru-RU" i="1" dirty="0" smtClean="0"/>
            <a:t>(млн. сом)</a:t>
          </a:r>
          <a:endParaRPr lang="ru-RU" dirty="0"/>
        </a:p>
      </dgm:t>
    </dgm:pt>
    <dgm:pt modelId="{1188197C-A70F-4238-B190-409995C49B7C}" type="parTrans" cxnId="{9A703FC5-4073-4892-80A1-F1F356FB40EC}">
      <dgm:prSet/>
      <dgm:spPr/>
      <dgm:t>
        <a:bodyPr/>
        <a:lstStyle/>
        <a:p>
          <a:endParaRPr lang="ru-RU"/>
        </a:p>
      </dgm:t>
    </dgm:pt>
    <dgm:pt modelId="{FA66F106-7E07-4511-9A4C-9AF33B98FA26}" type="sibTrans" cxnId="{9A703FC5-4073-4892-80A1-F1F356FB40EC}">
      <dgm:prSet/>
      <dgm:spPr/>
      <dgm:t>
        <a:bodyPr/>
        <a:lstStyle/>
        <a:p>
          <a:endParaRPr lang="ru-RU"/>
        </a:p>
      </dgm:t>
    </dgm:pt>
    <dgm:pt modelId="{8D25BA3C-5BC8-4DA9-BADE-BF9C4BB59816}" type="pres">
      <dgm:prSet presAssocID="{DBE3C1AC-2C45-4129-919B-35FFF690CC8D}" presName="linear" presStyleCnt="0">
        <dgm:presLayoutVars>
          <dgm:animLvl val="lvl"/>
          <dgm:resizeHandles val="exact"/>
        </dgm:presLayoutVars>
      </dgm:prSet>
      <dgm:spPr/>
      <dgm:t>
        <a:bodyPr/>
        <a:lstStyle/>
        <a:p>
          <a:endParaRPr lang="ru-RU"/>
        </a:p>
      </dgm:t>
    </dgm:pt>
    <dgm:pt modelId="{64A2E33F-A409-4F73-A46F-B809CEF227CB}" type="pres">
      <dgm:prSet presAssocID="{4DA7F533-6E99-4D07-85B8-00D30DFBFD66}" presName="parentText" presStyleLbl="node1" presStyleIdx="0" presStyleCnt="1">
        <dgm:presLayoutVars>
          <dgm:chMax val="0"/>
          <dgm:bulletEnabled val="1"/>
        </dgm:presLayoutVars>
      </dgm:prSet>
      <dgm:spPr/>
      <dgm:t>
        <a:bodyPr/>
        <a:lstStyle/>
        <a:p>
          <a:endParaRPr lang="ru-RU"/>
        </a:p>
      </dgm:t>
    </dgm:pt>
  </dgm:ptLst>
  <dgm:cxnLst>
    <dgm:cxn modelId="{5B1CED66-6A1F-4632-AF34-2DEAD1964A0E}" type="presOf" srcId="{4DA7F533-6E99-4D07-85B8-00D30DFBFD66}" destId="{64A2E33F-A409-4F73-A46F-B809CEF227CB}" srcOrd="0" destOrd="0" presId="urn:microsoft.com/office/officeart/2005/8/layout/vList2"/>
    <dgm:cxn modelId="{9A703FC5-4073-4892-80A1-F1F356FB40EC}" srcId="{DBE3C1AC-2C45-4129-919B-35FFF690CC8D}" destId="{4DA7F533-6E99-4D07-85B8-00D30DFBFD66}" srcOrd="0" destOrd="0" parTransId="{1188197C-A70F-4238-B190-409995C49B7C}" sibTransId="{FA66F106-7E07-4511-9A4C-9AF33B98FA26}"/>
    <dgm:cxn modelId="{0BD5697E-05D7-4A76-857C-815F7E08E723}" type="presOf" srcId="{DBE3C1AC-2C45-4129-919B-35FFF690CC8D}" destId="{8D25BA3C-5BC8-4DA9-BADE-BF9C4BB59816}" srcOrd="0" destOrd="0" presId="urn:microsoft.com/office/officeart/2005/8/layout/vList2"/>
    <dgm:cxn modelId="{0E166E8E-E2CF-4238-8FB7-08217221C299}" type="presParOf" srcId="{8D25BA3C-5BC8-4DA9-BADE-BF9C4BB59816}" destId="{64A2E33F-A409-4F73-A46F-B809CEF227C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C2944E-7314-441C-9B8E-97B1112BABA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83E46486-E90A-4880-8545-692794058898}">
      <dgm:prSet custT="1"/>
      <dgm:spPr>
        <a:solidFill>
          <a:schemeClr val="accent1">
            <a:lumMod val="60000"/>
            <a:lumOff val="40000"/>
          </a:schemeClr>
        </a:solidFill>
      </dgm:spPr>
      <dgm:t>
        <a:bodyPr/>
        <a:lstStyle/>
        <a:p>
          <a:pPr algn="ctr" rtl="0"/>
          <a:endParaRPr lang="ru-RU" sz="1600" dirty="0" smtClean="0"/>
        </a:p>
        <a:p>
          <a:pPr algn="ctr" rtl="0"/>
          <a:endParaRPr lang="ru-RU" sz="1600" dirty="0" smtClean="0"/>
        </a:p>
        <a:p>
          <a:pPr algn="ctr" rtl="0"/>
          <a:endParaRPr lang="ru-RU" sz="1600" dirty="0" smtClean="0"/>
        </a:p>
        <a:p>
          <a:pPr algn="just" rtl="0"/>
          <a:r>
            <a:rPr lang="ru-RU" sz="1600" dirty="0" err="1" smtClean="0">
              <a:solidFill>
                <a:schemeClr val="tx1"/>
              </a:solidFill>
            </a:rPr>
            <a:t>Өткөн</a:t>
          </a:r>
          <a:r>
            <a:rPr lang="ru-RU" sz="1600" dirty="0" smtClean="0">
              <a:solidFill>
                <a:schemeClr val="tx1"/>
              </a:solidFill>
            </a:rPr>
            <a:t> </a:t>
          </a:r>
          <a:r>
            <a:rPr lang="ru-RU" sz="1600" dirty="0" err="1" smtClean="0">
              <a:solidFill>
                <a:schemeClr val="tx1"/>
              </a:solidFill>
            </a:rPr>
            <a:t>беш</a:t>
          </a:r>
          <a:r>
            <a:rPr lang="ru-RU" sz="1600" dirty="0" smtClean="0">
              <a:solidFill>
                <a:schemeClr val="tx1"/>
              </a:solidFill>
            </a:rPr>
            <a:t> </a:t>
          </a:r>
          <a:r>
            <a:rPr lang="ru-RU" sz="1600" dirty="0" err="1" smtClean="0">
              <a:solidFill>
                <a:schemeClr val="tx1"/>
              </a:solidFill>
            </a:rPr>
            <a:t>жылда</a:t>
          </a:r>
          <a:r>
            <a:rPr lang="ru-RU" sz="1600" dirty="0" smtClean="0">
              <a:solidFill>
                <a:schemeClr val="tx1"/>
              </a:solidFill>
            </a:rPr>
            <a:t> </a:t>
          </a:r>
          <a:r>
            <a:rPr lang="ru-RU" sz="1600" dirty="0" err="1" smtClean="0">
              <a:solidFill>
                <a:schemeClr val="tx1"/>
              </a:solidFill>
            </a:rPr>
            <a:t>камсыздандыруучу</a:t>
          </a:r>
          <a:r>
            <a:rPr lang="ru-RU" sz="1600" dirty="0" smtClean="0">
              <a:solidFill>
                <a:schemeClr val="tx1"/>
              </a:solidFill>
            </a:rPr>
            <a:t> </a:t>
          </a:r>
          <a:r>
            <a:rPr lang="ru-RU" sz="1600" dirty="0" err="1" smtClean="0">
              <a:solidFill>
                <a:schemeClr val="tx1"/>
              </a:solidFill>
            </a:rPr>
            <a:t>компаниялардын</a:t>
          </a:r>
          <a:r>
            <a:rPr lang="ru-RU" sz="1600" dirty="0" smtClean="0">
              <a:solidFill>
                <a:schemeClr val="tx1"/>
              </a:solidFill>
            </a:rPr>
            <a:t> </a:t>
          </a:r>
          <a:r>
            <a:rPr lang="ru-RU" sz="1600" dirty="0" err="1" smtClean="0">
              <a:solidFill>
                <a:schemeClr val="tx1"/>
              </a:solidFill>
            </a:rPr>
            <a:t>иштери</a:t>
          </a:r>
          <a:r>
            <a:rPr lang="ru-RU" sz="1600" dirty="0" smtClean="0">
              <a:solidFill>
                <a:schemeClr val="tx1"/>
              </a:solidFill>
            </a:rPr>
            <a:t> </a:t>
          </a:r>
          <a:r>
            <a:rPr lang="ru-RU" sz="1600" dirty="0" err="1" smtClean="0">
              <a:solidFill>
                <a:schemeClr val="tx1"/>
              </a:solidFill>
            </a:rPr>
            <a:t>кирешелүү</a:t>
          </a:r>
          <a:r>
            <a:rPr lang="ru-RU" sz="1600" dirty="0" smtClean="0">
              <a:solidFill>
                <a:schemeClr val="tx1"/>
              </a:solidFill>
            </a:rPr>
            <a:t> </a:t>
          </a:r>
          <a:r>
            <a:rPr lang="ru-RU" sz="1600" dirty="0" err="1" smtClean="0">
              <a:solidFill>
                <a:schemeClr val="tx1"/>
              </a:solidFill>
            </a:rPr>
            <a:t>болду</a:t>
          </a:r>
          <a:r>
            <a:rPr lang="ru-RU" sz="1600" dirty="0" smtClean="0">
              <a:solidFill>
                <a:schemeClr val="tx1"/>
              </a:solidFill>
            </a:rPr>
            <a:t>. </a:t>
          </a:r>
        </a:p>
        <a:p>
          <a:pPr algn="just" rtl="0"/>
          <a:r>
            <a:rPr lang="ru-RU" sz="1600" dirty="0" smtClean="0">
              <a:solidFill>
                <a:schemeClr val="tx1"/>
              </a:solidFill>
            </a:rPr>
            <a:t>2015-ж. </a:t>
          </a:r>
          <a:r>
            <a:rPr lang="ru-RU" sz="1600" dirty="0" err="1" smtClean="0">
              <a:solidFill>
                <a:schemeClr val="tx1"/>
              </a:solidFill>
            </a:rPr>
            <a:t>анын</a:t>
          </a:r>
          <a:r>
            <a:rPr lang="ru-RU" sz="1600" dirty="0" smtClean="0">
              <a:solidFill>
                <a:schemeClr val="tx1"/>
              </a:solidFill>
            </a:rPr>
            <a:t> </a:t>
          </a:r>
          <a:r>
            <a:rPr lang="ru-RU" sz="1600" dirty="0" err="1" smtClean="0">
              <a:solidFill>
                <a:schemeClr val="tx1"/>
              </a:solidFill>
            </a:rPr>
            <a:t>көлөмү</a:t>
          </a:r>
          <a:r>
            <a:rPr lang="ru-RU" sz="1600" dirty="0" smtClean="0">
              <a:solidFill>
                <a:schemeClr val="tx1"/>
              </a:solidFill>
            </a:rPr>
            <a:t> -  351,1 млн. сом </a:t>
          </a:r>
          <a:r>
            <a:rPr lang="ru-RU" sz="1600" dirty="0" err="1" smtClean="0">
              <a:solidFill>
                <a:schemeClr val="tx1"/>
              </a:solidFill>
            </a:rPr>
            <a:t>болду</a:t>
          </a:r>
          <a:r>
            <a:rPr lang="ru-RU" sz="1600" dirty="0" smtClean="0">
              <a:solidFill>
                <a:schemeClr val="tx1"/>
              </a:solidFill>
            </a:rPr>
            <a:t>.</a:t>
          </a:r>
        </a:p>
        <a:p>
          <a:pPr algn="just" rtl="0"/>
          <a:r>
            <a:rPr lang="ru-RU" sz="1600" dirty="0" smtClean="0">
              <a:solidFill>
                <a:schemeClr val="tx1"/>
              </a:solidFill>
            </a:rPr>
            <a:t>2016-ж. чет </a:t>
          </a:r>
          <a:r>
            <a:rPr lang="ru-RU" sz="1600" dirty="0" err="1" smtClean="0">
              <a:solidFill>
                <a:schemeClr val="tx1"/>
              </a:solidFill>
            </a:rPr>
            <a:t>элдик</a:t>
          </a:r>
          <a:r>
            <a:rPr lang="ru-RU" sz="1600" dirty="0" smtClean="0">
              <a:solidFill>
                <a:schemeClr val="tx1"/>
              </a:solidFill>
            </a:rPr>
            <a:t> </a:t>
          </a:r>
          <a:r>
            <a:rPr lang="ru-RU" sz="1600" dirty="0" err="1" smtClean="0">
              <a:solidFill>
                <a:schemeClr val="tx1"/>
              </a:solidFill>
            </a:rPr>
            <a:t>валюталардын</a:t>
          </a:r>
          <a:r>
            <a:rPr lang="ru-RU" sz="1600" dirty="0" smtClean="0">
              <a:solidFill>
                <a:schemeClr val="tx1"/>
              </a:solidFill>
            </a:rPr>
            <a:t> </a:t>
          </a:r>
          <a:r>
            <a:rPr lang="ru-RU" sz="1600" dirty="0" err="1" smtClean="0">
              <a:solidFill>
                <a:schemeClr val="tx1"/>
              </a:solidFill>
            </a:rPr>
            <a:t>курсунун</a:t>
          </a:r>
          <a:r>
            <a:rPr lang="ru-RU" sz="1600" dirty="0" smtClean="0">
              <a:solidFill>
                <a:schemeClr val="tx1"/>
              </a:solidFill>
            </a:rPr>
            <a:t> </a:t>
          </a:r>
          <a:r>
            <a:rPr lang="ru-RU" sz="1600" dirty="0" err="1" smtClean="0">
              <a:solidFill>
                <a:schemeClr val="tx1"/>
              </a:solidFill>
            </a:rPr>
            <a:t>терс</a:t>
          </a:r>
          <a:r>
            <a:rPr lang="ru-RU" sz="1600" dirty="0" smtClean="0">
              <a:solidFill>
                <a:schemeClr val="tx1"/>
              </a:solidFill>
            </a:rPr>
            <a:t> </a:t>
          </a:r>
          <a:r>
            <a:rPr lang="ru-RU" sz="1600" dirty="0" err="1" smtClean="0">
              <a:solidFill>
                <a:schemeClr val="tx1"/>
              </a:solidFill>
            </a:rPr>
            <a:t>мааниде</a:t>
          </a:r>
          <a:r>
            <a:rPr lang="ru-RU" sz="1600" dirty="0" smtClean="0">
              <a:solidFill>
                <a:schemeClr val="tx1"/>
              </a:solidFill>
            </a:rPr>
            <a:t> </a:t>
          </a:r>
          <a:r>
            <a:rPr lang="ru-RU" sz="1600" dirty="0" err="1" smtClean="0">
              <a:solidFill>
                <a:schemeClr val="tx1"/>
              </a:solidFill>
            </a:rPr>
            <a:t>болгондугунан</a:t>
          </a:r>
          <a:r>
            <a:rPr lang="ru-RU" sz="1600" dirty="0" smtClean="0">
              <a:solidFill>
                <a:schemeClr val="tx1"/>
              </a:solidFill>
            </a:rPr>
            <a:t> </a:t>
          </a:r>
          <a:r>
            <a:rPr lang="ru-RU" sz="1600" dirty="0" err="1" smtClean="0">
              <a:solidFill>
                <a:schemeClr val="tx1"/>
              </a:solidFill>
            </a:rPr>
            <a:t>улам</a:t>
          </a:r>
          <a:r>
            <a:rPr lang="ru-RU" sz="1600" dirty="0" smtClean="0">
              <a:solidFill>
                <a:schemeClr val="tx1"/>
              </a:solidFill>
            </a:rPr>
            <a:t> </a:t>
          </a:r>
          <a:r>
            <a:rPr lang="ru-RU" sz="1600" dirty="0" err="1" smtClean="0">
              <a:solidFill>
                <a:schemeClr val="tx1"/>
              </a:solidFill>
            </a:rPr>
            <a:t>операциялык</a:t>
          </a:r>
          <a:r>
            <a:rPr lang="ru-RU" sz="1600" dirty="0" smtClean="0">
              <a:solidFill>
                <a:schemeClr val="tx1"/>
              </a:solidFill>
            </a:rPr>
            <a:t> </a:t>
          </a:r>
          <a:r>
            <a:rPr lang="ru-RU" sz="1600" dirty="0" err="1" smtClean="0">
              <a:solidFill>
                <a:schemeClr val="tx1"/>
              </a:solidFill>
            </a:rPr>
            <a:t>эмес</a:t>
          </a:r>
          <a:r>
            <a:rPr lang="ru-RU" sz="1600" dirty="0" smtClean="0">
              <a:solidFill>
                <a:schemeClr val="tx1"/>
              </a:solidFill>
            </a:rPr>
            <a:t> </a:t>
          </a:r>
          <a:r>
            <a:rPr lang="ru-RU" sz="1600" dirty="0" err="1" smtClean="0">
              <a:solidFill>
                <a:schemeClr val="tx1"/>
              </a:solidFill>
            </a:rPr>
            <a:t>чыгымдар</a:t>
          </a:r>
          <a:r>
            <a:rPr lang="ru-RU" sz="1600" dirty="0" smtClean="0">
              <a:solidFill>
                <a:schemeClr val="tx1"/>
              </a:solidFill>
            </a:rPr>
            <a:t> </a:t>
          </a:r>
          <a:r>
            <a:rPr lang="ru-RU" sz="1600" dirty="0" err="1" smtClean="0">
              <a:solidFill>
                <a:schemeClr val="tx1"/>
              </a:solidFill>
            </a:rPr>
            <a:t>көп</a:t>
          </a:r>
          <a:r>
            <a:rPr lang="ru-RU" sz="1600" dirty="0" smtClean="0">
              <a:solidFill>
                <a:schemeClr val="tx1"/>
              </a:solidFill>
            </a:rPr>
            <a:t> </a:t>
          </a:r>
          <a:r>
            <a:rPr lang="ru-RU" sz="1600" dirty="0" err="1" smtClean="0">
              <a:solidFill>
                <a:schemeClr val="tx1"/>
              </a:solidFill>
            </a:rPr>
            <a:t>болуп</a:t>
          </a:r>
          <a:r>
            <a:rPr lang="ru-RU" sz="1600" dirty="0" smtClean="0">
              <a:solidFill>
                <a:schemeClr val="tx1"/>
              </a:solidFill>
            </a:rPr>
            <a:t>, </a:t>
          </a:r>
          <a:r>
            <a:rPr lang="ru-RU" sz="1600" dirty="0" err="1" smtClean="0">
              <a:solidFill>
                <a:schemeClr val="tx1"/>
              </a:solidFill>
            </a:rPr>
            <a:t>кирешелердин</a:t>
          </a:r>
          <a:r>
            <a:rPr lang="ru-RU" sz="1600" dirty="0" smtClean="0">
              <a:solidFill>
                <a:schemeClr val="tx1"/>
              </a:solidFill>
            </a:rPr>
            <a:t> </a:t>
          </a:r>
          <a:r>
            <a:rPr lang="ru-RU" sz="1600" dirty="0" err="1" smtClean="0">
              <a:solidFill>
                <a:schemeClr val="tx1"/>
              </a:solidFill>
            </a:rPr>
            <a:t>көлөмүнүн</a:t>
          </a:r>
          <a:r>
            <a:rPr lang="ru-RU" sz="1600" dirty="0" smtClean="0">
              <a:solidFill>
                <a:schemeClr val="tx1"/>
              </a:solidFill>
            </a:rPr>
            <a:t> </a:t>
          </a:r>
          <a:r>
            <a:rPr lang="ru-RU" sz="1600" dirty="0" err="1" smtClean="0">
              <a:solidFill>
                <a:schemeClr val="tx1"/>
              </a:solidFill>
            </a:rPr>
            <a:t>төмөндөгөнү</a:t>
          </a:r>
          <a:r>
            <a:rPr lang="ru-RU" sz="1600" dirty="0" smtClean="0">
              <a:solidFill>
                <a:schemeClr val="tx1"/>
              </a:solidFill>
            </a:rPr>
            <a:t> </a:t>
          </a:r>
          <a:r>
            <a:rPr lang="ru-RU" sz="1600" dirty="0" err="1" smtClean="0">
              <a:solidFill>
                <a:schemeClr val="tx1"/>
              </a:solidFill>
            </a:rPr>
            <a:t>байкалды</a:t>
          </a:r>
          <a:r>
            <a:rPr lang="ru-RU" sz="1600" dirty="0" smtClean="0">
              <a:solidFill>
                <a:schemeClr val="tx1"/>
              </a:solidFill>
            </a:rPr>
            <a:t>.</a:t>
          </a:r>
        </a:p>
        <a:p>
          <a:pPr algn="just" rtl="0"/>
          <a:r>
            <a:rPr lang="ru-RU" sz="1600" dirty="0" smtClean="0">
              <a:solidFill>
                <a:schemeClr val="tx1"/>
              </a:solidFill>
            </a:rPr>
            <a:t/>
          </a:r>
          <a:br>
            <a:rPr lang="ru-RU" sz="1600" dirty="0" smtClean="0">
              <a:solidFill>
                <a:schemeClr val="tx1"/>
              </a:solidFill>
            </a:rPr>
          </a:br>
          <a:r>
            <a:rPr lang="ru-RU" sz="1600" dirty="0" smtClean="0"/>
            <a:t>	 	</a:t>
          </a:r>
          <a:br>
            <a:rPr lang="ru-RU" sz="1600" dirty="0" smtClean="0"/>
          </a:br>
          <a:r>
            <a:rPr lang="ru-RU" sz="1600" i="1" dirty="0" smtClean="0"/>
            <a:t/>
          </a:r>
          <a:br>
            <a:rPr lang="ru-RU" sz="1600" i="1" dirty="0" smtClean="0"/>
          </a:br>
          <a:r>
            <a:rPr lang="ru-RU" sz="1200" dirty="0" smtClean="0"/>
            <a:t/>
          </a:r>
          <a:br>
            <a:rPr lang="ru-RU" sz="1200" dirty="0" smtClean="0"/>
          </a:br>
          <a:r>
            <a:rPr lang="ru-RU" sz="1200" dirty="0" smtClean="0"/>
            <a:t>           </a:t>
          </a:r>
          <a:r>
            <a:rPr lang="ru-RU" sz="1200" i="1" dirty="0" smtClean="0"/>
            <a:t> </a:t>
          </a:r>
          <a:r>
            <a:rPr lang="ru-RU" sz="1200" dirty="0" smtClean="0"/>
            <a:t/>
          </a:r>
          <a:br>
            <a:rPr lang="ru-RU" sz="1200" dirty="0" smtClean="0"/>
          </a:br>
          <a:r>
            <a:rPr lang="ru-RU" sz="1200" b="1" dirty="0" smtClean="0"/>
            <a:t>              </a:t>
          </a:r>
          <a:endParaRPr lang="ru-RU" sz="1200" dirty="0"/>
        </a:p>
      </dgm:t>
    </dgm:pt>
    <dgm:pt modelId="{43E5C488-F84C-40C0-81BA-74FCD6AD977A}" type="parTrans" cxnId="{E795895D-22F6-4D43-865D-8A420003E027}">
      <dgm:prSet/>
      <dgm:spPr/>
      <dgm:t>
        <a:bodyPr/>
        <a:lstStyle/>
        <a:p>
          <a:endParaRPr lang="ru-RU"/>
        </a:p>
      </dgm:t>
    </dgm:pt>
    <dgm:pt modelId="{106D2393-D192-4E6F-BF06-22DA1ADB8A86}" type="sibTrans" cxnId="{E795895D-22F6-4D43-865D-8A420003E027}">
      <dgm:prSet/>
      <dgm:spPr/>
      <dgm:t>
        <a:bodyPr/>
        <a:lstStyle/>
        <a:p>
          <a:endParaRPr lang="ru-RU"/>
        </a:p>
      </dgm:t>
    </dgm:pt>
    <dgm:pt modelId="{9080EFED-58CC-4429-AA8F-E53CD1E6664C}" type="pres">
      <dgm:prSet presAssocID="{07C2944E-7314-441C-9B8E-97B1112BABA5}" presName="Name0" presStyleCnt="0">
        <dgm:presLayoutVars>
          <dgm:dir/>
          <dgm:animLvl val="lvl"/>
          <dgm:resizeHandles val="exact"/>
        </dgm:presLayoutVars>
      </dgm:prSet>
      <dgm:spPr/>
      <dgm:t>
        <a:bodyPr/>
        <a:lstStyle/>
        <a:p>
          <a:endParaRPr lang="ru-RU"/>
        </a:p>
      </dgm:t>
    </dgm:pt>
    <dgm:pt modelId="{FFEF5DD0-3032-4CD7-9C7C-A63012E57772}" type="pres">
      <dgm:prSet presAssocID="{83E46486-E90A-4880-8545-692794058898}" presName="linNode" presStyleCnt="0"/>
      <dgm:spPr/>
    </dgm:pt>
    <dgm:pt modelId="{9E13BA4C-15E7-4E0F-B88F-B7D0A4456E77}" type="pres">
      <dgm:prSet presAssocID="{83E46486-E90A-4880-8545-692794058898}" presName="parentText" presStyleLbl="node1" presStyleIdx="0" presStyleCnt="1" custScaleX="277778">
        <dgm:presLayoutVars>
          <dgm:chMax val="1"/>
          <dgm:bulletEnabled val="1"/>
        </dgm:presLayoutVars>
      </dgm:prSet>
      <dgm:spPr/>
      <dgm:t>
        <a:bodyPr/>
        <a:lstStyle/>
        <a:p>
          <a:endParaRPr lang="ru-RU"/>
        </a:p>
      </dgm:t>
    </dgm:pt>
  </dgm:ptLst>
  <dgm:cxnLst>
    <dgm:cxn modelId="{E795895D-22F6-4D43-865D-8A420003E027}" srcId="{07C2944E-7314-441C-9B8E-97B1112BABA5}" destId="{83E46486-E90A-4880-8545-692794058898}" srcOrd="0" destOrd="0" parTransId="{43E5C488-F84C-40C0-81BA-74FCD6AD977A}" sibTransId="{106D2393-D192-4E6F-BF06-22DA1ADB8A86}"/>
    <dgm:cxn modelId="{0248ED31-AFC9-49CF-8613-842E3F2E6DCF}" type="presOf" srcId="{07C2944E-7314-441C-9B8E-97B1112BABA5}" destId="{9080EFED-58CC-4429-AA8F-E53CD1E6664C}" srcOrd="0" destOrd="0" presId="urn:microsoft.com/office/officeart/2005/8/layout/vList5"/>
    <dgm:cxn modelId="{C2E0AEB1-D69E-4E64-950A-DD5A993CD0FE}" type="presOf" srcId="{83E46486-E90A-4880-8545-692794058898}" destId="{9E13BA4C-15E7-4E0F-B88F-B7D0A4456E77}" srcOrd="0" destOrd="0" presId="urn:microsoft.com/office/officeart/2005/8/layout/vList5"/>
    <dgm:cxn modelId="{31882B0A-A71D-47CE-80D6-71A8835A1E17}" type="presParOf" srcId="{9080EFED-58CC-4429-AA8F-E53CD1E6664C}" destId="{FFEF5DD0-3032-4CD7-9C7C-A63012E57772}" srcOrd="0" destOrd="0" presId="urn:microsoft.com/office/officeart/2005/8/layout/vList5"/>
    <dgm:cxn modelId="{7B84E8B8-A9D4-4C20-A9C4-9678C57D11FC}" type="presParOf" srcId="{FFEF5DD0-3032-4CD7-9C7C-A63012E57772}" destId="{9E13BA4C-15E7-4E0F-B88F-B7D0A4456E7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43011C-95C0-43A1-84EC-AA02857F5B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19C335A-6EE7-4AB5-BCC2-5C551E0DD148}">
      <dgm:prSet custT="1"/>
      <dgm:spPr>
        <a:noFill/>
      </dgm:spPr>
      <dgm:t>
        <a:bodyPr/>
        <a:lstStyle/>
        <a:p>
          <a:pPr rtl="0"/>
          <a:r>
            <a:rPr lang="ru-RU" sz="2800" b="1" dirty="0" err="1" smtClean="0">
              <a:solidFill>
                <a:schemeClr val="tx1"/>
              </a:solidFill>
            </a:rPr>
            <a:t>Баланстык</a:t>
          </a:r>
          <a:r>
            <a:rPr lang="ru-RU" sz="2800" b="1" dirty="0" smtClean="0">
              <a:solidFill>
                <a:schemeClr val="tx1"/>
              </a:solidFill>
            </a:rPr>
            <a:t> </a:t>
          </a:r>
          <a:r>
            <a:rPr lang="ru-RU" sz="2800" b="1" dirty="0" err="1" smtClean="0">
              <a:solidFill>
                <a:schemeClr val="tx1"/>
              </a:solidFill>
            </a:rPr>
            <a:t>киреше</a:t>
          </a:r>
          <a:r>
            <a:rPr lang="ru-RU" sz="2800" b="1" dirty="0" smtClean="0">
              <a:solidFill>
                <a:schemeClr val="tx1"/>
              </a:solidFill>
            </a:rPr>
            <a:t> </a:t>
          </a:r>
          <a:r>
            <a:rPr lang="ru-RU" sz="1600" b="0" i="1" dirty="0" smtClean="0">
              <a:solidFill>
                <a:schemeClr val="tx1"/>
              </a:solidFill>
            </a:rPr>
            <a:t>(млн. сом)</a:t>
          </a:r>
          <a:endParaRPr lang="ru-RU" sz="1600" b="0" i="1" dirty="0">
            <a:solidFill>
              <a:schemeClr val="tx1"/>
            </a:solidFill>
          </a:endParaRPr>
        </a:p>
      </dgm:t>
    </dgm:pt>
    <dgm:pt modelId="{870073B3-7A9F-43E3-A081-88597FEEB302}" type="parTrans" cxnId="{788905B9-9AED-41FC-A456-C7B85B7868AC}">
      <dgm:prSet/>
      <dgm:spPr/>
      <dgm:t>
        <a:bodyPr/>
        <a:lstStyle/>
        <a:p>
          <a:endParaRPr lang="ru-RU"/>
        </a:p>
      </dgm:t>
    </dgm:pt>
    <dgm:pt modelId="{CAC5B023-1C20-4D72-A8CB-DA64287C1AC2}" type="sibTrans" cxnId="{788905B9-9AED-41FC-A456-C7B85B7868AC}">
      <dgm:prSet/>
      <dgm:spPr/>
      <dgm:t>
        <a:bodyPr/>
        <a:lstStyle/>
        <a:p>
          <a:endParaRPr lang="ru-RU"/>
        </a:p>
      </dgm:t>
    </dgm:pt>
    <dgm:pt modelId="{E7F2684F-6827-4599-8958-A6467DE89F0D}" type="pres">
      <dgm:prSet presAssocID="{9C43011C-95C0-43A1-84EC-AA02857F5B77}" presName="linear" presStyleCnt="0">
        <dgm:presLayoutVars>
          <dgm:animLvl val="lvl"/>
          <dgm:resizeHandles val="exact"/>
        </dgm:presLayoutVars>
      </dgm:prSet>
      <dgm:spPr/>
      <dgm:t>
        <a:bodyPr/>
        <a:lstStyle/>
        <a:p>
          <a:endParaRPr lang="ru-RU"/>
        </a:p>
      </dgm:t>
    </dgm:pt>
    <dgm:pt modelId="{03F5E9BE-48F2-4278-9E1B-171597BAE75F}" type="pres">
      <dgm:prSet presAssocID="{D19C335A-6EE7-4AB5-BCC2-5C551E0DD148}" presName="parentText" presStyleLbl="node1" presStyleIdx="0" presStyleCnt="1" custLinFactNeighborX="-6984" custLinFactNeighborY="-11058">
        <dgm:presLayoutVars>
          <dgm:chMax val="0"/>
          <dgm:bulletEnabled val="1"/>
        </dgm:presLayoutVars>
      </dgm:prSet>
      <dgm:spPr/>
      <dgm:t>
        <a:bodyPr/>
        <a:lstStyle/>
        <a:p>
          <a:endParaRPr lang="ru-RU"/>
        </a:p>
      </dgm:t>
    </dgm:pt>
  </dgm:ptLst>
  <dgm:cxnLst>
    <dgm:cxn modelId="{55B31A9C-1736-4C0C-871D-0369AEB20FE9}" type="presOf" srcId="{D19C335A-6EE7-4AB5-BCC2-5C551E0DD148}" destId="{03F5E9BE-48F2-4278-9E1B-171597BAE75F}" srcOrd="0" destOrd="0" presId="urn:microsoft.com/office/officeart/2005/8/layout/vList2"/>
    <dgm:cxn modelId="{A0E09E80-FAA6-4EDA-A8CF-3E581EDBA6ED}" type="presOf" srcId="{9C43011C-95C0-43A1-84EC-AA02857F5B77}" destId="{E7F2684F-6827-4599-8958-A6467DE89F0D}" srcOrd="0" destOrd="0" presId="urn:microsoft.com/office/officeart/2005/8/layout/vList2"/>
    <dgm:cxn modelId="{788905B9-9AED-41FC-A456-C7B85B7868AC}" srcId="{9C43011C-95C0-43A1-84EC-AA02857F5B77}" destId="{D19C335A-6EE7-4AB5-BCC2-5C551E0DD148}" srcOrd="0" destOrd="0" parTransId="{870073B3-7A9F-43E3-A081-88597FEEB302}" sibTransId="{CAC5B023-1C20-4D72-A8CB-DA64287C1AC2}"/>
    <dgm:cxn modelId="{1B17EDF5-099B-457B-9EDE-316848448F0B}" type="presParOf" srcId="{E7F2684F-6827-4599-8958-A6467DE89F0D}" destId="{03F5E9BE-48F2-4278-9E1B-171597BAE75F}"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589E50-FC7D-481E-AE71-563B5402F7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5E236D44-646B-476B-A841-1D25DECCDD0C}">
      <dgm:prSet custT="1"/>
      <dgm:spPr/>
      <dgm:t>
        <a:bodyPr/>
        <a:lstStyle/>
        <a:p>
          <a:pPr rtl="0"/>
          <a:r>
            <a:rPr lang="ru-RU" sz="1600" dirty="0" err="1" smtClean="0">
              <a:solidFill>
                <a:schemeClr val="tx1"/>
              </a:solidFill>
            </a:rPr>
            <a:t>Беш</a:t>
          </a:r>
          <a:r>
            <a:rPr lang="ru-RU" sz="1600" dirty="0" smtClean="0">
              <a:solidFill>
                <a:schemeClr val="tx1"/>
              </a:solidFill>
            </a:rPr>
            <a:t> </a:t>
          </a:r>
          <a:r>
            <a:rPr lang="ru-RU" sz="1600" dirty="0" err="1" smtClean="0">
              <a:solidFill>
                <a:schemeClr val="tx1"/>
              </a:solidFill>
            </a:rPr>
            <a:t>жылдагы</a:t>
          </a:r>
          <a:r>
            <a:rPr lang="ru-RU" sz="1600" dirty="0" smtClean="0">
              <a:solidFill>
                <a:schemeClr val="tx1"/>
              </a:solidFill>
            </a:rPr>
            <a:t> </a:t>
          </a:r>
          <a:r>
            <a:rPr lang="ru-RU" sz="1600" dirty="0" err="1" smtClean="0">
              <a:solidFill>
                <a:schemeClr val="tx1"/>
              </a:solidFill>
            </a:rPr>
            <a:t>камсыздандыруулардын</a:t>
          </a:r>
          <a:r>
            <a:rPr lang="ru-RU" sz="1600" dirty="0" smtClean="0">
              <a:solidFill>
                <a:schemeClr val="tx1"/>
              </a:solidFill>
            </a:rPr>
            <a:t> саны 1,8 </a:t>
          </a:r>
          <a:r>
            <a:rPr lang="ru-RU" sz="1600" dirty="0" err="1" smtClean="0">
              <a:solidFill>
                <a:schemeClr val="tx1"/>
              </a:solidFill>
            </a:rPr>
            <a:t>эсеге</a:t>
          </a:r>
          <a:r>
            <a:rPr lang="ru-RU" sz="1600" dirty="0" smtClean="0">
              <a:solidFill>
                <a:schemeClr val="tx1"/>
              </a:solidFill>
            </a:rPr>
            <a:t> </a:t>
          </a:r>
          <a:r>
            <a:rPr lang="ru-RU" sz="1600" dirty="0" err="1" smtClean="0">
              <a:solidFill>
                <a:schemeClr val="tx1"/>
              </a:solidFill>
            </a:rPr>
            <a:t>өстү</a:t>
          </a:r>
          <a:r>
            <a:rPr lang="ru-RU" sz="1600" dirty="0" smtClean="0">
              <a:solidFill>
                <a:schemeClr val="tx1"/>
              </a:solidFill>
            </a:rPr>
            <a:t> ( 3,4 </a:t>
          </a:r>
          <a:r>
            <a:rPr lang="ru-RU" sz="1600" dirty="0" err="1" smtClean="0">
              <a:solidFill>
                <a:schemeClr val="tx1"/>
              </a:solidFill>
            </a:rPr>
            <a:t>миңден</a:t>
          </a:r>
          <a:r>
            <a:rPr lang="ru-RU" sz="1600" dirty="0" smtClean="0">
              <a:solidFill>
                <a:schemeClr val="tx1"/>
              </a:solidFill>
            </a:rPr>
            <a:t>  6,0 </a:t>
          </a:r>
          <a:r>
            <a:rPr lang="ru-RU" sz="1600" dirty="0" err="1" smtClean="0">
              <a:solidFill>
                <a:schemeClr val="tx1"/>
              </a:solidFill>
            </a:rPr>
            <a:t>миңге</a:t>
          </a:r>
          <a:r>
            <a:rPr lang="ru-RU" sz="1600" dirty="0" smtClean="0">
              <a:solidFill>
                <a:schemeClr val="tx1"/>
              </a:solidFill>
            </a:rPr>
            <a:t> </a:t>
          </a:r>
          <a:r>
            <a:rPr lang="ru-RU" sz="1600" dirty="0" err="1" smtClean="0">
              <a:solidFill>
                <a:schemeClr val="tx1"/>
              </a:solidFill>
            </a:rPr>
            <a:t>чейин</a:t>
          </a:r>
          <a:r>
            <a:rPr lang="ru-RU" sz="1600" dirty="0" smtClean="0">
              <a:solidFill>
                <a:schemeClr val="tx1"/>
              </a:solidFill>
            </a:rPr>
            <a:t>), ал </a:t>
          </a:r>
          <a:r>
            <a:rPr lang="ru-RU" sz="1600" dirty="0" err="1" smtClean="0">
              <a:solidFill>
                <a:schemeClr val="tx1"/>
              </a:solidFill>
            </a:rPr>
            <a:t>эми</a:t>
          </a:r>
          <a:r>
            <a:rPr lang="ru-RU" sz="1600" dirty="0" smtClean="0">
              <a:solidFill>
                <a:schemeClr val="tx1"/>
              </a:solidFill>
            </a:rPr>
            <a:t> </a:t>
          </a:r>
          <a:r>
            <a:rPr lang="ru-RU" sz="1600" dirty="0" err="1" smtClean="0">
              <a:solidFill>
                <a:schemeClr val="tx1"/>
              </a:solidFill>
            </a:rPr>
            <a:t>камсыздандыруу</a:t>
          </a:r>
          <a:r>
            <a:rPr lang="ru-RU" sz="1600" dirty="0" smtClean="0">
              <a:solidFill>
                <a:schemeClr val="tx1"/>
              </a:solidFill>
            </a:rPr>
            <a:t> </a:t>
          </a:r>
          <a:r>
            <a:rPr lang="ru-RU" sz="1600" dirty="0" err="1" smtClean="0">
              <a:solidFill>
                <a:schemeClr val="tx1"/>
              </a:solidFill>
            </a:rPr>
            <a:t>боюнча</a:t>
          </a:r>
          <a:r>
            <a:rPr lang="ru-RU" sz="1600" dirty="0" smtClean="0">
              <a:solidFill>
                <a:schemeClr val="tx1"/>
              </a:solidFill>
            </a:rPr>
            <a:t> </a:t>
          </a:r>
          <a:r>
            <a:rPr lang="ru-RU" sz="1600" dirty="0" err="1" smtClean="0">
              <a:solidFill>
                <a:schemeClr val="tx1"/>
              </a:solidFill>
            </a:rPr>
            <a:t>төлөмдөрдүн</a:t>
          </a:r>
          <a:r>
            <a:rPr lang="ru-RU" sz="1600" dirty="0" smtClean="0">
              <a:solidFill>
                <a:schemeClr val="tx1"/>
              </a:solidFill>
            </a:rPr>
            <a:t> </a:t>
          </a:r>
          <a:r>
            <a:rPr lang="ru-RU" sz="1600" dirty="0" err="1" smtClean="0">
              <a:solidFill>
                <a:schemeClr val="tx1"/>
              </a:solidFill>
            </a:rPr>
            <a:t>көлөмү</a:t>
          </a:r>
          <a:r>
            <a:rPr lang="ru-RU" sz="1600" dirty="0" smtClean="0">
              <a:solidFill>
                <a:schemeClr val="tx1"/>
              </a:solidFill>
            </a:rPr>
            <a:t>  2,4 </a:t>
          </a:r>
          <a:r>
            <a:rPr lang="ru-RU" sz="1600" dirty="0" err="1" smtClean="0">
              <a:solidFill>
                <a:schemeClr val="tx1"/>
              </a:solidFill>
            </a:rPr>
            <a:t>эсеге</a:t>
          </a:r>
          <a:r>
            <a:rPr lang="ru-RU" sz="1600" dirty="0" smtClean="0">
              <a:solidFill>
                <a:schemeClr val="tx1"/>
              </a:solidFill>
            </a:rPr>
            <a:t> </a:t>
          </a:r>
          <a:r>
            <a:rPr lang="ru-RU" sz="1600" dirty="0" err="1" smtClean="0">
              <a:solidFill>
                <a:schemeClr val="tx1"/>
              </a:solidFill>
            </a:rPr>
            <a:t>өстү</a:t>
          </a:r>
          <a:r>
            <a:rPr lang="ru-RU" sz="1600" dirty="0" smtClean="0">
              <a:solidFill>
                <a:schemeClr val="tx1"/>
              </a:solidFill>
            </a:rPr>
            <a:t> (38,0 млн. </a:t>
          </a:r>
          <a:r>
            <a:rPr lang="ru-RU" sz="1600" dirty="0" err="1" smtClean="0">
              <a:solidFill>
                <a:schemeClr val="tx1"/>
              </a:solidFill>
            </a:rPr>
            <a:t>сомдон</a:t>
          </a:r>
          <a:r>
            <a:rPr lang="ru-RU" sz="1600" dirty="0" smtClean="0">
              <a:solidFill>
                <a:schemeClr val="tx1"/>
              </a:solidFill>
            </a:rPr>
            <a:t> 89,3 млн. </a:t>
          </a:r>
          <a:r>
            <a:rPr lang="ru-RU" sz="1600" dirty="0" err="1" smtClean="0">
              <a:solidFill>
                <a:schemeClr val="tx1"/>
              </a:solidFill>
            </a:rPr>
            <a:t>сомго</a:t>
          </a:r>
          <a:r>
            <a:rPr lang="ru-RU" sz="1600" dirty="0" smtClean="0">
              <a:solidFill>
                <a:schemeClr val="tx1"/>
              </a:solidFill>
            </a:rPr>
            <a:t> </a:t>
          </a:r>
          <a:r>
            <a:rPr lang="ru-RU" sz="1600" dirty="0" err="1" smtClean="0">
              <a:solidFill>
                <a:schemeClr val="tx1"/>
              </a:solidFill>
            </a:rPr>
            <a:t>чейин</a:t>
          </a:r>
          <a:r>
            <a:rPr lang="ru-RU" sz="1600" dirty="0" smtClean="0">
              <a:solidFill>
                <a:schemeClr val="tx1"/>
              </a:solidFill>
            </a:rPr>
            <a:t>). </a:t>
          </a:r>
        </a:p>
        <a:p>
          <a:pPr rtl="0"/>
          <a:r>
            <a:rPr lang="ru-RU" sz="1600" dirty="0" err="1" smtClean="0">
              <a:solidFill>
                <a:schemeClr val="tx1"/>
              </a:solidFill>
            </a:rPr>
            <a:t>Мында</a:t>
          </a:r>
          <a:r>
            <a:rPr lang="ru-RU" sz="1600" dirty="0" smtClean="0">
              <a:solidFill>
                <a:schemeClr val="tx1"/>
              </a:solidFill>
            </a:rPr>
            <a:t> </a:t>
          </a:r>
          <a:r>
            <a:rPr lang="ru-RU" sz="1600" dirty="0" err="1" smtClean="0">
              <a:solidFill>
                <a:schemeClr val="tx1"/>
              </a:solidFill>
            </a:rPr>
            <a:t>камсыздандыруу</a:t>
          </a:r>
          <a:r>
            <a:rPr lang="ru-RU" sz="1600" dirty="0" smtClean="0">
              <a:solidFill>
                <a:schemeClr val="tx1"/>
              </a:solidFill>
            </a:rPr>
            <a:t> </a:t>
          </a:r>
          <a:r>
            <a:rPr lang="ru-RU" sz="1600" dirty="0" err="1" smtClean="0">
              <a:solidFill>
                <a:schemeClr val="tx1"/>
              </a:solidFill>
            </a:rPr>
            <a:t>боюнча</a:t>
          </a:r>
          <a:r>
            <a:rPr lang="ru-RU" sz="1600" dirty="0" smtClean="0">
              <a:solidFill>
                <a:schemeClr val="tx1"/>
              </a:solidFill>
            </a:rPr>
            <a:t> </a:t>
          </a:r>
          <a:r>
            <a:rPr lang="ru-RU" sz="1600" dirty="0" err="1" smtClean="0">
              <a:solidFill>
                <a:schemeClr val="tx1"/>
              </a:solidFill>
            </a:rPr>
            <a:t>төлөмдөрдүн</a:t>
          </a:r>
          <a:r>
            <a:rPr lang="ru-RU" sz="1600" dirty="0" smtClean="0">
              <a:solidFill>
                <a:schemeClr val="tx1"/>
              </a:solidFill>
            </a:rPr>
            <a:t> </a:t>
          </a:r>
          <a:r>
            <a:rPr lang="ru-RU" sz="1600" dirty="0" err="1" smtClean="0">
              <a:solidFill>
                <a:schemeClr val="tx1"/>
              </a:solidFill>
            </a:rPr>
            <a:t>эң</a:t>
          </a:r>
          <a:r>
            <a:rPr lang="ru-RU" sz="1600" dirty="0" smtClean="0">
              <a:solidFill>
                <a:schemeClr val="tx1"/>
              </a:solidFill>
            </a:rPr>
            <a:t> </a:t>
          </a:r>
          <a:r>
            <a:rPr lang="ru-RU" sz="1600" dirty="0" err="1" smtClean="0">
              <a:solidFill>
                <a:schemeClr val="tx1"/>
              </a:solidFill>
            </a:rPr>
            <a:t>чоң</a:t>
          </a:r>
          <a:r>
            <a:rPr lang="ru-RU" sz="1600" dirty="0" smtClean="0">
              <a:solidFill>
                <a:schemeClr val="tx1"/>
              </a:solidFill>
            </a:rPr>
            <a:t> </a:t>
          </a:r>
          <a:r>
            <a:rPr lang="ru-RU" sz="1600" dirty="0" err="1" smtClean="0">
              <a:solidFill>
                <a:schemeClr val="tx1"/>
              </a:solidFill>
            </a:rPr>
            <a:t>көлөмү</a:t>
          </a:r>
          <a:r>
            <a:rPr lang="ru-RU" sz="1600" dirty="0" smtClean="0">
              <a:solidFill>
                <a:schemeClr val="tx1"/>
              </a:solidFill>
            </a:rPr>
            <a:t>  2014-ж. </a:t>
          </a:r>
          <a:r>
            <a:rPr lang="ru-RU" sz="1600" dirty="0" err="1" smtClean="0">
              <a:solidFill>
                <a:schemeClr val="tx1"/>
              </a:solidFill>
            </a:rPr>
            <a:t>болгон</a:t>
          </a:r>
          <a:r>
            <a:rPr lang="ru-RU" sz="1600" dirty="0" smtClean="0">
              <a:solidFill>
                <a:schemeClr val="tx1"/>
              </a:solidFill>
            </a:rPr>
            <a:t>, </a:t>
          </a:r>
          <a:r>
            <a:rPr lang="ru-RU" sz="1600" dirty="0" err="1" smtClean="0">
              <a:solidFill>
                <a:schemeClr val="tx1"/>
              </a:solidFill>
            </a:rPr>
            <a:t>себеби</a:t>
          </a:r>
          <a:r>
            <a:rPr lang="ru-RU" sz="1600" dirty="0" smtClean="0">
              <a:solidFill>
                <a:schemeClr val="tx1"/>
              </a:solidFill>
            </a:rPr>
            <a:t> ал </a:t>
          </a:r>
          <a:r>
            <a:rPr lang="ru-RU" sz="1600" dirty="0" err="1" smtClean="0">
              <a:solidFill>
                <a:schemeClr val="tx1"/>
              </a:solidFill>
            </a:rPr>
            <a:t>кезде</a:t>
          </a:r>
          <a:r>
            <a:rPr lang="ru-RU" sz="1600" dirty="0" smtClean="0">
              <a:solidFill>
                <a:schemeClr val="tx1"/>
              </a:solidFill>
            </a:rPr>
            <a:t> </a:t>
          </a:r>
          <a:r>
            <a:rPr lang="ru-RU" sz="1600" dirty="0" err="1" smtClean="0">
              <a:solidFill>
                <a:schemeClr val="tx1"/>
              </a:solidFill>
            </a:rPr>
            <a:t>чарбакер</a:t>
          </a:r>
          <a:r>
            <a:rPr lang="ru-RU" sz="1600" dirty="0" smtClean="0">
              <a:solidFill>
                <a:schemeClr val="tx1"/>
              </a:solidFill>
            </a:rPr>
            <a:t> </a:t>
          </a:r>
          <a:r>
            <a:rPr lang="ru-RU" sz="1600" dirty="0" err="1" smtClean="0">
              <a:solidFill>
                <a:schemeClr val="tx1"/>
              </a:solidFill>
            </a:rPr>
            <a:t>субъекттер</a:t>
          </a:r>
          <a:r>
            <a:rPr lang="ru-RU" sz="1600" dirty="0" smtClean="0">
              <a:solidFill>
                <a:schemeClr val="tx1"/>
              </a:solidFill>
            </a:rPr>
            <a:t> </a:t>
          </a:r>
          <a:r>
            <a:rPr lang="ru-RU" sz="1600" dirty="0" err="1" smtClean="0">
              <a:solidFill>
                <a:schemeClr val="tx1"/>
              </a:solidFill>
            </a:rPr>
            <a:t>менен</a:t>
          </a:r>
          <a:r>
            <a:rPr lang="ru-RU" sz="1600" dirty="0" smtClean="0">
              <a:solidFill>
                <a:schemeClr val="tx1"/>
              </a:solidFill>
            </a:rPr>
            <a:t> </a:t>
          </a:r>
          <a:r>
            <a:rPr lang="ru-RU" sz="1600" dirty="0" err="1" smtClean="0">
              <a:solidFill>
                <a:schemeClr val="tx1"/>
              </a:solidFill>
            </a:rPr>
            <a:t>түзүлгөн</a:t>
          </a:r>
          <a:r>
            <a:rPr lang="ru-RU" sz="1600" dirty="0" smtClean="0">
              <a:solidFill>
                <a:schemeClr val="tx1"/>
              </a:solidFill>
            </a:rPr>
            <a:t> </a:t>
          </a:r>
          <a:r>
            <a:rPr lang="ru-RU" sz="1600" dirty="0" err="1" smtClean="0">
              <a:solidFill>
                <a:schemeClr val="tx1"/>
              </a:solidFill>
            </a:rPr>
            <a:t>келищимдер</a:t>
          </a:r>
          <a:r>
            <a:rPr lang="ru-RU" sz="1600" dirty="0" smtClean="0">
              <a:solidFill>
                <a:schemeClr val="tx1"/>
              </a:solidFill>
            </a:rPr>
            <a:t> </a:t>
          </a:r>
          <a:r>
            <a:rPr lang="ru-RU" sz="1600" dirty="0" err="1" smtClean="0">
              <a:solidFill>
                <a:schemeClr val="tx1"/>
              </a:solidFill>
            </a:rPr>
            <a:t>боюнча</a:t>
          </a:r>
          <a:r>
            <a:rPr lang="ru-RU" sz="1600" dirty="0" smtClean="0">
              <a:solidFill>
                <a:schemeClr val="tx1"/>
              </a:solidFill>
            </a:rPr>
            <a:t> </a:t>
          </a:r>
          <a:r>
            <a:rPr lang="ru-RU" sz="1600" dirty="0" err="1" smtClean="0">
              <a:solidFill>
                <a:schemeClr val="tx1"/>
              </a:solidFill>
            </a:rPr>
            <a:t>төлөмдөр</a:t>
          </a:r>
          <a:r>
            <a:rPr lang="ru-RU" sz="1600" dirty="0" smtClean="0">
              <a:solidFill>
                <a:schemeClr val="tx1"/>
              </a:solidFill>
            </a:rPr>
            <a:t> </a:t>
          </a:r>
          <a:r>
            <a:rPr lang="ru-RU" sz="1600" dirty="0" err="1" smtClean="0">
              <a:solidFill>
                <a:schemeClr val="tx1"/>
              </a:solidFill>
            </a:rPr>
            <a:t>көп</a:t>
          </a:r>
          <a:r>
            <a:rPr lang="ru-RU" sz="1600" dirty="0" smtClean="0">
              <a:solidFill>
                <a:schemeClr val="tx1"/>
              </a:solidFill>
            </a:rPr>
            <a:t> </a:t>
          </a:r>
          <a:r>
            <a:rPr lang="ru-RU" sz="1600" dirty="0" err="1" smtClean="0">
              <a:solidFill>
                <a:schemeClr val="tx1"/>
              </a:solidFill>
            </a:rPr>
            <a:t>аткарылган</a:t>
          </a:r>
          <a:r>
            <a:rPr lang="ru-RU" sz="1600" dirty="0" smtClean="0">
              <a:solidFill>
                <a:schemeClr val="tx1"/>
              </a:solidFill>
            </a:rPr>
            <a:t> (73,8 млн. сом, же </a:t>
          </a:r>
          <a:r>
            <a:rPr lang="ru-RU" sz="1600" dirty="0" err="1" smtClean="0">
              <a:solidFill>
                <a:schemeClr val="tx1"/>
              </a:solidFill>
            </a:rPr>
            <a:t>бардык</a:t>
          </a:r>
          <a:r>
            <a:rPr lang="ru-RU" sz="1600" dirty="0" smtClean="0">
              <a:solidFill>
                <a:schemeClr val="tx1"/>
              </a:solidFill>
            </a:rPr>
            <a:t> </a:t>
          </a:r>
          <a:r>
            <a:rPr lang="ru-RU" sz="1600" dirty="0" err="1" smtClean="0">
              <a:solidFill>
                <a:schemeClr val="tx1"/>
              </a:solidFill>
            </a:rPr>
            <a:t>төлөмдөрдүн</a:t>
          </a:r>
          <a:r>
            <a:rPr lang="ru-RU" sz="1600" dirty="0" smtClean="0">
              <a:solidFill>
                <a:schemeClr val="tx1"/>
              </a:solidFill>
            </a:rPr>
            <a:t> 62 </a:t>
          </a:r>
          <a:r>
            <a:rPr lang="ru-RU" sz="1600" dirty="0" err="1" smtClean="0">
              <a:solidFill>
                <a:schemeClr val="tx1"/>
              </a:solidFill>
            </a:rPr>
            <a:t>пайызы</a:t>
          </a:r>
          <a:r>
            <a:rPr lang="ru-RU" sz="1600" dirty="0" smtClean="0">
              <a:solidFill>
                <a:schemeClr val="tx1"/>
              </a:solidFill>
            </a:rPr>
            <a:t>). </a:t>
          </a:r>
          <a:endParaRPr lang="ru-RU" sz="1600" dirty="0"/>
        </a:p>
      </dgm:t>
    </dgm:pt>
    <dgm:pt modelId="{0A1F9C02-E5F5-450B-90C2-273967FB7749}" type="parTrans" cxnId="{9EBDB5EA-C477-4B1A-81E0-BC91AB884BE7}">
      <dgm:prSet/>
      <dgm:spPr/>
      <dgm:t>
        <a:bodyPr/>
        <a:lstStyle/>
        <a:p>
          <a:endParaRPr lang="ru-RU"/>
        </a:p>
      </dgm:t>
    </dgm:pt>
    <dgm:pt modelId="{29F78C1C-D4E7-4197-B68B-96FA70F7A18D}" type="sibTrans" cxnId="{9EBDB5EA-C477-4B1A-81E0-BC91AB884BE7}">
      <dgm:prSet/>
      <dgm:spPr/>
      <dgm:t>
        <a:bodyPr/>
        <a:lstStyle/>
        <a:p>
          <a:endParaRPr lang="ru-RU"/>
        </a:p>
      </dgm:t>
    </dgm:pt>
    <dgm:pt modelId="{8780F0EB-57BF-4881-8ADB-F8B2973EE954}" type="pres">
      <dgm:prSet presAssocID="{C3589E50-FC7D-481E-AE71-563B5402F76A}" presName="linear" presStyleCnt="0">
        <dgm:presLayoutVars>
          <dgm:animLvl val="lvl"/>
          <dgm:resizeHandles val="exact"/>
        </dgm:presLayoutVars>
      </dgm:prSet>
      <dgm:spPr/>
      <dgm:t>
        <a:bodyPr/>
        <a:lstStyle/>
        <a:p>
          <a:endParaRPr lang="ru-RU"/>
        </a:p>
      </dgm:t>
    </dgm:pt>
    <dgm:pt modelId="{08E93C8E-FB68-4EE3-9120-23D57275EF25}" type="pres">
      <dgm:prSet presAssocID="{5E236D44-646B-476B-A841-1D25DECCDD0C}" presName="parentText" presStyleLbl="node1" presStyleIdx="0" presStyleCnt="1" custScaleY="536950" custLinFactNeighborX="-3805" custLinFactNeighborY="-10919">
        <dgm:presLayoutVars>
          <dgm:chMax val="0"/>
          <dgm:bulletEnabled val="1"/>
        </dgm:presLayoutVars>
      </dgm:prSet>
      <dgm:spPr/>
      <dgm:t>
        <a:bodyPr/>
        <a:lstStyle/>
        <a:p>
          <a:endParaRPr lang="ru-RU"/>
        </a:p>
      </dgm:t>
    </dgm:pt>
  </dgm:ptLst>
  <dgm:cxnLst>
    <dgm:cxn modelId="{9EBDB5EA-C477-4B1A-81E0-BC91AB884BE7}" srcId="{C3589E50-FC7D-481E-AE71-563B5402F76A}" destId="{5E236D44-646B-476B-A841-1D25DECCDD0C}" srcOrd="0" destOrd="0" parTransId="{0A1F9C02-E5F5-450B-90C2-273967FB7749}" sibTransId="{29F78C1C-D4E7-4197-B68B-96FA70F7A18D}"/>
    <dgm:cxn modelId="{C94629B1-D33D-4F7A-9B7C-4BE7B9FF9EFB}" type="presOf" srcId="{C3589E50-FC7D-481E-AE71-563B5402F76A}" destId="{8780F0EB-57BF-4881-8ADB-F8B2973EE954}" srcOrd="0" destOrd="0" presId="urn:microsoft.com/office/officeart/2005/8/layout/vList2"/>
    <dgm:cxn modelId="{B103D758-B877-437F-9197-E57646B9D5B5}" type="presOf" srcId="{5E236D44-646B-476B-A841-1D25DECCDD0C}" destId="{08E93C8E-FB68-4EE3-9120-23D57275EF25}" srcOrd="0" destOrd="0" presId="urn:microsoft.com/office/officeart/2005/8/layout/vList2"/>
    <dgm:cxn modelId="{C97B59EC-C6A5-45EB-845B-B96389D77043}" type="presParOf" srcId="{8780F0EB-57BF-4881-8ADB-F8B2973EE954}" destId="{08E93C8E-FB68-4EE3-9120-23D57275EF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74B4EC-D32D-4775-8476-2CE1C476AA8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08BF5F80-8789-4555-95EC-5580DF6C492F}">
      <dgm:prSet/>
      <dgm:spPr>
        <a:solidFill>
          <a:schemeClr val="accent1">
            <a:lumMod val="60000"/>
            <a:lumOff val="40000"/>
          </a:schemeClr>
        </a:solidFill>
      </dgm:spPr>
      <dgm:t>
        <a:bodyPr/>
        <a:lstStyle/>
        <a:p>
          <a:pPr rtl="0"/>
          <a:r>
            <a:rPr lang="ru-RU" b="1" dirty="0" err="1" smtClean="0">
              <a:solidFill>
                <a:srgbClr val="03177D"/>
              </a:solidFill>
            </a:rPr>
            <a:t>Камсыздандыруу</a:t>
          </a:r>
          <a:r>
            <a:rPr lang="ru-RU" b="1" dirty="0" smtClean="0">
              <a:solidFill>
                <a:srgbClr val="03177D"/>
              </a:solidFill>
            </a:rPr>
            <a:t> </a:t>
          </a:r>
          <a:r>
            <a:rPr lang="ru-RU" b="1" dirty="0" err="1" smtClean="0">
              <a:solidFill>
                <a:srgbClr val="03177D"/>
              </a:solidFill>
            </a:rPr>
            <a:t>уюмдары</a:t>
          </a:r>
          <a:r>
            <a:rPr lang="ru-RU" b="1" dirty="0" smtClean="0">
              <a:solidFill>
                <a:srgbClr val="03177D"/>
              </a:solidFill>
            </a:rPr>
            <a:t> </a:t>
          </a:r>
          <a:r>
            <a:rPr lang="ru-RU" b="1" dirty="0" err="1" smtClean="0">
              <a:solidFill>
                <a:srgbClr val="03177D"/>
              </a:solidFill>
            </a:rPr>
            <a:t>тарабынан</a:t>
          </a:r>
          <a:r>
            <a:rPr lang="ru-RU" b="1" dirty="0" smtClean="0">
              <a:solidFill>
                <a:srgbClr val="03177D"/>
              </a:solidFill>
            </a:rPr>
            <a:t> 2016-жылы башка </a:t>
          </a:r>
          <a:r>
            <a:rPr lang="ru-RU" b="1" dirty="0" err="1" smtClean="0">
              <a:solidFill>
                <a:srgbClr val="03177D"/>
              </a:solidFill>
            </a:rPr>
            <a:t>мамлекеттерге</a:t>
          </a:r>
          <a:r>
            <a:rPr lang="ru-RU" b="1" dirty="0" smtClean="0">
              <a:solidFill>
                <a:srgbClr val="03177D"/>
              </a:solidFill>
            </a:rPr>
            <a:t> </a:t>
          </a:r>
          <a:r>
            <a:rPr lang="ru-RU" b="1" dirty="0" err="1" smtClean="0">
              <a:solidFill>
                <a:srgbClr val="03177D"/>
              </a:solidFill>
            </a:rPr>
            <a:t>өткөрүп</a:t>
          </a:r>
          <a:r>
            <a:rPr lang="ru-RU" b="1" dirty="0" smtClean="0">
              <a:solidFill>
                <a:srgbClr val="03177D"/>
              </a:solidFill>
            </a:rPr>
            <a:t> </a:t>
          </a:r>
          <a:r>
            <a:rPr lang="ru-RU" b="1" dirty="0" err="1" smtClean="0">
              <a:solidFill>
                <a:srgbClr val="03177D"/>
              </a:solidFill>
            </a:rPr>
            <a:t>берилген</a:t>
          </a:r>
          <a:r>
            <a:rPr lang="ru-RU" b="1" dirty="0" smtClean="0">
              <a:solidFill>
                <a:srgbClr val="03177D"/>
              </a:solidFill>
            </a:rPr>
            <a:t> </a:t>
          </a:r>
          <a:r>
            <a:rPr lang="ru-RU" b="1" dirty="0" err="1" smtClean="0">
              <a:solidFill>
                <a:srgbClr val="03177D"/>
              </a:solidFill>
            </a:rPr>
            <a:t>камсыздандыруу</a:t>
          </a:r>
          <a:r>
            <a:rPr lang="ru-RU" b="1" dirty="0" smtClean="0">
              <a:solidFill>
                <a:srgbClr val="03177D"/>
              </a:solidFill>
            </a:rPr>
            <a:t> </a:t>
          </a:r>
          <a:r>
            <a:rPr lang="ru-RU" b="1" dirty="0" err="1" smtClean="0">
              <a:solidFill>
                <a:srgbClr val="03177D"/>
              </a:solidFill>
            </a:rPr>
            <a:t>каражаттары</a:t>
          </a:r>
          <a:r>
            <a:rPr lang="ru-RU" b="1" dirty="0" smtClean="0">
              <a:solidFill>
                <a:srgbClr val="03177D"/>
              </a:solidFill>
            </a:rPr>
            <a:t>  </a:t>
          </a:r>
          <a:r>
            <a:rPr lang="ru-RU" b="1" dirty="0" err="1" smtClean="0">
              <a:solidFill>
                <a:srgbClr val="03177D"/>
              </a:solidFill>
            </a:rPr>
            <a:t>Кыргыз</a:t>
          </a:r>
          <a:r>
            <a:rPr lang="ru-RU" b="1" dirty="0" smtClean="0">
              <a:solidFill>
                <a:srgbClr val="03177D"/>
              </a:solidFill>
            </a:rPr>
            <a:t> </a:t>
          </a:r>
          <a:r>
            <a:rPr lang="ru-RU" b="1" dirty="0" err="1" smtClean="0">
              <a:solidFill>
                <a:srgbClr val="03177D"/>
              </a:solidFill>
            </a:rPr>
            <a:t>Республикасында</a:t>
          </a:r>
          <a:r>
            <a:rPr lang="ru-RU" b="1" dirty="0" smtClean="0">
              <a:solidFill>
                <a:srgbClr val="03177D"/>
              </a:solidFill>
            </a:rPr>
            <a:t>  537,9 млн. </a:t>
          </a:r>
          <a:r>
            <a:rPr lang="ru-RU" b="1" dirty="0" err="1" smtClean="0">
              <a:solidFill>
                <a:srgbClr val="03177D"/>
              </a:solidFill>
            </a:rPr>
            <a:t>сомго</a:t>
          </a:r>
          <a:r>
            <a:rPr lang="ru-RU" b="1" dirty="0" smtClean="0">
              <a:solidFill>
                <a:srgbClr val="03177D"/>
              </a:solidFill>
            </a:rPr>
            <a:t> </a:t>
          </a:r>
          <a:r>
            <a:rPr lang="ru-RU" b="1" dirty="0" err="1" smtClean="0">
              <a:solidFill>
                <a:srgbClr val="03177D"/>
              </a:solidFill>
            </a:rPr>
            <a:t>жетти</a:t>
          </a:r>
          <a:r>
            <a:rPr lang="ru-RU" b="1" dirty="0" smtClean="0">
              <a:solidFill>
                <a:srgbClr val="03177D"/>
              </a:solidFill>
            </a:rPr>
            <a:t>, </a:t>
          </a:r>
          <a:r>
            <a:rPr lang="ru-RU" b="1" dirty="0" err="1" smtClean="0">
              <a:solidFill>
                <a:srgbClr val="03177D"/>
              </a:solidFill>
            </a:rPr>
            <a:t>бул</a:t>
          </a:r>
          <a:r>
            <a:rPr lang="ru-RU" b="1" dirty="0" smtClean="0">
              <a:solidFill>
                <a:srgbClr val="03177D"/>
              </a:solidFill>
            </a:rPr>
            <a:t> </a:t>
          </a:r>
          <a:r>
            <a:rPr lang="ru-RU" b="1" dirty="0" err="1" smtClean="0">
              <a:solidFill>
                <a:srgbClr val="03177D"/>
              </a:solidFill>
            </a:rPr>
            <a:t>болсо</a:t>
          </a:r>
          <a:r>
            <a:rPr lang="ru-RU" b="1" dirty="0" smtClean="0">
              <a:solidFill>
                <a:srgbClr val="03177D"/>
              </a:solidFill>
            </a:rPr>
            <a:t> </a:t>
          </a:r>
          <a:r>
            <a:rPr lang="ru-RU" b="1" dirty="0" err="1" smtClean="0">
              <a:solidFill>
                <a:srgbClr val="03177D"/>
              </a:solidFill>
            </a:rPr>
            <a:t>келип</a:t>
          </a:r>
          <a:r>
            <a:rPr lang="ru-RU" b="1" dirty="0" smtClean="0">
              <a:solidFill>
                <a:srgbClr val="03177D"/>
              </a:solidFill>
            </a:rPr>
            <a:t> </a:t>
          </a:r>
          <a:r>
            <a:rPr lang="ru-RU" b="1" dirty="0" err="1" smtClean="0">
              <a:solidFill>
                <a:srgbClr val="03177D"/>
              </a:solidFill>
            </a:rPr>
            <a:t>түшкөн</a:t>
          </a:r>
          <a:r>
            <a:rPr lang="ru-RU" b="1" dirty="0" smtClean="0">
              <a:solidFill>
                <a:srgbClr val="03177D"/>
              </a:solidFill>
            </a:rPr>
            <a:t> </a:t>
          </a:r>
          <a:r>
            <a:rPr lang="ru-RU" b="1" dirty="0" err="1" smtClean="0">
              <a:solidFill>
                <a:srgbClr val="03177D"/>
              </a:solidFill>
            </a:rPr>
            <a:t>камсыздандыруу</a:t>
          </a:r>
          <a:r>
            <a:rPr lang="ru-RU" b="1" dirty="0" smtClean="0">
              <a:solidFill>
                <a:srgbClr val="03177D"/>
              </a:solidFill>
            </a:rPr>
            <a:t> </a:t>
          </a:r>
          <a:r>
            <a:rPr lang="ru-RU" b="1" dirty="0" err="1" smtClean="0">
              <a:solidFill>
                <a:srgbClr val="03177D"/>
              </a:solidFill>
            </a:rPr>
            <a:t>каражаттарынын</a:t>
          </a:r>
          <a:r>
            <a:rPr lang="ru-RU" b="1" dirty="0" smtClean="0">
              <a:solidFill>
                <a:srgbClr val="03177D"/>
              </a:solidFill>
            </a:rPr>
            <a:t> 58,4% </a:t>
          </a:r>
          <a:r>
            <a:rPr lang="ru-RU" b="1" dirty="0" err="1" smtClean="0">
              <a:solidFill>
                <a:srgbClr val="03177D"/>
              </a:solidFill>
            </a:rPr>
            <a:t>түзөт</a:t>
          </a:r>
          <a:endParaRPr lang="ru-RU" dirty="0">
            <a:solidFill>
              <a:srgbClr val="03177D"/>
            </a:solidFill>
          </a:endParaRPr>
        </a:p>
      </dgm:t>
    </dgm:pt>
    <dgm:pt modelId="{FA915055-FDC9-4ADB-B1A8-A78A3C08148E}" type="parTrans" cxnId="{DB0CC38D-76C4-4898-A1FD-DB00BBD03684}">
      <dgm:prSet/>
      <dgm:spPr/>
      <dgm:t>
        <a:bodyPr/>
        <a:lstStyle/>
        <a:p>
          <a:endParaRPr lang="ru-RU"/>
        </a:p>
      </dgm:t>
    </dgm:pt>
    <dgm:pt modelId="{6EE02919-7D98-404A-A30E-61574E220391}" type="sibTrans" cxnId="{DB0CC38D-76C4-4898-A1FD-DB00BBD03684}">
      <dgm:prSet/>
      <dgm:spPr/>
      <dgm:t>
        <a:bodyPr/>
        <a:lstStyle/>
        <a:p>
          <a:endParaRPr lang="ru-RU"/>
        </a:p>
      </dgm:t>
    </dgm:pt>
    <dgm:pt modelId="{ECC60BDF-2D7C-4231-9818-54903504A0BD}" type="pres">
      <dgm:prSet presAssocID="{7174B4EC-D32D-4775-8476-2CE1C476AA88}" presName="Name0" presStyleCnt="0">
        <dgm:presLayoutVars>
          <dgm:dir/>
          <dgm:animLvl val="lvl"/>
          <dgm:resizeHandles val="exact"/>
        </dgm:presLayoutVars>
      </dgm:prSet>
      <dgm:spPr/>
      <dgm:t>
        <a:bodyPr/>
        <a:lstStyle/>
        <a:p>
          <a:endParaRPr lang="ru-RU"/>
        </a:p>
      </dgm:t>
    </dgm:pt>
    <dgm:pt modelId="{1733E523-C319-4ED9-B63D-588AEBB019C4}" type="pres">
      <dgm:prSet presAssocID="{08BF5F80-8789-4555-95EC-5580DF6C492F}" presName="linNode" presStyleCnt="0"/>
      <dgm:spPr/>
      <dgm:t>
        <a:bodyPr/>
        <a:lstStyle/>
        <a:p>
          <a:endParaRPr lang="ru-RU"/>
        </a:p>
      </dgm:t>
    </dgm:pt>
    <dgm:pt modelId="{CF1286ED-C29F-421B-8AD0-D9496452BB23}" type="pres">
      <dgm:prSet presAssocID="{08BF5F80-8789-4555-95EC-5580DF6C492F}" presName="parentText" presStyleLbl="node1" presStyleIdx="0" presStyleCnt="1" custScaleX="277778" custLinFactY="39655" custLinFactNeighborX="88335" custLinFactNeighborY="100000">
        <dgm:presLayoutVars>
          <dgm:chMax val="1"/>
          <dgm:bulletEnabled val="1"/>
        </dgm:presLayoutVars>
      </dgm:prSet>
      <dgm:spPr/>
      <dgm:t>
        <a:bodyPr/>
        <a:lstStyle/>
        <a:p>
          <a:endParaRPr lang="ru-RU"/>
        </a:p>
      </dgm:t>
    </dgm:pt>
  </dgm:ptLst>
  <dgm:cxnLst>
    <dgm:cxn modelId="{D8D054F3-9F8B-4ED0-8909-D3DD915370E5}" type="presOf" srcId="{7174B4EC-D32D-4775-8476-2CE1C476AA88}" destId="{ECC60BDF-2D7C-4231-9818-54903504A0BD}" srcOrd="0" destOrd="0" presId="urn:microsoft.com/office/officeart/2005/8/layout/vList5"/>
    <dgm:cxn modelId="{DB0CC38D-76C4-4898-A1FD-DB00BBD03684}" srcId="{7174B4EC-D32D-4775-8476-2CE1C476AA88}" destId="{08BF5F80-8789-4555-95EC-5580DF6C492F}" srcOrd="0" destOrd="0" parTransId="{FA915055-FDC9-4ADB-B1A8-A78A3C08148E}" sibTransId="{6EE02919-7D98-404A-A30E-61574E220391}"/>
    <dgm:cxn modelId="{0344AB2C-A5C0-40A9-A685-80DAC8A54610}" type="presOf" srcId="{08BF5F80-8789-4555-95EC-5580DF6C492F}" destId="{CF1286ED-C29F-421B-8AD0-D9496452BB23}" srcOrd="0" destOrd="0" presId="urn:microsoft.com/office/officeart/2005/8/layout/vList5"/>
    <dgm:cxn modelId="{E4B27466-1168-4815-8F46-C35A1348351A}" type="presParOf" srcId="{ECC60BDF-2D7C-4231-9818-54903504A0BD}" destId="{1733E523-C319-4ED9-B63D-588AEBB019C4}" srcOrd="0" destOrd="0" presId="urn:microsoft.com/office/officeart/2005/8/layout/vList5"/>
    <dgm:cxn modelId="{115F34FD-9818-480C-956B-D90F3FEFA775}" type="presParOf" srcId="{1733E523-C319-4ED9-B63D-588AEBB019C4}" destId="{CF1286ED-C29F-421B-8AD0-D9496452BB2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79F764-3642-49FF-B24A-8F02B4F7D7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9FD033AE-B6B9-4839-9B23-08357B6BEB3C}">
      <dgm:prSet custT="1"/>
      <dgm:spPr>
        <a:solidFill>
          <a:schemeClr val="accent2"/>
        </a:solidFill>
      </dgm:spPr>
      <dgm:t>
        <a:bodyPr/>
        <a:lstStyle/>
        <a:p>
          <a:pPr rtl="0"/>
          <a:r>
            <a:rPr lang="ru-RU" sz="2000" b="1" dirty="0" smtClean="0">
              <a:solidFill>
                <a:srgbClr val="002060"/>
              </a:solidFill>
            </a:rPr>
            <a:t>2016-жылы башка </a:t>
          </a:r>
          <a:r>
            <a:rPr lang="ru-RU" sz="2000" b="1" dirty="0" err="1" smtClean="0">
              <a:solidFill>
                <a:srgbClr val="002060"/>
              </a:solidFill>
            </a:rPr>
            <a:t>мамлекеттерге</a:t>
          </a:r>
          <a:r>
            <a:rPr lang="ru-RU" sz="2000" b="1" dirty="0" smtClean="0">
              <a:solidFill>
                <a:srgbClr val="002060"/>
              </a:solidFill>
            </a:rPr>
            <a:t> </a:t>
          </a:r>
          <a:r>
            <a:rPr lang="ru-RU" sz="2000" b="1" dirty="0" err="1" smtClean="0">
              <a:solidFill>
                <a:srgbClr val="002060"/>
              </a:solidFill>
            </a:rPr>
            <a:t>өткөрүп</a:t>
          </a:r>
          <a:r>
            <a:rPr lang="ru-RU" sz="2000" b="1" dirty="0" smtClean="0">
              <a:solidFill>
                <a:srgbClr val="002060"/>
              </a:solidFill>
            </a:rPr>
            <a:t> </a:t>
          </a:r>
          <a:r>
            <a:rPr lang="ru-RU" sz="2000" b="1" dirty="0" err="1" smtClean="0">
              <a:solidFill>
                <a:srgbClr val="002060"/>
              </a:solidFill>
            </a:rPr>
            <a:t>берилген</a:t>
          </a:r>
          <a:r>
            <a:rPr lang="ru-RU" sz="2000" b="1" dirty="0" smtClean="0">
              <a:solidFill>
                <a:srgbClr val="002060"/>
              </a:solidFill>
            </a:rPr>
            <a:t> </a:t>
          </a:r>
          <a:r>
            <a:rPr lang="ru-RU" sz="2000" b="1" dirty="0" err="1" smtClean="0">
              <a:solidFill>
                <a:srgbClr val="002060"/>
              </a:solidFill>
            </a:rPr>
            <a:t>камсыздандыруу</a:t>
          </a:r>
          <a:r>
            <a:rPr lang="ru-RU" sz="2000" b="1" dirty="0" smtClean="0">
              <a:solidFill>
                <a:srgbClr val="002060"/>
              </a:solidFill>
            </a:rPr>
            <a:t> </a:t>
          </a:r>
          <a:r>
            <a:rPr lang="ru-RU" sz="2000" b="1" dirty="0" err="1" smtClean="0">
              <a:solidFill>
                <a:srgbClr val="002060"/>
              </a:solidFill>
            </a:rPr>
            <a:t>каражаттары</a:t>
          </a:r>
          <a:r>
            <a:rPr lang="ru-RU" sz="2000" b="1" dirty="0" smtClean="0">
              <a:solidFill>
                <a:srgbClr val="002060"/>
              </a:solidFill>
            </a:rPr>
            <a:t> </a:t>
          </a:r>
          <a:r>
            <a:rPr lang="ru-RU" sz="1600" b="0" i="1" dirty="0" smtClean="0">
              <a:solidFill>
                <a:srgbClr val="002060"/>
              </a:solidFill>
            </a:rPr>
            <a:t>(млн. сом)</a:t>
          </a:r>
          <a:endParaRPr lang="ru-RU" sz="1600" b="0" i="1" dirty="0">
            <a:solidFill>
              <a:srgbClr val="002060"/>
            </a:solidFill>
          </a:endParaRPr>
        </a:p>
      </dgm:t>
    </dgm:pt>
    <dgm:pt modelId="{4052C04A-ED7F-450B-9114-D2E896DAB6BF}" type="parTrans" cxnId="{4DB65FE4-1869-4F13-B55B-8DC1F6DE3037}">
      <dgm:prSet/>
      <dgm:spPr/>
      <dgm:t>
        <a:bodyPr/>
        <a:lstStyle/>
        <a:p>
          <a:endParaRPr lang="ru-RU"/>
        </a:p>
      </dgm:t>
    </dgm:pt>
    <dgm:pt modelId="{23FCFF12-A847-46D3-A900-E5D23B16B300}" type="sibTrans" cxnId="{4DB65FE4-1869-4F13-B55B-8DC1F6DE3037}">
      <dgm:prSet/>
      <dgm:spPr/>
      <dgm:t>
        <a:bodyPr/>
        <a:lstStyle/>
        <a:p>
          <a:endParaRPr lang="ru-RU"/>
        </a:p>
      </dgm:t>
    </dgm:pt>
    <dgm:pt modelId="{B0732EC2-580F-49C8-B0A9-BC799B10EDE5}" type="pres">
      <dgm:prSet presAssocID="{4079F764-3642-49FF-B24A-8F02B4F7D77D}" presName="linear" presStyleCnt="0">
        <dgm:presLayoutVars>
          <dgm:animLvl val="lvl"/>
          <dgm:resizeHandles val="exact"/>
        </dgm:presLayoutVars>
      </dgm:prSet>
      <dgm:spPr/>
      <dgm:t>
        <a:bodyPr/>
        <a:lstStyle/>
        <a:p>
          <a:endParaRPr lang="ru-RU"/>
        </a:p>
      </dgm:t>
    </dgm:pt>
    <dgm:pt modelId="{37880A82-A667-4D56-AC11-594A29CC7853}" type="pres">
      <dgm:prSet presAssocID="{9FD033AE-B6B9-4839-9B23-08357B6BEB3C}" presName="parentText" presStyleLbl="node1" presStyleIdx="0" presStyleCnt="1" custScaleY="465656">
        <dgm:presLayoutVars>
          <dgm:chMax val="0"/>
          <dgm:bulletEnabled val="1"/>
        </dgm:presLayoutVars>
      </dgm:prSet>
      <dgm:spPr/>
      <dgm:t>
        <a:bodyPr/>
        <a:lstStyle/>
        <a:p>
          <a:endParaRPr lang="ru-RU"/>
        </a:p>
      </dgm:t>
    </dgm:pt>
  </dgm:ptLst>
  <dgm:cxnLst>
    <dgm:cxn modelId="{ACB48525-CFCA-400C-8F54-B39FA6E02687}" type="presOf" srcId="{4079F764-3642-49FF-B24A-8F02B4F7D77D}" destId="{B0732EC2-580F-49C8-B0A9-BC799B10EDE5}" srcOrd="0" destOrd="0" presId="urn:microsoft.com/office/officeart/2005/8/layout/vList2"/>
    <dgm:cxn modelId="{39713DFD-6289-4D22-8582-B207ADD6CB84}" type="presOf" srcId="{9FD033AE-B6B9-4839-9B23-08357B6BEB3C}" destId="{37880A82-A667-4D56-AC11-594A29CC7853}" srcOrd="0" destOrd="0" presId="urn:microsoft.com/office/officeart/2005/8/layout/vList2"/>
    <dgm:cxn modelId="{4DB65FE4-1869-4F13-B55B-8DC1F6DE3037}" srcId="{4079F764-3642-49FF-B24A-8F02B4F7D77D}" destId="{9FD033AE-B6B9-4839-9B23-08357B6BEB3C}" srcOrd="0" destOrd="0" parTransId="{4052C04A-ED7F-450B-9114-D2E896DAB6BF}" sibTransId="{23FCFF12-A847-46D3-A900-E5D23B16B300}"/>
    <dgm:cxn modelId="{4019388C-B4F0-4757-B7D2-654BBAA86952}" type="presParOf" srcId="{B0732EC2-580F-49C8-B0A9-BC799B10EDE5}" destId="{37880A82-A667-4D56-AC11-594A29CC7853}"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538FB6-506A-45E1-A5B2-226DBCE5E8F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5DDFFADE-8EDE-4AF2-B76B-D16C9F991E37}">
      <dgm:prSet/>
      <dgm:spPr>
        <a:solidFill>
          <a:schemeClr val="accent1">
            <a:lumMod val="60000"/>
            <a:lumOff val="40000"/>
          </a:schemeClr>
        </a:solidFill>
      </dgm:spPr>
      <dgm:t>
        <a:bodyPr/>
        <a:lstStyle/>
        <a:p>
          <a:pPr algn="ctr" rtl="0"/>
          <a:r>
            <a:rPr lang="ru-RU" b="1" dirty="0" err="1" smtClean="0">
              <a:solidFill>
                <a:schemeClr val="tx1"/>
              </a:solidFill>
            </a:rPr>
            <a:t>Жогоруда</a:t>
          </a:r>
          <a:r>
            <a:rPr lang="ru-RU" b="1" dirty="0" smtClean="0">
              <a:solidFill>
                <a:schemeClr val="tx1"/>
              </a:solidFill>
            </a:rPr>
            <a:t> </a:t>
          </a:r>
          <a:r>
            <a:rPr lang="ru-RU" b="1" dirty="0" err="1" smtClean="0">
              <a:solidFill>
                <a:schemeClr val="tx1"/>
              </a:solidFill>
            </a:rPr>
            <a:t>көрүнүп</a:t>
          </a:r>
          <a:r>
            <a:rPr lang="ru-RU" b="1" dirty="0" smtClean="0">
              <a:solidFill>
                <a:schemeClr val="tx1"/>
              </a:solidFill>
            </a:rPr>
            <a:t> </a:t>
          </a:r>
          <a:r>
            <a:rPr lang="ru-RU" b="1" dirty="0" err="1" smtClean="0">
              <a:solidFill>
                <a:schemeClr val="tx1"/>
              </a:solidFill>
            </a:rPr>
            <a:t>тургандай</a:t>
          </a:r>
          <a:r>
            <a:rPr lang="ru-RU" b="1" dirty="0" smtClean="0">
              <a:solidFill>
                <a:schemeClr val="tx1"/>
              </a:solidFill>
            </a:rPr>
            <a:t> </a:t>
          </a:r>
          <a:r>
            <a:rPr lang="ru-RU" b="1" dirty="0" err="1" smtClean="0">
              <a:solidFill>
                <a:schemeClr val="tx1"/>
              </a:solidFill>
            </a:rPr>
            <a:t>камсыздандыруу</a:t>
          </a:r>
          <a:r>
            <a:rPr lang="ru-RU" b="1" dirty="0" smtClean="0">
              <a:solidFill>
                <a:schemeClr val="tx1"/>
              </a:solidFill>
            </a:rPr>
            <a:t> </a:t>
          </a:r>
          <a:r>
            <a:rPr lang="ru-RU" b="1" dirty="0" err="1" smtClean="0">
              <a:solidFill>
                <a:schemeClr val="tx1"/>
              </a:solidFill>
            </a:rPr>
            <a:t>иштериндеги</a:t>
          </a:r>
          <a:r>
            <a:rPr lang="ru-RU" b="1" dirty="0" smtClean="0">
              <a:solidFill>
                <a:schemeClr val="tx1"/>
              </a:solidFill>
            </a:rPr>
            <a:t> </a:t>
          </a:r>
          <a:r>
            <a:rPr lang="ru-RU" b="1" dirty="0" err="1" smtClean="0">
              <a:solidFill>
                <a:schemeClr val="tx1"/>
              </a:solidFill>
            </a:rPr>
            <a:t>оң</a:t>
          </a:r>
          <a:r>
            <a:rPr lang="ru-RU" b="1" dirty="0" smtClean="0">
              <a:solidFill>
                <a:schemeClr val="tx1"/>
              </a:solidFill>
            </a:rPr>
            <a:t> </a:t>
          </a:r>
          <a:r>
            <a:rPr lang="ru-RU" b="1" dirty="0" err="1" smtClean="0">
              <a:solidFill>
                <a:schemeClr val="tx1"/>
              </a:solidFill>
            </a:rPr>
            <a:t>жылыштар</a:t>
          </a:r>
          <a:r>
            <a:rPr lang="ru-RU" b="1" dirty="0" smtClean="0">
              <a:solidFill>
                <a:schemeClr val="tx1"/>
              </a:solidFill>
            </a:rPr>
            <a:t> </a:t>
          </a:r>
          <a:r>
            <a:rPr lang="ru-RU" b="1" dirty="0" err="1" smtClean="0">
              <a:solidFill>
                <a:schemeClr val="tx1"/>
              </a:solidFill>
            </a:rPr>
            <a:t>бул</a:t>
          </a:r>
          <a:r>
            <a:rPr lang="ru-RU" b="1" dirty="0" smtClean="0">
              <a:solidFill>
                <a:schemeClr val="tx1"/>
              </a:solidFill>
            </a:rPr>
            <a:t> </a:t>
          </a:r>
          <a:r>
            <a:rPr lang="ru-RU" b="1" dirty="0" err="1" smtClean="0">
              <a:solidFill>
                <a:schemeClr val="tx1"/>
              </a:solidFill>
            </a:rPr>
            <a:t>тармактын</a:t>
          </a:r>
          <a:r>
            <a:rPr lang="ru-RU" b="1" dirty="0" smtClean="0">
              <a:solidFill>
                <a:schemeClr val="tx1"/>
              </a:solidFill>
            </a:rPr>
            <a:t> </a:t>
          </a:r>
          <a:r>
            <a:rPr lang="ru-RU" b="1" dirty="0" err="1" smtClean="0">
              <a:solidFill>
                <a:schemeClr val="tx1"/>
              </a:solidFill>
            </a:rPr>
            <a:t>келечеги</a:t>
          </a:r>
          <a:r>
            <a:rPr lang="ru-RU" b="1" dirty="0" smtClean="0">
              <a:solidFill>
                <a:schemeClr val="tx1"/>
              </a:solidFill>
            </a:rPr>
            <a:t> </a:t>
          </a:r>
          <a:r>
            <a:rPr lang="ru-RU" b="1" dirty="0" err="1" smtClean="0">
              <a:solidFill>
                <a:schemeClr val="tx1"/>
              </a:solidFill>
            </a:rPr>
            <a:t>кең</a:t>
          </a:r>
          <a:r>
            <a:rPr lang="ru-RU" b="1" dirty="0" smtClean="0">
              <a:solidFill>
                <a:schemeClr val="tx1"/>
              </a:solidFill>
            </a:rPr>
            <a:t> </a:t>
          </a:r>
          <a:r>
            <a:rPr lang="ru-RU" b="1" dirty="0" err="1" smtClean="0">
              <a:solidFill>
                <a:schemeClr val="tx1"/>
              </a:solidFill>
            </a:rPr>
            <a:t>экендигин</a:t>
          </a:r>
          <a:r>
            <a:rPr lang="ru-RU" b="1" dirty="0" smtClean="0">
              <a:solidFill>
                <a:schemeClr val="tx1"/>
              </a:solidFill>
            </a:rPr>
            <a:t> </a:t>
          </a:r>
          <a:r>
            <a:rPr lang="ru-RU" b="1" dirty="0" err="1" smtClean="0">
              <a:solidFill>
                <a:schemeClr val="tx1"/>
              </a:solidFill>
            </a:rPr>
            <a:t>айгинелеп</a:t>
          </a:r>
          <a:r>
            <a:rPr lang="ru-RU" b="1" dirty="0" smtClean="0">
              <a:solidFill>
                <a:schemeClr val="tx1"/>
              </a:solidFill>
            </a:rPr>
            <a:t> </a:t>
          </a:r>
          <a:r>
            <a:rPr lang="ru-RU" b="1" dirty="0" err="1" smtClean="0">
              <a:solidFill>
                <a:schemeClr val="tx1"/>
              </a:solidFill>
            </a:rPr>
            <a:t>турат</a:t>
          </a:r>
          <a:r>
            <a:rPr lang="ru-RU" b="1" dirty="0" smtClean="0">
              <a:solidFill>
                <a:schemeClr val="tx1"/>
              </a:solidFill>
            </a:rPr>
            <a:t> </a:t>
          </a:r>
          <a:r>
            <a:rPr lang="ru-RU" b="1" dirty="0" err="1" smtClean="0">
              <a:solidFill>
                <a:schemeClr val="tx1"/>
              </a:solidFill>
            </a:rPr>
            <a:t>жана</a:t>
          </a:r>
          <a:r>
            <a:rPr lang="ru-RU" b="1" dirty="0" smtClean="0">
              <a:solidFill>
                <a:schemeClr val="tx1"/>
              </a:solidFill>
            </a:rPr>
            <a:t> </a:t>
          </a:r>
          <a:r>
            <a:rPr lang="ru-RU" b="1" dirty="0" err="1" smtClean="0">
              <a:solidFill>
                <a:schemeClr val="tx1"/>
              </a:solidFill>
            </a:rPr>
            <a:t>экономикалык</a:t>
          </a:r>
          <a:r>
            <a:rPr lang="ru-RU" b="1" dirty="0" smtClean="0">
              <a:solidFill>
                <a:schemeClr val="tx1"/>
              </a:solidFill>
            </a:rPr>
            <a:t> инструмент катары </a:t>
          </a:r>
          <a:r>
            <a:rPr lang="ru-RU" b="1" dirty="0" err="1" smtClean="0">
              <a:solidFill>
                <a:schemeClr val="tx1"/>
              </a:solidFill>
            </a:rPr>
            <a:t>Кыргыз</a:t>
          </a:r>
          <a:r>
            <a:rPr lang="ru-RU" b="1" dirty="0" smtClean="0">
              <a:solidFill>
                <a:schemeClr val="tx1"/>
              </a:solidFill>
            </a:rPr>
            <a:t> </a:t>
          </a:r>
          <a:r>
            <a:rPr lang="ru-RU" b="1" dirty="0" err="1" smtClean="0">
              <a:solidFill>
                <a:schemeClr val="tx1"/>
              </a:solidFill>
            </a:rPr>
            <a:t>Республикасынын</a:t>
          </a:r>
          <a:r>
            <a:rPr lang="ru-RU" b="1" dirty="0" smtClean="0">
              <a:solidFill>
                <a:schemeClr val="tx1"/>
              </a:solidFill>
            </a:rPr>
            <a:t> </a:t>
          </a:r>
          <a:r>
            <a:rPr lang="ru-RU" b="1" dirty="0" err="1" smtClean="0">
              <a:solidFill>
                <a:schemeClr val="tx1"/>
              </a:solidFill>
            </a:rPr>
            <a:t>экономикасын</a:t>
          </a:r>
          <a:r>
            <a:rPr lang="ru-RU" b="1" dirty="0" smtClean="0">
              <a:solidFill>
                <a:schemeClr val="tx1"/>
              </a:solidFill>
            </a:rPr>
            <a:t> </a:t>
          </a:r>
          <a:r>
            <a:rPr lang="ru-RU" b="1" dirty="0" err="1" smtClean="0">
              <a:solidFill>
                <a:schemeClr val="tx1"/>
              </a:solidFill>
            </a:rPr>
            <a:t>өнүктүрүүдө</a:t>
          </a:r>
          <a:r>
            <a:rPr lang="ru-RU" b="1" dirty="0" smtClean="0">
              <a:solidFill>
                <a:schemeClr val="tx1"/>
              </a:solidFill>
            </a:rPr>
            <a:t> </a:t>
          </a:r>
          <a:r>
            <a:rPr lang="ru-RU" b="1" dirty="0" err="1" smtClean="0">
              <a:solidFill>
                <a:schemeClr val="tx1"/>
              </a:solidFill>
            </a:rPr>
            <a:t>финансылык</a:t>
          </a:r>
          <a:r>
            <a:rPr lang="ru-RU" b="1" dirty="0" smtClean="0">
              <a:solidFill>
                <a:schemeClr val="tx1"/>
              </a:solidFill>
            </a:rPr>
            <a:t> </a:t>
          </a:r>
          <a:r>
            <a:rPr lang="ru-RU" b="1" dirty="0" err="1" smtClean="0">
              <a:solidFill>
                <a:schemeClr val="tx1"/>
              </a:solidFill>
            </a:rPr>
            <a:t>кызмат</a:t>
          </a:r>
          <a:r>
            <a:rPr lang="ru-RU" b="1" dirty="0" smtClean="0">
              <a:solidFill>
                <a:schemeClr val="tx1"/>
              </a:solidFill>
            </a:rPr>
            <a:t> </a:t>
          </a:r>
          <a:r>
            <a:rPr lang="ru-RU" b="1" dirty="0" err="1" smtClean="0">
              <a:solidFill>
                <a:schemeClr val="tx1"/>
              </a:solidFill>
            </a:rPr>
            <a:t>көрсөтүү</a:t>
          </a:r>
          <a:r>
            <a:rPr lang="ru-RU" b="1" dirty="0" smtClean="0">
              <a:solidFill>
                <a:schemeClr val="tx1"/>
              </a:solidFill>
            </a:rPr>
            <a:t> </a:t>
          </a:r>
          <a:r>
            <a:rPr lang="ru-RU" b="1" dirty="0" err="1" smtClean="0">
              <a:solidFill>
                <a:schemeClr val="tx1"/>
              </a:solidFill>
            </a:rPr>
            <a:t>жаатында</a:t>
          </a:r>
          <a:r>
            <a:rPr lang="ru-RU" b="1" dirty="0" smtClean="0">
              <a:solidFill>
                <a:schemeClr val="tx1"/>
              </a:solidFill>
            </a:rPr>
            <a:t> </a:t>
          </a:r>
          <a:r>
            <a:rPr lang="ru-RU" b="1" dirty="0" err="1" smtClean="0">
              <a:solidFill>
                <a:schemeClr val="tx1"/>
              </a:solidFill>
            </a:rPr>
            <a:t>татыктуу</a:t>
          </a:r>
          <a:r>
            <a:rPr lang="ru-RU" b="1" dirty="0" smtClean="0">
              <a:solidFill>
                <a:schemeClr val="tx1"/>
              </a:solidFill>
            </a:rPr>
            <a:t> </a:t>
          </a:r>
          <a:r>
            <a:rPr lang="ru-RU" b="1" dirty="0" err="1" smtClean="0">
              <a:solidFill>
                <a:schemeClr val="tx1"/>
              </a:solidFill>
            </a:rPr>
            <a:t>ордун</a:t>
          </a:r>
          <a:r>
            <a:rPr lang="ru-RU" b="1" dirty="0" smtClean="0">
              <a:solidFill>
                <a:schemeClr val="tx1"/>
              </a:solidFill>
            </a:rPr>
            <a:t> </a:t>
          </a:r>
          <a:r>
            <a:rPr lang="ru-RU" b="1" dirty="0" err="1" smtClean="0">
              <a:solidFill>
                <a:schemeClr val="tx1"/>
              </a:solidFill>
            </a:rPr>
            <a:t>табарында</a:t>
          </a:r>
          <a:r>
            <a:rPr lang="ru-RU" b="1" dirty="0" smtClean="0">
              <a:solidFill>
                <a:schemeClr val="tx1"/>
              </a:solidFill>
            </a:rPr>
            <a:t> </a:t>
          </a:r>
          <a:r>
            <a:rPr lang="ru-RU" b="1" dirty="0" err="1" smtClean="0">
              <a:solidFill>
                <a:schemeClr val="tx1"/>
              </a:solidFill>
            </a:rPr>
            <a:t>шек</a:t>
          </a:r>
          <a:r>
            <a:rPr lang="ru-RU" b="1" dirty="0" smtClean="0">
              <a:solidFill>
                <a:schemeClr val="tx1"/>
              </a:solidFill>
            </a:rPr>
            <a:t> </a:t>
          </a:r>
          <a:r>
            <a:rPr lang="ru-RU" b="1" dirty="0" err="1" smtClean="0">
              <a:solidFill>
                <a:schemeClr val="tx1"/>
              </a:solidFill>
            </a:rPr>
            <a:t>жок</a:t>
          </a:r>
          <a:r>
            <a:rPr lang="ru-RU" b="1" dirty="0" smtClean="0">
              <a:solidFill>
                <a:schemeClr val="tx1"/>
              </a:solidFill>
            </a:rPr>
            <a:t>.</a:t>
          </a:r>
          <a:br>
            <a:rPr lang="ru-RU" b="1" dirty="0" smtClean="0">
              <a:solidFill>
                <a:schemeClr val="tx1"/>
              </a:solidFill>
            </a:rPr>
          </a:br>
          <a:r>
            <a:rPr lang="ru-RU" b="1" dirty="0" smtClean="0"/>
            <a:t/>
          </a:r>
          <a:br>
            <a:rPr lang="ru-RU" b="1" dirty="0" smtClean="0"/>
          </a:br>
          <a:endParaRPr lang="ru-RU" dirty="0"/>
        </a:p>
      </dgm:t>
    </dgm:pt>
    <dgm:pt modelId="{53D32178-2332-499F-AA8F-5C86F98FD1E3}" type="parTrans" cxnId="{AF9208B0-9144-47E9-9883-C056CE7B8C94}">
      <dgm:prSet/>
      <dgm:spPr/>
      <dgm:t>
        <a:bodyPr/>
        <a:lstStyle/>
        <a:p>
          <a:endParaRPr lang="ru-RU"/>
        </a:p>
      </dgm:t>
    </dgm:pt>
    <dgm:pt modelId="{F51DB749-A3E5-4658-B914-23341377BC0E}" type="sibTrans" cxnId="{AF9208B0-9144-47E9-9883-C056CE7B8C94}">
      <dgm:prSet/>
      <dgm:spPr/>
      <dgm:t>
        <a:bodyPr/>
        <a:lstStyle/>
        <a:p>
          <a:endParaRPr lang="ru-RU"/>
        </a:p>
      </dgm:t>
    </dgm:pt>
    <dgm:pt modelId="{1A3231E5-716F-4006-89F0-D1D6EDE3E257}" type="pres">
      <dgm:prSet presAssocID="{16538FB6-506A-45E1-A5B2-226DBCE5E8FF}" presName="linear" presStyleCnt="0">
        <dgm:presLayoutVars>
          <dgm:animLvl val="lvl"/>
          <dgm:resizeHandles val="exact"/>
        </dgm:presLayoutVars>
      </dgm:prSet>
      <dgm:spPr/>
      <dgm:t>
        <a:bodyPr/>
        <a:lstStyle/>
        <a:p>
          <a:endParaRPr lang="ru-RU"/>
        </a:p>
      </dgm:t>
    </dgm:pt>
    <dgm:pt modelId="{50EA3C9D-93A5-49B6-85A2-8C7EDF4EEFC9}" type="pres">
      <dgm:prSet presAssocID="{5DDFFADE-8EDE-4AF2-B76B-D16C9F991E37}" presName="parentText" presStyleLbl="node1" presStyleIdx="0" presStyleCnt="1" custScaleY="116839">
        <dgm:presLayoutVars>
          <dgm:chMax val="0"/>
          <dgm:bulletEnabled val="1"/>
        </dgm:presLayoutVars>
      </dgm:prSet>
      <dgm:spPr/>
      <dgm:t>
        <a:bodyPr/>
        <a:lstStyle/>
        <a:p>
          <a:endParaRPr lang="ru-RU"/>
        </a:p>
      </dgm:t>
    </dgm:pt>
  </dgm:ptLst>
  <dgm:cxnLst>
    <dgm:cxn modelId="{B430E8D3-B3DC-4A8D-BCED-A5C79EF28BD5}" type="presOf" srcId="{5DDFFADE-8EDE-4AF2-B76B-D16C9F991E37}" destId="{50EA3C9D-93A5-49B6-85A2-8C7EDF4EEFC9}" srcOrd="0" destOrd="0" presId="urn:microsoft.com/office/officeart/2005/8/layout/vList2"/>
    <dgm:cxn modelId="{2859F0D1-F6B6-4D43-815E-F8B1F38AEC75}" type="presOf" srcId="{16538FB6-506A-45E1-A5B2-226DBCE5E8FF}" destId="{1A3231E5-716F-4006-89F0-D1D6EDE3E257}" srcOrd="0" destOrd="0" presId="urn:microsoft.com/office/officeart/2005/8/layout/vList2"/>
    <dgm:cxn modelId="{AF9208B0-9144-47E9-9883-C056CE7B8C94}" srcId="{16538FB6-506A-45E1-A5B2-226DBCE5E8FF}" destId="{5DDFFADE-8EDE-4AF2-B76B-D16C9F991E37}" srcOrd="0" destOrd="0" parTransId="{53D32178-2332-499F-AA8F-5C86F98FD1E3}" sibTransId="{F51DB749-A3E5-4658-B914-23341377BC0E}"/>
    <dgm:cxn modelId="{DD3F0DAC-86D9-4D5B-932E-77FFDD70B0C8}" type="presParOf" srcId="{1A3231E5-716F-4006-89F0-D1D6EDE3E257}" destId="{50EA3C9D-93A5-49B6-85A2-8C7EDF4EEFC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9413" cy="492125"/>
          </a:xfrm>
          <a:prstGeom prst="rect">
            <a:avLst/>
          </a:prstGeom>
        </p:spPr>
        <p:txBody>
          <a:bodyPr vert="horz" lIns="90873" tIns="45437" rIns="90873" bIns="45437" rtlCol="0"/>
          <a:lstStyle>
            <a:lvl1pPr algn="l" eaLnBrk="1" hangingPunct="1">
              <a:defRPr sz="1200">
                <a:latin typeface="Arial" charset="0"/>
                <a:cs typeface="Arial" charset="0"/>
              </a:defRPr>
            </a:lvl1pPr>
          </a:lstStyle>
          <a:p>
            <a:pPr>
              <a:defRPr/>
            </a:pPr>
            <a:endParaRPr lang="ru-RU"/>
          </a:p>
        </p:txBody>
      </p:sp>
      <p:sp>
        <p:nvSpPr>
          <p:cNvPr id="3" name="Дата 2"/>
          <p:cNvSpPr>
            <a:spLocks noGrp="1"/>
          </p:cNvSpPr>
          <p:nvPr>
            <p:ph type="dt" sz="quarter" idx="1"/>
          </p:nvPr>
        </p:nvSpPr>
        <p:spPr>
          <a:xfrm>
            <a:off x="3814763" y="0"/>
            <a:ext cx="2919412" cy="492125"/>
          </a:xfrm>
          <a:prstGeom prst="rect">
            <a:avLst/>
          </a:prstGeom>
        </p:spPr>
        <p:txBody>
          <a:bodyPr vert="horz" lIns="90873" tIns="45437" rIns="90873" bIns="45437" rtlCol="0"/>
          <a:lstStyle>
            <a:lvl1pPr algn="r" eaLnBrk="1" hangingPunct="1">
              <a:defRPr sz="1200">
                <a:latin typeface="Arial" charset="0"/>
                <a:cs typeface="Arial" charset="0"/>
              </a:defRPr>
            </a:lvl1pPr>
          </a:lstStyle>
          <a:p>
            <a:pPr>
              <a:defRPr/>
            </a:pPr>
            <a:fld id="{08BAE4D1-B24E-407F-A436-C036A7E2E030}" type="datetimeFigureOut">
              <a:rPr lang="ru-RU"/>
              <a:pPr>
                <a:defRPr/>
              </a:pPr>
              <a:t>10.11.2017</a:t>
            </a:fld>
            <a:endParaRPr lang="ru-RU"/>
          </a:p>
        </p:txBody>
      </p:sp>
      <p:sp>
        <p:nvSpPr>
          <p:cNvPr id="4" name="Нижний колонтитул 3"/>
          <p:cNvSpPr>
            <a:spLocks noGrp="1"/>
          </p:cNvSpPr>
          <p:nvPr>
            <p:ph type="ftr" sz="quarter" idx="2"/>
          </p:nvPr>
        </p:nvSpPr>
        <p:spPr>
          <a:xfrm>
            <a:off x="0" y="9372600"/>
            <a:ext cx="2919413" cy="492125"/>
          </a:xfrm>
          <a:prstGeom prst="rect">
            <a:avLst/>
          </a:prstGeom>
        </p:spPr>
        <p:txBody>
          <a:bodyPr vert="horz" lIns="90873" tIns="45437" rIns="90873" bIns="45437" rtlCol="0" anchor="b"/>
          <a:lstStyle>
            <a:lvl1pPr algn="l" eaLnBrk="1" hangingPunct="1">
              <a:defRPr sz="1200">
                <a:latin typeface="Arial" charset="0"/>
                <a:cs typeface="Arial" charset="0"/>
              </a:defRPr>
            </a:lvl1pPr>
          </a:lstStyle>
          <a:p>
            <a:pPr>
              <a:defRPr/>
            </a:pPr>
            <a:endParaRPr lang="ru-RU"/>
          </a:p>
        </p:txBody>
      </p:sp>
      <p:sp>
        <p:nvSpPr>
          <p:cNvPr id="5" name="Номер слайда 4"/>
          <p:cNvSpPr>
            <a:spLocks noGrp="1"/>
          </p:cNvSpPr>
          <p:nvPr>
            <p:ph type="sldNum" sz="quarter" idx="3"/>
          </p:nvPr>
        </p:nvSpPr>
        <p:spPr>
          <a:xfrm>
            <a:off x="3814763" y="9372600"/>
            <a:ext cx="2919412" cy="492125"/>
          </a:xfrm>
          <a:prstGeom prst="rect">
            <a:avLst/>
          </a:prstGeom>
        </p:spPr>
        <p:txBody>
          <a:bodyPr vert="horz" wrap="square" lIns="90873" tIns="45437" rIns="90873" bIns="45437" numCol="1" anchor="b" anchorCtr="0" compatLnSpc="1">
            <a:prstTxWarp prst="textNoShape">
              <a:avLst/>
            </a:prstTxWarp>
          </a:bodyPr>
          <a:lstStyle>
            <a:lvl1pPr algn="r" eaLnBrk="1" hangingPunct="1">
              <a:defRPr sz="1200" smtClean="0"/>
            </a:lvl1pPr>
          </a:lstStyle>
          <a:p>
            <a:pPr>
              <a:defRPr/>
            </a:pPr>
            <a:fld id="{62466E51-D5E8-46F3-9CF8-A4E89344EAB8}" type="slidenum">
              <a:rPr lang="ru-RU" altLang="ru-RU"/>
              <a:pPr>
                <a:defRPr/>
              </a:pPr>
              <a:t>‹#›</a:t>
            </a:fld>
            <a:endParaRPr lang="ru-RU" altLang="ru-RU"/>
          </a:p>
        </p:txBody>
      </p:sp>
    </p:spTree>
    <p:extLst>
      <p:ext uri="{BB962C8B-B14F-4D97-AF65-F5344CB8AC3E}">
        <p14:creationId xmlns:p14="http://schemas.microsoft.com/office/powerpoint/2010/main" val="1316334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0873" tIns="45437" rIns="90873" bIns="45437" numCol="1" anchor="t" anchorCtr="0" compatLnSpc="1">
            <a:prstTxWarp prst="textNoShape">
              <a:avLst/>
            </a:prstTxWarp>
          </a:bodyPr>
          <a:lstStyle>
            <a:lvl1pPr eaLnBrk="1" hangingPunct="1">
              <a:defRPr sz="1200" b="0">
                <a:latin typeface="Arial" charset="0"/>
                <a:cs typeface="+mn-cs"/>
              </a:defRPr>
            </a:lvl1pPr>
          </a:lstStyle>
          <a:p>
            <a:pPr>
              <a:defRPr/>
            </a:pPr>
            <a:endParaRPr lang="ru-RU"/>
          </a:p>
        </p:txBody>
      </p:sp>
      <p:sp>
        <p:nvSpPr>
          <p:cNvPr id="3075" name="Rectangle 3"/>
          <p:cNvSpPr>
            <a:spLocks noGrp="1" noChangeArrowheads="1"/>
          </p:cNvSpPr>
          <p:nvPr>
            <p:ph type="dt" idx="1"/>
          </p:nvPr>
        </p:nvSpPr>
        <p:spPr bwMode="auto">
          <a:xfrm>
            <a:off x="3814763" y="0"/>
            <a:ext cx="2919412" cy="492125"/>
          </a:xfrm>
          <a:prstGeom prst="rect">
            <a:avLst/>
          </a:prstGeom>
          <a:noFill/>
          <a:ln w="9525">
            <a:noFill/>
            <a:miter lim="800000"/>
            <a:headEnd/>
            <a:tailEnd/>
          </a:ln>
          <a:effectLst/>
        </p:spPr>
        <p:txBody>
          <a:bodyPr vert="horz" wrap="square" lIns="90873" tIns="45437" rIns="90873" bIns="45437" numCol="1" anchor="t" anchorCtr="0" compatLnSpc="1">
            <a:prstTxWarp prst="textNoShape">
              <a:avLst/>
            </a:prstTxWarp>
          </a:bodyPr>
          <a:lstStyle>
            <a:lvl1pPr algn="r" eaLnBrk="1" hangingPunct="1">
              <a:defRPr sz="1200" b="0">
                <a:latin typeface="Arial" charset="0"/>
                <a:cs typeface="+mn-cs"/>
              </a:defRPr>
            </a:lvl1pPr>
          </a:lstStyle>
          <a:p>
            <a:pPr>
              <a:defRPr/>
            </a:pPr>
            <a:endParaRPr lang="ru-RU"/>
          </a:p>
        </p:txBody>
      </p:sp>
      <p:sp>
        <p:nvSpPr>
          <p:cNvPr id="8196" name="Rectangle 4"/>
          <p:cNvSpPr>
            <a:spLocks noGrp="1" noRot="1" noChangeAspect="1" noChangeArrowheads="1" noTextEdit="1"/>
          </p:cNvSpPr>
          <p:nvPr>
            <p:ph type="sldImg" idx="2"/>
          </p:nvPr>
        </p:nvSpPr>
        <p:spPr bwMode="auto">
          <a:xfrm>
            <a:off x="903288" y="741363"/>
            <a:ext cx="4930775"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74688" y="4686300"/>
            <a:ext cx="5386387" cy="4438650"/>
          </a:xfrm>
          <a:prstGeom prst="rect">
            <a:avLst/>
          </a:prstGeom>
          <a:noFill/>
          <a:ln w="9525">
            <a:noFill/>
            <a:miter lim="800000"/>
            <a:headEnd/>
            <a:tailEnd/>
          </a:ln>
          <a:effectLst/>
        </p:spPr>
        <p:txBody>
          <a:bodyPr vert="horz" wrap="square" lIns="90873" tIns="45437" rIns="90873" bIns="45437" numCol="1" anchor="t" anchorCtr="0" compatLnSpc="1">
            <a:prstTxWarp prst="textNoShape">
              <a:avLst/>
            </a:prstTxWarp>
          </a:bodyPr>
          <a:lstStyle/>
          <a:p>
            <a:pPr lvl="0"/>
            <a:r>
              <a:rPr lang="ru-RU" noProof="0" smtClean="0"/>
              <a:t>Click to edit Master text styles</a:t>
            </a:r>
          </a:p>
          <a:p>
            <a:pPr lvl="1"/>
            <a:r>
              <a:rPr lang="ru-RU" noProof="0" smtClean="0"/>
              <a:t>Second level</a:t>
            </a:r>
          </a:p>
          <a:p>
            <a:pPr lvl="2"/>
            <a:r>
              <a:rPr lang="ru-RU" noProof="0" smtClean="0"/>
              <a:t>Third level</a:t>
            </a:r>
          </a:p>
          <a:p>
            <a:pPr lvl="3"/>
            <a:r>
              <a:rPr lang="ru-RU" noProof="0" smtClean="0"/>
              <a:t>Fourth level</a:t>
            </a:r>
          </a:p>
          <a:p>
            <a:pPr lvl="4"/>
            <a:r>
              <a:rPr lang="ru-RU" noProof="0" smtClean="0"/>
              <a:t>Fifth level</a:t>
            </a:r>
          </a:p>
        </p:txBody>
      </p:sp>
      <p:sp>
        <p:nvSpPr>
          <p:cNvPr id="3078" name="Rectangle 6"/>
          <p:cNvSpPr>
            <a:spLocks noGrp="1" noChangeArrowheads="1"/>
          </p:cNvSpPr>
          <p:nvPr>
            <p:ph type="ftr" sz="quarter" idx="4"/>
          </p:nvPr>
        </p:nvSpPr>
        <p:spPr bwMode="auto">
          <a:xfrm>
            <a:off x="0" y="9372600"/>
            <a:ext cx="2919413" cy="492125"/>
          </a:xfrm>
          <a:prstGeom prst="rect">
            <a:avLst/>
          </a:prstGeom>
          <a:noFill/>
          <a:ln w="9525">
            <a:noFill/>
            <a:miter lim="800000"/>
            <a:headEnd/>
            <a:tailEnd/>
          </a:ln>
          <a:effectLst/>
        </p:spPr>
        <p:txBody>
          <a:bodyPr vert="horz" wrap="square" lIns="90873" tIns="45437" rIns="90873" bIns="45437" numCol="1" anchor="b" anchorCtr="0" compatLnSpc="1">
            <a:prstTxWarp prst="textNoShape">
              <a:avLst/>
            </a:prstTxWarp>
          </a:bodyPr>
          <a:lstStyle>
            <a:lvl1pPr eaLnBrk="1" hangingPunct="1">
              <a:defRPr sz="1200" b="0">
                <a:latin typeface="Arial" charset="0"/>
                <a:cs typeface="+mn-cs"/>
              </a:defRPr>
            </a:lvl1pPr>
          </a:lstStyle>
          <a:p>
            <a:pPr>
              <a:defRPr/>
            </a:pPr>
            <a:endParaRPr lang="ru-RU"/>
          </a:p>
        </p:txBody>
      </p:sp>
      <p:sp>
        <p:nvSpPr>
          <p:cNvPr id="3079" name="Rectangle 7"/>
          <p:cNvSpPr>
            <a:spLocks noGrp="1" noChangeArrowheads="1"/>
          </p:cNvSpPr>
          <p:nvPr>
            <p:ph type="sldNum" sz="quarter" idx="5"/>
          </p:nvPr>
        </p:nvSpPr>
        <p:spPr bwMode="auto">
          <a:xfrm>
            <a:off x="3814763" y="9372600"/>
            <a:ext cx="2919412" cy="492125"/>
          </a:xfrm>
          <a:prstGeom prst="rect">
            <a:avLst/>
          </a:prstGeom>
          <a:noFill/>
          <a:ln w="9525">
            <a:noFill/>
            <a:miter lim="800000"/>
            <a:headEnd/>
            <a:tailEnd/>
          </a:ln>
          <a:effectLst/>
        </p:spPr>
        <p:txBody>
          <a:bodyPr vert="horz" wrap="square" lIns="90873" tIns="45437" rIns="90873" bIns="45437" numCol="1" anchor="b" anchorCtr="0" compatLnSpc="1">
            <a:prstTxWarp prst="textNoShape">
              <a:avLst/>
            </a:prstTxWarp>
          </a:bodyPr>
          <a:lstStyle>
            <a:lvl1pPr algn="r" eaLnBrk="1" hangingPunct="1">
              <a:defRPr sz="1200" b="0" smtClean="0"/>
            </a:lvl1pPr>
          </a:lstStyle>
          <a:p>
            <a:pPr>
              <a:defRPr/>
            </a:pPr>
            <a:fld id="{D8B9F9B1-CB0C-495E-874D-F64E758C2571}" type="slidenum">
              <a:rPr lang="ru-RU" altLang="ru-RU"/>
              <a:pPr>
                <a:defRPr/>
              </a:pPr>
              <a:t>‹#›</a:t>
            </a:fld>
            <a:endParaRPr lang="ru-RU" altLang="ru-RU"/>
          </a:p>
        </p:txBody>
      </p:sp>
    </p:spTree>
    <p:extLst>
      <p:ext uri="{BB962C8B-B14F-4D97-AF65-F5344CB8AC3E}">
        <p14:creationId xmlns:p14="http://schemas.microsoft.com/office/powerpoint/2010/main" val="25568259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6"/>
          <p:cNvGrpSpPr>
            <a:grpSpLocks/>
          </p:cNvGrpSpPr>
          <p:nvPr/>
        </p:nvGrpSpPr>
        <p:grpSpPr bwMode="auto">
          <a:xfrm>
            <a:off x="-7938" y="-7938"/>
            <a:ext cx="9169401" cy="6873876"/>
            <a:chOff x="-8466" y="-8468"/>
            <a:chExt cx="9169804" cy="6874935"/>
          </a:xfrm>
        </p:grpSpPr>
        <p:cxnSp>
          <p:nvCxnSpPr>
            <p:cNvPr id="5" name="Straight Connector 16"/>
            <p:cNvCxnSpPr/>
            <p:nvPr/>
          </p:nvCxnSpPr>
          <p:spPr>
            <a:xfrm flipV="1">
              <a:off x="5130498"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17"/>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 name="Freeform 18"/>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19"/>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20"/>
            <p:cNvSpPr/>
            <p:nvPr/>
          </p:nvSpPr>
          <p:spPr>
            <a:xfrm>
              <a:off x="6638689" y="3919613"/>
              <a:ext cx="251312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21"/>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22"/>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23"/>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24"/>
            <p:cNvSpPr/>
            <p:nvPr/>
          </p:nvSpPr>
          <p:spPr>
            <a:xfrm>
              <a:off x="8059565"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27"/>
            <p:cNvSpPr/>
            <p:nvPr/>
          </p:nvSpPr>
          <p:spPr>
            <a:xfrm>
              <a:off x="-8466" y="-8468"/>
              <a:ext cx="863639"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3"/>
          <p:cNvSpPr>
            <a:spLocks noGrp="1"/>
          </p:cNvSpPr>
          <p:nvPr>
            <p:ph type="dt" sz="half" idx="10"/>
          </p:nvPr>
        </p:nvSpPr>
        <p:spPr/>
        <p:txBody>
          <a:bodyPr/>
          <a:lstStyle>
            <a:lvl1pPr>
              <a:defRPr/>
            </a:lvl1pPr>
          </a:lstStyle>
          <a:p>
            <a:pPr>
              <a:defRPr/>
            </a:pPr>
            <a:fld id="{E0244FF9-7106-4B0C-957D-9CF39ABA9901}" type="datetimeFigureOut">
              <a:rPr lang="ru-RU" altLang="ru-RU"/>
              <a:pPr>
                <a:defRPr/>
              </a:pPr>
              <a:t>10.11.2017</a:t>
            </a:fld>
            <a:endParaRPr lang="ru-RU" altLang="ru-RU"/>
          </a:p>
        </p:txBody>
      </p:sp>
      <p:sp>
        <p:nvSpPr>
          <p:cNvPr id="16" name="Footer Placeholder 4"/>
          <p:cNvSpPr>
            <a:spLocks noGrp="1"/>
          </p:cNvSpPr>
          <p:nvPr>
            <p:ph type="ftr" sz="quarter" idx="11"/>
          </p:nvPr>
        </p:nvSpPr>
        <p:spPr/>
        <p:txBody>
          <a:bodyPr/>
          <a:lstStyle>
            <a:lvl1pPr>
              <a:defRPr/>
            </a:lvl1pPr>
          </a:lstStyle>
          <a:p>
            <a:pPr>
              <a:defRPr/>
            </a:pPr>
            <a:endParaRPr lang="ru-RU" altLang="ru-RU"/>
          </a:p>
        </p:txBody>
      </p:sp>
      <p:sp>
        <p:nvSpPr>
          <p:cNvPr id="17" name="Slide Number Placeholder 5"/>
          <p:cNvSpPr>
            <a:spLocks noGrp="1"/>
          </p:cNvSpPr>
          <p:nvPr>
            <p:ph type="sldNum" sz="quarter" idx="12"/>
          </p:nvPr>
        </p:nvSpPr>
        <p:spPr/>
        <p:txBody>
          <a:bodyPr/>
          <a:lstStyle>
            <a:lvl1pPr>
              <a:defRPr/>
            </a:lvl1pPr>
          </a:lstStyle>
          <a:p>
            <a:pPr>
              <a:defRPr/>
            </a:pPr>
            <a:fld id="{CAD63124-6979-4E5D-8F9B-7B33620166C0}" type="slidenum">
              <a:rPr lang="ru-RU" altLang="ru-RU"/>
              <a:pPr>
                <a:defRPr/>
              </a:pPr>
              <a:t>‹#›</a:t>
            </a:fld>
            <a:endParaRPr lang="ru-RU" altLang="ru-RU"/>
          </a:p>
        </p:txBody>
      </p:sp>
    </p:spTree>
    <p:extLst>
      <p:ext uri="{BB962C8B-B14F-4D97-AF65-F5344CB8AC3E}">
        <p14:creationId xmlns:p14="http://schemas.microsoft.com/office/powerpoint/2010/main" val="263604471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B663E7E7-E71D-4FC9-B419-577C760DB4C7}"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182DA04E-F3B3-4F61-896D-6585468D29AE}" type="slidenum">
              <a:rPr lang="ru-RU" altLang="ru-RU"/>
              <a:pPr>
                <a:defRPr/>
              </a:pPr>
              <a:t>‹#›</a:t>
            </a:fld>
            <a:endParaRPr lang="ru-RU" altLang="ru-RU"/>
          </a:p>
        </p:txBody>
      </p:sp>
    </p:spTree>
    <p:extLst>
      <p:ext uri="{BB962C8B-B14F-4D97-AF65-F5344CB8AC3E}">
        <p14:creationId xmlns:p14="http://schemas.microsoft.com/office/powerpoint/2010/main" val="11189143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F65A1798-480A-47BE-B489-1F51BE577D69}"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252C8ABD-CC13-4E35-9A36-515D96ED1496}" type="slidenum">
              <a:rPr lang="ru-RU" altLang="ru-RU"/>
              <a:pPr>
                <a:defRPr/>
              </a:pPr>
              <a:t>‹#›</a:t>
            </a:fld>
            <a:endParaRPr lang="ru-RU" altLang="ru-RU"/>
          </a:p>
        </p:txBody>
      </p:sp>
    </p:spTree>
    <p:extLst>
      <p:ext uri="{BB962C8B-B14F-4D97-AF65-F5344CB8AC3E}">
        <p14:creationId xmlns:p14="http://schemas.microsoft.com/office/powerpoint/2010/main" val="344438237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46A0601B-F43C-43D2-BD19-DBEFE29B39CF}" type="datetimeFigureOut">
              <a:rPr lang="ru-RU" altLang="ru-RU"/>
              <a:pPr>
                <a:defRPr/>
              </a:pPr>
              <a:t>10.11.2017</a:t>
            </a:fld>
            <a:endParaRPr lang="ru-RU" altLang="ru-RU"/>
          </a:p>
        </p:txBody>
      </p:sp>
      <p:sp>
        <p:nvSpPr>
          <p:cNvPr id="6" name="Footer Placeholder 4"/>
          <p:cNvSpPr>
            <a:spLocks noGrp="1"/>
          </p:cNvSpPr>
          <p:nvPr>
            <p:ph type="ftr" sz="quarter" idx="11"/>
          </p:nvPr>
        </p:nvSpPr>
        <p:spPr/>
        <p:txBody>
          <a:bodyPr/>
          <a:lstStyle>
            <a:lvl1pPr>
              <a:defRPr/>
            </a:lvl1pPr>
          </a:lstStyle>
          <a:p>
            <a:pPr>
              <a:defRPr/>
            </a:pPr>
            <a:endParaRPr lang="ru-RU" altLang="ru-RU"/>
          </a:p>
        </p:txBody>
      </p:sp>
      <p:sp>
        <p:nvSpPr>
          <p:cNvPr id="7" name="Slide Number Placeholder 5"/>
          <p:cNvSpPr>
            <a:spLocks noGrp="1"/>
          </p:cNvSpPr>
          <p:nvPr>
            <p:ph type="sldNum" sz="quarter" idx="12"/>
          </p:nvPr>
        </p:nvSpPr>
        <p:spPr/>
        <p:txBody>
          <a:bodyPr/>
          <a:lstStyle>
            <a:lvl1pPr>
              <a:defRPr/>
            </a:lvl1pPr>
          </a:lstStyle>
          <a:p>
            <a:pPr>
              <a:defRPr/>
            </a:pPr>
            <a:fld id="{5ABE41EF-14D7-41F5-AD8F-2EF52CEA0992}" type="slidenum">
              <a:rPr lang="ru-RU" altLang="ru-RU"/>
              <a:pPr>
                <a:defRPr/>
              </a:pPr>
              <a:t>‹#›</a:t>
            </a:fld>
            <a:endParaRPr lang="ru-RU" altLang="ru-RU"/>
          </a:p>
        </p:txBody>
      </p:sp>
    </p:spTree>
    <p:extLst>
      <p:ext uri="{BB962C8B-B14F-4D97-AF65-F5344CB8AC3E}">
        <p14:creationId xmlns:p14="http://schemas.microsoft.com/office/powerpoint/2010/main" val="218220772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523C634E-D59B-4384-941F-3FF551528039}" type="datetimeFigureOut">
              <a:rPr lang="ru-RU" altLang="ru-RU"/>
              <a:pPr>
                <a:defRPr/>
              </a:pPr>
              <a:t>10.11.2017</a:t>
            </a:fld>
            <a:endParaRPr lang="ru-RU" altLang="ru-RU"/>
          </a:p>
        </p:txBody>
      </p:sp>
      <p:sp>
        <p:nvSpPr>
          <p:cNvPr id="8" name="Footer Placeholder 4"/>
          <p:cNvSpPr>
            <a:spLocks noGrp="1"/>
          </p:cNvSpPr>
          <p:nvPr>
            <p:ph type="ftr" sz="quarter" idx="11"/>
          </p:nvPr>
        </p:nvSpPr>
        <p:spPr/>
        <p:txBody>
          <a:bodyPr/>
          <a:lstStyle>
            <a:lvl1pPr>
              <a:defRPr/>
            </a:lvl1pPr>
          </a:lstStyle>
          <a:p>
            <a:pPr>
              <a:defRPr/>
            </a:pPr>
            <a:endParaRPr lang="ru-RU" altLang="ru-RU"/>
          </a:p>
        </p:txBody>
      </p:sp>
      <p:sp>
        <p:nvSpPr>
          <p:cNvPr id="9" name="Slide Number Placeholder 5"/>
          <p:cNvSpPr>
            <a:spLocks noGrp="1"/>
          </p:cNvSpPr>
          <p:nvPr>
            <p:ph type="sldNum" sz="quarter" idx="12"/>
          </p:nvPr>
        </p:nvSpPr>
        <p:spPr/>
        <p:txBody>
          <a:bodyPr/>
          <a:lstStyle>
            <a:lvl1pPr>
              <a:defRPr/>
            </a:lvl1pPr>
          </a:lstStyle>
          <a:p>
            <a:pPr>
              <a:defRPr/>
            </a:pPr>
            <a:fld id="{793AF802-0749-4D32-999A-D84A45788B76}" type="slidenum">
              <a:rPr lang="ru-RU" altLang="ru-RU"/>
              <a:pPr>
                <a:defRPr/>
              </a:pPr>
              <a:t>‹#›</a:t>
            </a:fld>
            <a:endParaRPr lang="ru-RU" altLang="ru-RU"/>
          </a:p>
        </p:txBody>
      </p:sp>
    </p:spTree>
    <p:extLst>
      <p:ext uri="{BB962C8B-B14F-4D97-AF65-F5344CB8AC3E}">
        <p14:creationId xmlns:p14="http://schemas.microsoft.com/office/powerpoint/2010/main" val="388828470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8A47F4FB-553C-4245-8076-D3D4CAE4A598}" type="datetimeFigureOut">
              <a:rPr lang="ru-RU" altLang="ru-RU"/>
              <a:pPr>
                <a:defRPr/>
              </a:pPr>
              <a:t>10.11.2017</a:t>
            </a:fld>
            <a:endParaRPr lang="ru-RU" altLang="ru-RU"/>
          </a:p>
        </p:txBody>
      </p:sp>
      <p:sp>
        <p:nvSpPr>
          <p:cNvPr id="4" name="Footer Placeholder 4"/>
          <p:cNvSpPr>
            <a:spLocks noGrp="1"/>
          </p:cNvSpPr>
          <p:nvPr>
            <p:ph type="ftr" sz="quarter" idx="11"/>
          </p:nvPr>
        </p:nvSpPr>
        <p:spPr/>
        <p:txBody>
          <a:bodyPr/>
          <a:lstStyle>
            <a:lvl1pPr>
              <a:defRPr/>
            </a:lvl1pPr>
          </a:lstStyle>
          <a:p>
            <a:pPr>
              <a:defRPr/>
            </a:pPr>
            <a:endParaRPr lang="ru-RU" altLang="ru-RU"/>
          </a:p>
        </p:txBody>
      </p:sp>
      <p:sp>
        <p:nvSpPr>
          <p:cNvPr id="5" name="Slide Number Placeholder 5"/>
          <p:cNvSpPr>
            <a:spLocks noGrp="1"/>
          </p:cNvSpPr>
          <p:nvPr>
            <p:ph type="sldNum" sz="quarter" idx="12"/>
          </p:nvPr>
        </p:nvSpPr>
        <p:spPr/>
        <p:txBody>
          <a:bodyPr/>
          <a:lstStyle>
            <a:lvl1pPr>
              <a:defRPr/>
            </a:lvl1pPr>
          </a:lstStyle>
          <a:p>
            <a:pPr>
              <a:defRPr/>
            </a:pPr>
            <a:fld id="{9D5686FA-6EF4-482A-BE88-91ABCD888041}" type="slidenum">
              <a:rPr lang="ru-RU" altLang="ru-RU"/>
              <a:pPr>
                <a:defRPr/>
              </a:pPr>
              <a:t>‹#›</a:t>
            </a:fld>
            <a:endParaRPr lang="ru-RU" altLang="ru-RU"/>
          </a:p>
        </p:txBody>
      </p:sp>
    </p:spTree>
    <p:extLst>
      <p:ext uri="{BB962C8B-B14F-4D97-AF65-F5344CB8AC3E}">
        <p14:creationId xmlns:p14="http://schemas.microsoft.com/office/powerpoint/2010/main" val="15906871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4D3F310-C185-46AD-8D92-0D51B9537B12}" type="datetimeFigureOut">
              <a:rPr lang="ru-RU" altLang="ru-RU"/>
              <a:pPr>
                <a:defRPr/>
              </a:pPr>
              <a:t>10.11.2017</a:t>
            </a:fld>
            <a:endParaRPr lang="ru-RU" altLang="ru-RU"/>
          </a:p>
        </p:txBody>
      </p:sp>
      <p:sp>
        <p:nvSpPr>
          <p:cNvPr id="3" name="Footer Placeholder 4"/>
          <p:cNvSpPr>
            <a:spLocks noGrp="1"/>
          </p:cNvSpPr>
          <p:nvPr>
            <p:ph type="ftr" sz="quarter" idx="11"/>
          </p:nvPr>
        </p:nvSpPr>
        <p:spPr/>
        <p:txBody>
          <a:bodyPr/>
          <a:lstStyle>
            <a:lvl1pPr>
              <a:defRPr/>
            </a:lvl1pPr>
          </a:lstStyle>
          <a:p>
            <a:pPr>
              <a:defRPr/>
            </a:pPr>
            <a:endParaRPr lang="ru-RU" altLang="ru-RU"/>
          </a:p>
        </p:txBody>
      </p:sp>
      <p:sp>
        <p:nvSpPr>
          <p:cNvPr id="4" name="Slide Number Placeholder 5"/>
          <p:cNvSpPr>
            <a:spLocks noGrp="1"/>
          </p:cNvSpPr>
          <p:nvPr>
            <p:ph type="sldNum" sz="quarter" idx="12"/>
          </p:nvPr>
        </p:nvSpPr>
        <p:spPr/>
        <p:txBody>
          <a:bodyPr/>
          <a:lstStyle>
            <a:lvl1pPr>
              <a:defRPr/>
            </a:lvl1pPr>
          </a:lstStyle>
          <a:p>
            <a:pPr>
              <a:defRPr/>
            </a:pPr>
            <a:fld id="{C4E13DC8-8536-4C2C-BBDE-C9AA499ACD1E}" type="slidenum">
              <a:rPr lang="ru-RU" altLang="ru-RU"/>
              <a:pPr>
                <a:defRPr/>
              </a:pPr>
              <a:t>‹#›</a:t>
            </a:fld>
            <a:endParaRPr lang="ru-RU" altLang="ru-RU"/>
          </a:p>
        </p:txBody>
      </p:sp>
    </p:spTree>
    <p:extLst>
      <p:ext uri="{BB962C8B-B14F-4D97-AF65-F5344CB8AC3E}">
        <p14:creationId xmlns:p14="http://schemas.microsoft.com/office/powerpoint/2010/main" val="260624682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3154C7BC-F127-4F17-9E5E-B26BFA72BE34}" type="datetimeFigureOut">
              <a:rPr lang="ru-RU" altLang="ru-RU"/>
              <a:pPr>
                <a:defRPr/>
              </a:pPr>
              <a:t>10.11.2017</a:t>
            </a:fld>
            <a:endParaRPr lang="ru-RU" altLang="ru-RU"/>
          </a:p>
        </p:txBody>
      </p:sp>
      <p:sp>
        <p:nvSpPr>
          <p:cNvPr id="6" name="Footer Placeholder 4"/>
          <p:cNvSpPr>
            <a:spLocks noGrp="1"/>
          </p:cNvSpPr>
          <p:nvPr>
            <p:ph type="ftr" sz="quarter" idx="11"/>
          </p:nvPr>
        </p:nvSpPr>
        <p:spPr/>
        <p:txBody>
          <a:bodyPr/>
          <a:lstStyle>
            <a:lvl1pPr>
              <a:defRPr/>
            </a:lvl1pPr>
          </a:lstStyle>
          <a:p>
            <a:pPr>
              <a:defRPr/>
            </a:pPr>
            <a:endParaRPr lang="ru-RU" altLang="ru-RU"/>
          </a:p>
        </p:txBody>
      </p:sp>
      <p:sp>
        <p:nvSpPr>
          <p:cNvPr id="7" name="Slide Number Placeholder 5"/>
          <p:cNvSpPr>
            <a:spLocks noGrp="1"/>
          </p:cNvSpPr>
          <p:nvPr>
            <p:ph type="sldNum" sz="quarter" idx="12"/>
          </p:nvPr>
        </p:nvSpPr>
        <p:spPr/>
        <p:txBody>
          <a:bodyPr/>
          <a:lstStyle>
            <a:lvl1pPr>
              <a:defRPr/>
            </a:lvl1pPr>
          </a:lstStyle>
          <a:p>
            <a:pPr>
              <a:defRPr/>
            </a:pPr>
            <a:fld id="{0E0A0AEA-516A-4B8A-8A5D-8C7F52CDA3F9}" type="slidenum">
              <a:rPr lang="ru-RU" altLang="ru-RU"/>
              <a:pPr>
                <a:defRPr/>
              </a:pPr>
              <a:t>‹#›</a:t>
            </a:fld>
            <a:endParaRPr lang="ru-RU" altLang="ru-RU"/>
          </a:p>
        </p:txBody>
      </p:sp>
    </p:spTree>
    <p:extLst>
      <p:ext uri="{BB962C8B-B14F-4D97-AF65-F5344CB8AC3E}">
        <p14:creationId xmlns:p14="http://schemas.microsoft.com/office/powerpoint/2010/main" val="152995249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846D43C-87BE-4BBB-AB1C-6F4AECB3A88D}" type="datetimeFigureOut">
              <a:rPr lang="ru-RU" altLang="ru-RU"/>
              <a:pPr>
                <a:defRPr/>
              </a:pPr>
              <a:t>10.11.2017</a:t>
            </a:fld>
            <a:endParaRPr lang="ru-RU" altLang="ru-RU"/>
          </a:p>
        </p:txBody>
      </p:sp>
      <p:sp>
        <p:nvSpPr>
          <p:cNvPr id="6" name="Footer Placeholder 4"/>
          <p:cNvSpPr>
            <a:spLocks noGrp="1"/>
          </p:cNvSpPr>
          <p:nvPr>
            <p:ph type="ftr" sz="quarter" idx="11"/>
          </p:nvPr>
        </p:nvSpPr>
        <p:spPr/>
        <p:txBody>
          <a:bodyPr/>
          <a:lstStyle>
            <a:lvl1pPr>
              <a:defRPr/>
            </a:lvl1pPr>
          </a:lstStyle>
          <a:p>
            <a:pPr>
              <a:defRPr/>
            </a:pPr>
            <a:endParaRPr lang="ru-RU" altLang="ru-RU"/>
          </a:p>
        </p:txBody>
      </p:sp>
      <p:sp>
        <p:nvSpPr>
          <p:cNvPr id="7" name="Slide Number Placeholder 5"/>
          <p:cNvSpPr>
            <a:spLocks noGrp="1"/>
          </p:cNvSpPr>
          <p:nvPr>
            <p:ph type="sldNum" sz="quarter" idx="12"/>
          </p:nvPr>
        </p:nvSpPr>
        <p:spPr/>
        <p:txBody>
          <a:bodyPr/>
          <a:lstStyle>
            <a:lvl1pPr>
              <a:defRPr/>
            </a:lvl1pPr>
          </a:lstStyle>
          <a:p>
            <a:pPr>
              <a:defRPr/>
            </a:pPr>
            <a:fld id="{1F8BB1C4-766B-4E43-83BE-411E31FCB322}" type="slidenum">
              <a:rPr lang="ru-RU" altLang="ru-RU"/>
              <a:pPr>
                <a:defRPr/>
              </a:pPr>
              <a:t>‹#›</a:t>
            </a:fld>
            <a:endParaRPr lang="ru-RU" altLang="ru-RU"/>
          </a:p>
        </p:txBody>
      </p:sp>
    </p:spTree>
    <p:extLst>
      <p:ext uri="{BB962C8B-B14F-4D97-AF65-F5344CB8AC3E}">
        <p14:creationId xmlns:p14="http://schemas.microsoft.com/office/powerpoint/2010/main" val="37809329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2B7EEBED-9B7C-4651-B0F2-C8F5CF395495}"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3B132D9A-AFF2-4B91-BA04-E77D4BC2F379}" type="slidenum">
              <a:rPr lang="ru-RU" altLang="ru-RU"/>
              <a:pPr>
                <a:defRPr/>
              </a:pPr>
              <a:t>‹#›</a:t>
            </a:fld>
            <a:endParaRPr lang="ru-RU" altLang="ru-RU"/>
          </a:p>
        </p:txBody>
      </p:sp>
    </p:spTree>
    <p:extLst>
      <p:ext uri="{BB962C8B-B14F-4D97-AF65-F5344CB8AC3E}">
        <p14:creationId xmlns:p14="http://schemas.microsoft.com/office/powerpoint/2010/main" val="3378559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ru-RU" sz="8000">
                <a:solidFill>
                  <a:srgbClr val="C0E474"/>
                </a:solidFill>
              </a:rPr>
              <a:t>“</a:t>
            </a:r>
          </a:p>
        </p:txBody>
      </p:sp>
      <p:sp>
        <p:nvSpPr>
          <p:cNvPr id="6" name="TextBox 18"/>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ru-RU"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3"/>
          <p:cNvSpPr>
            <a:spLocks noGrp="1"/>
          </p:cNvSpPr>
          <p:nvPr>
            <p:ph type="dt" sz="half" idx="14"/>
          </p:nvPr>
        </p:nvSpPr>
        <p:spPr/>
        <p:txBody>
          <a:bodyPr/>
          <a:lstStyle>
            <a:lvl1pPr>
              <a:defRPr/>
            </a:lvl1pPr>
          </a:lstStyle>
          <a:p>
            <a:pPr>
              <a:defRPr/>
            </a:pPr>
            <a:fld id="{E3B9AEF1-DAC4-4165-B026-87734823FF97}" type="datetimeFigureOut">
              <a:rPr lang="ru-RU" altLang="ru-RU"/>
              <a:pPr>
                <a:defRPr/>
              </a:pPr>
              <a:t>10.11.2017</a:t>
            </a:fld>
            <a:endParaRPr lang="ru-RU" altLang="ru-RU"/>
          </a:p>
        </p:txBody>
      </p:sp>
      <p:sp>
        <p:nvSpPr>
          <p:cNvPr id="8" name="Footer Placeholder 4"/>
          <p:cNvSpPr>
            <a:spLocks noGrp="1"/>
          </p:cNvSpPr>
          <p:nvPr>
            <p:ph type="ftr" sz="quarter" idx="15"/>
          </p:nvPr>
        </p:nvSpPr>
        <p:spPr/>
        <p:txBody>
          <a:bodyPr/>
          <a:lstStyle>
            <a:lvl1pPr>
              <a:defRPr/>
            </a:lvl1pPr>
          </a:lstStyle>
          <a:p>
            <a:pPr>
              <a:defRPr/>
            </a:pPr>
            <a:endParaRPr lang="ru-RU" altLang="ru-RU"/>
          </a:p>
        </p:txBody>
      </p:sp>
      <p:sp>
        <p:nvSpPr>
          <p:cNvPr id="9" name="Slide Number Placeholder 5"/>
          <p:cNvSpPr>
            <a:spLocks noGrp="1"/>
          </p:cNvSpPr>
          <p:nvPr>
            <p:ph type="sldNum" sz="quarter" idx="16"/>
          </p:nvPr>
        </p:nvSpPr>
        <p:spPr/>
        <p:txBody>
          <a:bodyPr/>
          <a:lstStyle>
            <a:lvl1pPr>
              <a:defRPr/>
            </a:lvl1pPr>
          </a:lstStyle>
          <a:p>
            <a:pPr>
              <a:defRPr/>
            </a:pPr>
            <a:fld id="{B14F873B-D3D7-40DE-9845-C1341ED5F7EF}" type="slidenum">
              <a:rPr lang="ru-RU" altLang="ru-RU"/>
              <a:pPr>
                <a:defRPr/>
              </a:pPr>
              <a:t>‹#›</a:t>
            </a:fld>
            <a:endParaRPr lang="ru-RU" altLang="ru-RU"/>
          </a:p>
        </p:txBody>
      </p:sp>
    </p:spTree>
    <p:extLst>
      <p:ext uri="{BB962C8B-B14F-4D97-AF65-F5344CB8AC3E}">
        <p14:creationId xmlns:p14="http://schemas.microsoft.com/office/powerpoint/2010/main" val="1300639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B7D6B8CE-44C5-41B3-A4D0-2D31E091C6A0}"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B9AF57C6-A8D8-47C2-BA96-5B287504C6C9}" type="slidenum">
              <a:rPr lang="ru-RU" altLang="ru-RU"/>
              <a:pPr>
                <a:defRPr/>
              </a:pPr>
              <a:t>‹#›</a:t>
            </a:fld>
            <a:endParaRPr lang="ru-RU" altLang="ru-RU"/>
          </a:p>
        </p:txBody>
      </p:sp>
    </p:spTree>
    <p:extLst>
      <p:ext uri="{BB962C8B-B14F-4D97-AF65-F5344CB8AC3E}">
        <p14:creationId xmlns:p14="http://schemas.microsoft.com/office/powerpoint/2010/main" val="1819675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ru-RU" sz="8000">
                <a:solidFill>
                  <a:srgbClr val="C0E474"/>
                </a:solidFill>
              </a:rPr>
              <a:t>“</a:t>
            </a:r>
          </a:p>
        </p:txBody>
      </p:sp>
      <p:sp>
        <p:nvSpPr>
          <p:cNvPr id="6" name="TextBox 18"/>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ru-RU"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3"/>
          <p:cNvSpPr>
            <a:spLocks noGrp="1"/>
          </p:cNvSpPr>
          <p:nvPr>
            <p:ph type="dt" sz="half" idx="14"/>
          </p:nvPr>
        </p:nvSpPr>
        <p:spPr/>
        <p:txBody>
          <a:bodyPr/>
          <a:lstStyle>
            <a:lvl1pPr>
              <a:defRPr/>
            </a:lvl1pPr>
          </a:lstStyle>
          <a:p>
            <a:pPr>
              <a:defRPr/>
            </a:pPr>
            <a:fld id="{A3475F6D-C3F9-4445-95DA-1BB96DACF0EF}" type="datetimeFigureOut">
              <a:rPr lang="ru-RU" altLang="ru-RU"/>
              <a:pPr>
                <a:defRPr/>
              </a:pPr>
              <a:t>10.11.2017</a:t>
            </a:fld>
            <a:endParaRPr lang="ru-RU" altLang="ru-RU"/>
          </a:p>
        </p:txBody>
      </p:sp>
      <p:sp>
        <p:nvSpPr>
          <p:cNvPr id="8" name="Footer Placeholder 4"/>
          <p:cNvSpPr>
            <a:spLocks noGrp="1"/>
          </p:cNvSpPr>
          <p:nvPr>
            <p:ph type="ftr" sz="quarter" idx="15"/>
          </p:nvPr>
        </p:nvSpPr>
        <p:spPr/>
        <p:txBody>
          <a:bodyPr/>
          <a:lstStyle>
            <a:lvl1pPr>
              <a:defRPr/>
            </a:lvl1pPr>
          </a:lstStyle>
          <a:p>
            <a:pPr>
              <a:defRPr/>
            </a:pPr>
            <a:endParaRPr lang="ru-RU" altLang="ru-RU"/>
          </a:p>
        </p:txBody>
      </p:sp>
      <p:sp>
        <p:nvSpPr>
          <p:cNvPr id="9" name="Slide Number Placeholder 5"/>
          <p:cNvSpPr>
            <a:spLocks noGrp="1"/>
          </p:cNvSpPr>
          <p:nvPr>
            <p:ph type="sldNum" sz="quarter" idx="16"/>
          </p:nvPr>
        </p:nvSpPr>
        <p:spPr/>
        <p:txBody>
          <a:bodyPr/>
          <a:lstStyle>
            <a:lvl1pPr>
              <a:defRPr/>
            </a:lvl1pPr>
          </a:lstStyle>
          <a:p>
            <a:pPr>
              <a:defRPr/>
            </a:pPr>
            <a:fld id="{5F94BE07-E970-43F2-B653-A8D7B4140FE1}" type="slidenum">
              <a:rPr lang="ru-RU" altLang="ru-RU"/>
              <a:pPr>
                <a:defRPr/>
              </a:pPr>
              <a:t>‹#›</a:t>
            </a:fld>
            <a:endParaRPr lang="ru-RU" altLang="ru-RU"/>
          </a:p>
        </p:txBody>
      </p:sp>
    </p:spTree>
    <p:extLst>
      <p:ext uri="{BB962C8B-B14F-4D97-AF65-F5344CB8AC3E}">
        <p14:creationId xmlns:p14="http://schemas.microsoft.com/office/powerpoint/2010/main" val="3160469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4"/>
          </p:nvPr>
        </p:nvSpPr>
        <p:spPr/>
        <p:txBody>
          <a:bodyPr/>
          <a:lstStyle>
            <a:lvl1pPr>
              <a:defRPr/>
            </a:lvl1pPr>
          </a:lstStyle>
          <a:p>
            <a:pPr>
              <a:defRPr/>
            </a:pPr>
            <a:fld id="{A8AC6B3B-98FD-4471-A738-99C175F26AF3}" type="datetimeFigureOut">
              <a:rPr lang="ru-RU" altLang="ru-RU"/>
              <a:pPr>
                <a:defRPr/>
              </a:pPr>
              <a:t>10.11.2017</a:t>
            </a:fld>
            <a:endParaRPr lang="ru-RU" altLang="ru-RU"/>
          </a:p>
        </p:txBody>
      </p:sp>
      <p:sp>
        <p:nvSpPr>
          <p:cNvPr id="6" name="Footer Placeholder 4"/>
          <p:cNvSpPr>
            <a:spLocks noGrp="1"/>
          </p:cNvSpPr>
          <p:nvPr>
            <p:ph type="ftr" sz="quarter" idx="15"/>
          </p:nvPr>
        </p:nvSpPr>
        <p:spPr/>
        <p:txBody>
          <a:bodyPr/>
          <a:lstStyle>
            <a:lvl1pPr>
              <a:defRPr/>
            </a:lvl1pPr>
          </a:lstStyle>
          <a:p>
            <a:pPr>
              <a:defRPr/>
            </a:pPr>
            <a:endParaRPr lang="ru-RU" altLang="ru-RU"/>
          </a:p>
        </p:txBody>
      </p:sp>
      <p:sp>
        <p:nvSpPr>
          <p:cNvPr id="7" name="Slide Number Placeholder 5"/>
          <p:cNvSpPr>
            <a:spLocks noGrp="1"/>
          </p:cNvSpPr>
          <p:nvPr>
            <p:ph type="sldNum" sz="quarter" idx="16"/>
          </p:nvPr>
        </p:nvSpPr>
        <p:spPr/>
        <p:txBody>
          <a:bodyPr/>
          <a:lstStyle>
            <a:lvl1pPr>
              <a:defRPr/>
            </a:lvl1pPr>
          </a:lstStyle>
          <a:p>
            <a:pPr>
              <a:defRPr/>
            </a:pPr>
            <a:fld id="{AA39AD18-2A08-4071-935E-B663DD3D0953}" type="slidenum">
              <a:rPr lang="ru-RU" altLang="ru-RU"/>
              <a:pPr>
                <a:defRPr/>
              </a:pPr>
              <a:t>‹#›</a:t>
            </a:fld>
            <a:endParaRPr lang="ru-RU" altLang="ru-RU"/>
          </a:p>
        </p:txBody>
      </p:sp>
    </p:spTree>
    <p:extLst>
      <p:ext uri="{BB962C8B-B14F-4D97-AF65-F5344CB8AC3E}">
        <p14:creationId xmlns:p14="http://schemas.microsoft.com/office/powerpoint/2010/main" val="33402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C5C7887A-8EF7-4099-9103-E2BFC85AFD80}"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843CDEC4-E253-4DA2-83A8-D7AAA9F6EBD1}" type="slidenum">
              <a:rPr lang="ru-RU" altLang="ru-RU"/>
              <a:pPr>
                <a:defRPr/>
              </a:pPr>
              <a:t>‹#›</a:t>
            </a:fld>
            <a:endParaRPr lang="ru-RU" altLang="ru-RU"/>
          </a:p>
        </p:txBody>
      </p:sp>
    </p:spTree>
    <p:extLst>
      <p:ext uri="{BB962C8B-B14F-4D97-AF65-F5344CB8AC3E}">
        <p14:creationId xmlns:p14="http://schemas.microsoft.com/office/powerpoint/2010/main" val="47390554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BC908578-FBA1-497E-BD26-5BDFCE16571A}" type="datetimeFigureOut">
              <a:rPr lang="ru-RU" altLang="ru-RU"/>
              <a:pPr>
                <a:defRPr/>
              </a:pPr>
              <a:t>10.11.2017</a:t>
            </a:fld>
            <a:endParaRPr lang="ru-RU" altLang="ru-RU"/>
          </a:p>
        </p:txBody>
      </p:sp>
      <p:sp>
        <p:nvSpPr>
          <p:cNvPr id="5" name="Footer Placeholder 4"/>
          <p:cNvSpPr>
            <a:spLocks noGrp="1"/>
          </p:cNvSpPr>
          <p:nvPr>
            <p:ph type="ftr" sz="quarter" idx="11"/>
          </p:nvPr>
        </p:nvSpPr>
        <p:spPr/>
        <p:txBody>
          <a:bodyPr/>
          <a:lstStyle>
            <a:lvl1pPr>
              <a:defRPr/>
            </a:lvl1pPr>
          </a:lstStyle>
          <a:p>
            <a:pPr>
              <a:defRPr/>
            </a:pPr>
            <a:endParaRPr lang="ru-RU" altLang="ru-RU"/>
          </a:p>
        </p:txBody>
      </p:sp>
      <p:sp>
        <p:nvSpPr>
          <p:cNvPr id="6" name="Slide Number Placeholder 5"/>
          <p:cNvSpPr>
            <a:spLocks noGrp="1"/>
          </p:cNvSpPr>
          <p:nvPr>
            <p:ph type="sldNum" sz="quarter" idx="12"/>
          </p:nvPr>
        </p:nvSpPr>
        <p:spPr/>
        <p:txBody>
          <a:bodyPr/>
          <a:lstStyle>
            <a:lvl1pPr>
              <a:defRPr/>
            </a:lvl1pPr>
          </a:lstStyle>
          <a:p>
            <a:pPr>
              <a:defRPr/>
            </a:pPr>
            <a:fld id="{EB8B1D4E-509E-4C3E-A541-B1C44F115D00}" type="slidenum">
              <a:rPr lang="ru-RU" altLang="ru-RU"/>
              <a:pPr>
                <a:defRPr/>
              </a:pPr>
              <a:t>‹#›</a:t>
            </a:fld>
            <a:endParaRPr lang="ru-RU" altLang="ru-RU"/>
          </a:p>
        </p:txBody>
      </p:sp>
    </p:spTree>
    <p:extLst>
      <p:ext uri="{BB962C8B-B14F-4D97-AF65-F5344CB8AC3E}">
        <p14:creationId xmlns:p14="http://schemas.microsoft.com/office/powerpoint/2010/main" val="272089930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81200"/>
            <a:ext cx="40386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9812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4000500"/>
            <a:ext cx="40386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10"/>
          </p:nvPr>
        </p:nvSpPr>
        <p:spPr>
          <a:xfrm>
            <a:off x="3124200" y="6248400"/>
            <a:ext cx="2895600" cy="457200"/>
          </a:xfrm>
        </p:spPr>
        <p:txBody>
          <a:bodyPr/>
          <a:lstStyle>
            <a:lvl1pPr>
              <a:defRPr/>
            </a:lvl1pPr>
          </a:lstStyle>
          <a:p>
            <a:pPr>
              <a:defRPr/>
            </a:pPr>
            <a:endParaRPr lang="ru-RU" altLang="ru-RU"/>
          </a:p>
        </p:txBody>
      </p:sp>
      <p:sp>
        <p:nvSpPr>
          <p:cNvPr id="7" name="Номер слайда 6"/>
          <p:cNvSpPr>
            <a:spLocks noGrp="1"/>
          </p:cNvSpPr>
          <p:nvPr>
            <p:ph type="sldNum" sz="quarter" idx="11"/>
          </p:nvPr>
        </p:nvSpPr>
        <p:spPr>
          <a:xfrm>
            <a:off x="6553200" y="6248400"/>
            <a:ext cx="2133600" cy="457200"/>
          </a:xfrm>
        </p:spPr>
        <p:txBody>
          <a:bodyPr/>
          <a:lstStyle>
            <a:lvl1pPr>
              <a:defRPr/>
            </a:lvl1pPr>
          </a:lstStyle>
          <a:p>
            <a:pPr>
              <a:defRPr/>
            </a:pPr>
            <a:fld id="{77BBBE43-8491-44FD-A7D4-DD7CAF1FE331}" type="slidenum">
              <a:rPr lang="ru-RU" altLang="ru-RU"/>
              <a:pPr>
                <a:defRPr/>
              </a:pPr>
              <a:t>‹#›</a:t>
            </a:fld>
            <a:endParaRPr lang="ru-RU" altLang="ru-RU"/>
          </a:p>
        </p:txBody>
      </p:sp>
      <p:sp>
        <p:nvSpPr>
          <p:cNvPr id="8" name="Дата 7"/>
          <p:cNvSpPr>
            <a:spLocks noGrp="1"/>
          </p:cNvSpPr>
          <p:nvPr>
            <p:ph type="dt" sz="half" idx="12"/>
          </p:nvPr>
        </p:nvSpPr>
        <p:spPr>
          <a:xfrm>
            <a:off x="457200" y="6245225"/>
            <a:ext cx="2133600" cy="476250"/>
          </a:xfrm>
        </p:spPr>
        <p:txBody>
          <a:bodyPr/>
          <a:lstStyle>
            <a:lvl1pPr>
              <a:defRPr/>
            </a:lvl1pPr>
          </a:lstStyle>
          <a:p>
            <a:pPr>
              <a:defRPr/>
            </a:pPr>
            <a:fld id="{C202D695-DB0F-4D6F-9814-3F745D4E545F}" type="datetimeFigureOut">
              <a:rPr lang="ru-RU" altLang="ru-RU"/>
              <a:pPr>
                <a:defRPr/>
              </a:pPr>
              <a:t>10.11.2017</a:t>
            </a:fld>
            <a:endParaRPr lang="ru-RU" altLang="ru-RU"/>
          </a:p>
        </p:txBody>
      </p:sp>
    </p:spTree>
    <p:extLst>
      <p:ext uri="{BB962C8B-B14F-4D97-AF65-F5344CB8AC3E}">
        <p14:creationId xmlns:p14="http://schemas.microsoft.com/office/powerpoint/2010/main" val="331784676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981200"/>
            <a:ext cx="8229600" cy="3886200"/>
          </a:xfrm>
        </p:spPr>
        <p:txBody>
          <a:bodyPr rtlCol="0">
            <a:normAutofit/>
          </a:bodyPr>
          <a:lstStyle/>
          <a:p>
            <a:pPr lvl="0"/>
            <a:endParaRPr lang="ru-RU" noProof="0"/>
          </a:p>
        </p:txBody>
      </p:sp>
      <p:sp>
        <p:nvSpPr>
          <p:cNvPr id="4" name="Нижний колонтитул 3"/>
          <p:cNvSpPr>
            <a:spLocks noGrp="1"/>
          </p:cNvSpPr>
          <p:nvPr>
            <p:ph type="ftr" sz="quarter" idx="10"/>
          </p:nvPr>
        </p:nvSpPr>
        <p:spPr>
          <a:xfrm>
            <a:off x="3124200" y="6248400"/>
            <a:ext cx="2895600" cy="457200"/>
          </a:xfrm>
        </p:spPr>
        <p:txBody>
          <a:bodyPr/>
          <a:lstStyle>
            <a:lvl1pPr>
              <a:defRPr/>
            </a:lvl1pPr>
          </a:lstStyle>
          <a:p>
            <a:pPr>
              <a:defRPr/>
            </a:pPr>
            <a:endParaRPr lang="ru-RU" altLang="ru-RU"/>
          </a:p>
        </p:txBody>
      </p:sp>
      <p:sp>
        <p:nvSpPr>
          <p:cNvPr id="5" name="Номер слайда 4"/>
          <p:cNvSpPr>
            <a:spLocks noGrp="1"/>
          </p:cNvSpPr>
          <p:nvPr>
            <p:ph type="sldNum" sz="quarter" idx="11"/>
          </p:nvPr>
        </p:nvSpPr>
        <p:spPr>
          <a:xfrm>
            <a:off x="6553200" y="6248400"/>
            <a:ext cx="2133600" cy="457200"/>
          </a:xfrm>
        </p:spPr>
        <p:txBody>
          <a:bodyPr/>
          <a:lstStyle>
            <a:lvl1pPr>
              <a:defRPr/>
            </a:lvl1pPr>
          </a:lstStyle>
          <a:p>
            <a:pPr>
              <a:defRPr/>
            </a:pPr>
            <a:fld id="{2F8F4ECC-0D11-4542-90C1-33583D20146C}" type="slidenum">
              <a:rPr lang="ru-RU" altLang="ru-RU"/>
              <a:pPr>
                <a:defRPr/>
              </a:pPr>
              <a:t>‹#›</a:t>
            </a:fld>
            <a:endParaRPr lang="ru-RU" altLang="ru-RU"/>
          </a:p>
        </p:txBody>
      </p:sp>
      <p:sp>
        <p:nvSpPr>
          <p:cNvPr id="6" name="Дата 5"/>
          <p:cNvSpPr>
            <a:spLocks noGrp="1"/>
          </p:cNvSpPr>
          <p:nvPr>
            <p:ph type="dt" sz="half" idx="12"/>
          </p:nvPr>
        </p:nvSpPr>
        <p:spPr>
          <a:xfrm>
            <a:off x="457200" y="6245225"/>
            <a:ext cx="2133600" cy="476250"/>
          </a:xfrm>
        </p:spPr>
        <p:txBody>
          <a:bodyPr/>
          <a:lstStyle>
            <a:lvl1pPr>
              <a:defRPr/>
            </a:lvl1pPr>
          </a:lstStyle>
          <a:p>
            <a:pPr>
              <a:defRPr/>
            </a:pPr>
            <a:fld id="{C0D8DBEA-5491-49C8-BC34-C2790AB6BE25}" type="datetimeFigureOut">
              <a:rPr lang="ru-RU" altLang="ru-RU"/>
              <a:pPr>
                <a:defRPr/>
              </a:pPr>
              <a:t>10.11.2017</a:t>
            </a:fld>
            <a:endParaRPr lang="ru-RU" altLang="ru-RU"/>
          </a:p>
        </p:txBody>
      </p:sp>
    </p:spTree>
    <p:extLst>
      <p:ext uri="{BB962C8B-B14F-4D97-AF65-F5344CB8AC3E}">
        <p14:creationId xmlns:p14="http://schemas.microsoft.com/office/powerpoint/2010/main" val="348737164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81200"/>
            <a:ext cx="40386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981200"/>
            <a:ext cx="4038600" cy="3886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0"/>
          </p:nvPr>
        </p:nvSpPr>
        <p:spPr>
          <a:xfrm>
            <a:off x="3124200" y="6248400"/>
            <a:ext cx="2895600" cy="457200"/>
          </a:xfrm>
        </p:spPr>
        <p:txBody>
          <a:bodyPr/>
          <a:lstStyle>
            <a:lvl1pPr>
              <a:defRPr/>
            </a:lvl1pPr>
          </a:lstStyle>
          <a:p>
            <a:pPr>
              <a:defRPr/>
            </a:pPr>
            <a:endParaRPr lang="ru-RU" altLang="ru-RU"/>
          </a:p>
        </p:txBody>
      </p:sp>
      <p:sp>
        <p:nvSpPr>
          <p:cNvPr id="6" name="Номер слайда 5"/>
          <p:cNvSpPr>
            <a:spLocks noGrp="1"/>
          </p:cNvSpPr>
          <p:nvPr>
            <p:ph type="sldNum" sz="quarter" idx="11"/>
          </p:nvPr>
        </p:nvSpPr>
        <p:spPr>
          <a:xfrm>
            <a:off x="6553200" y="6248400"/>
            <a:ext cx="2133600" cy="457200"/>
          </a:xfrm>
        </p:spPr>
        <p:txBody>
          <a:bodyPr/>
          <a:lstStyle>
            <a:lvl1pPr>
              <a:defRPr/>
            </a:lvl1pPr>
          </a:lstStyle>
          <a:p>
            <a:pPr>
              <a:defRPr/>
            </a:pPr>
            <a:fld id="{354E4DA6-EE1B-4111-ABA0-AE8E163422EF}" type="slidenum">
              <a:rPr lang="ru-RU" altLang="ru-RU"/>
              <a:pPr>
                <a:defRPr/>
              </a:pPr>
              <a:t>‹#›</a:t>
            </a:fld>
            <a:endParaRPr lang="ru-RU" altLang="ru-RU"/>
          </a:p>
        </p:txBody>
      </p:sp>
      <p:sp>
        <p:nvSpPr>
          <p:cNvPr id="7" name="Дата 6"/>
          <p:cNvSpPr>
            <a:spLocks noGrp="1"/>
          </p:cNvSpPr>
          <p:nvPr>
            <p:ph type="dt" sz="half" idx="12"/>
          </p:nvPr>
        </p:nvSpPr>
        <p:spPr>
          <a:xfrm>
            <a:off x="457200" y="6245225"/>
            <a:ext cx="2133600" cy="476250"/>
          </a:xfrm>
        </p:spPr>
        <p:txBody>
          <a:bodyPr/>
          <a:lstStyle>
            <a:lvl1pPr>
              <a:defRPr/>
            </a:lvl1pPr>
          </a:lstStyle>
          <a:p>
            <a:pPr>
              <a:defRPr/>
            </a:pPr>
            <a:fld id="{42EE64A4-5429-4E73-B86B-602ED2FF994B}" type="datetimeFigureOut">
              <a:rPr lang="ru-RU" altLang="ru-RU"/>
              <a:pPr>
                <a:defRPr/>
              </a:pPr>
              <a:t>10.11.2017</a:t>
            </a:fld>
            <a:endParaRPr lang="ru-RU" altLang="ru-RU"/>
          </a:p>
        </p:txBody>
      </p:sp>
    </p:spTree>
    <p:extLst>
      <p:ext uri="{BB962C8B-B14F-4D97-AF65-F5344CB8AC3E}">
        <p14:creationId xmlns:p14="http://schemas.microsoft.com/office/powerpoint/2010/main" val="40647913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6"/>
          <p:cNvGrpSpPr>
            <a:grpSpLocks/>
          </p:cNvGrpSpPr>
          <p:nvPr/>
        </p:nvGrpSpPr>
        <p:grpSpPr bwMode="auto">
          <a:xfrm>
            <a:off x="-7938" y="-7938"/>
            <a:ext cx="9169401" cy="6873876"/>
            <a:chOff x="-8467" y="-8468"/>
            <a:chExt cx="9169805" cy="6874935"/>
          </a:xfrm>
        </p:grpSpPr>
        <p:sp>
          <p:nvSpPr>
            <p:cNvPr id="7" name="Freeform 6"/>
            <p:cNvSpPr/>
            <p:nvPr/>
          </p:nvSpPr>
          <p:spPr>
            <a:xfrm>
              <a:off x="-8467" y="4013290"/>
              <a:ext cx="457221"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497"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8689" y="3919613"/>
              <a:ext cx="2513124"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59564"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09600" y="609600"/>
            <a:ext cx="63484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заголовка</a:t>
            </a:r>
            <a:endParaRPr lang="en-US" altLang="ru-RU" smtClean="0"/>
          </a:p>
        </p:txBody>
      </p:sp>
      <p:sp>
        <p:nvSpPr>
          <p:cNvPr id="1028" name="Text Placeholder 2"/>
          <p:cNvSpPr>
            <a:spLocks noGrp="1"/>
          </p:cNvSpPr>
          <p:nvPr>
            <p:ph type="body" idx="1"/>
          </p:nvPr>
        </p:nvSpPr>
        <p:spPr bwMode="auto">
          <a:xfrm>
            <a:off x="609600" y="2160588"/>
            <a:ext cx="634841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4" name="Date Placeholder 3"/>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eaLnBrk="1" hangingPunct="1">
              <a:defRPr sz="900" smtClean="0">
                <a:solidFill>
                  <a:schemeClr val="tx1">
                    <a:tint val="75000"/>
                  </a:schemeClr>
                </a:solidFill>
              </a:defRPr>
            </a:lvl1pPr>
          </a:lstStyle>
          <a:p>
            <a:pPr>
              <a:defRPr/>
            </a:pPr>
            <a:fld id="{0A0C6186-7611-480F-A0F4-24999665FAF4}" type="datetimeFigureOut">
              <a:rPr lang="ru-RU" altLang="ru-RU"/>
              <a:pPr>
                <a:defRPr/>
              </a:pPr>
              <a:t>10.11.2017</a:t>
            </a:fld>
            <a:endParaRPr lang="ru-RU" altLang="ru-RU"/>
          </a:p>
        </p:txBody>
      </p:sp>
      <p:sp>
        <p:nvSpPr>
          <p:cNvPr id="5" name="Footer Placeholder 4"/>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eaLnBrk="1" hangingPunct="1">
              <a:defRPr sz="900">
                <a:solidFill>
                  <a:schemeClr val="tx1">
                    <a:tint val="75000"/>
                  </a:schemeClr>
                </a:solidFill>
              </a:defRPr>
            </a:lvl1pPr>
          </a:lstStyle>
          <a:p>
            <a:pPr>
              <a:defRPr/>
            </a:pPr>
            <a:endParaRPr lang="ru-RU" altLang="ru-RU"/>
          </a:p>
        </p:txBody>
      </p:sp>
      <p:sp>
        <p:nvSpPr>
          <p:cNvPr id="6" name="Slide Number Placeholder 5"/>
          <p:cNvSpPr>
            <a:spLocks noGrp="1"/>
          </p:cNvSpPr>
          <p:nvPr>
            <p:ph type="sldNum" sz="quarter" idx="4"/>
          </p:nvPr>
        </p:nvSpPr>
        <p:spPr>
          <a:xfrm>
            <a:off x="6445250" y="6042025"/>
            <a:ext cx="512763" cy="365125"/>
          </a:xfrm>
          <a:prstGeom prst="rect">
            <a:avLst/>
          </a:prstGeom>
        </p:spPr>
        <p:txBody>
          <a:bodyPr vert="horz" lIns="91440" tIns="45720" rIns="91440" bIns="45720" rtlCol="0" anchor="ctr"/>
          <a:lstStyle>
            <a:lvl1pPr algn="r" eaLnBrk="1" hangingPunct="1">
              <a:defRPr sz="900" smtClean="0">
                <a:solidFill>
                  <a:schemeClr val="accent1"/>
                </a:solidFill>
              </a:defRPr>
            </a:lvl1pPr>
          </a:lstStyle>
          <a:p>
            <a:pPr>
              <a:defRPr/>
            </a:pPr>
            <a:fld id="{0B642577-4283-4A5C-9527-7E3B029A7749}"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871"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72" r:id="rId11"/>
    <p:sldLayoutId id="2147483867" r:id="rId12"/>
    <p:sldLayoutId id="2147483873" r:id="rId13"/>
    <p:sldLayoutId id="2147483868" r:id="rId14"/>
    <p:sldLayoutId id="2147483869" r:id="rId15"/>
    <p:sldLayoutId id="2147483870" r:id="rId16"/>
    <p:sldLayoutId id="2147483874" r:id="rId17"/>
    <p:sldLayoutId id="2147483875" r:id="rId18"/>
    <p:sldLayoutId id="2147483876" r:id="rId19"/>
  </p:sldLayoutIdLst>
  <p:transition>
    <p:fade/>
  </p:transition>
  <p:timing>
    <p:tnLst>
      <p:par>
        <p:cTn id="1" dur="indefinite" restart="never" nodeType="tmRoot"/>
      </p:par>
    </p:tnLst>
  </p:timing>
  <p:txStyles>
    <p:titleStyle>
      <a:lvl1pPr algn="l" defTabSz="457200" rtl="0" fontAlgn="base">
        <a:spcBef>
          <a:spcPct val="0"/>
        </a:spcBef>
        <a:spcAft>
          <a:spcPct val="0"/>
        </a:spcAft>
        <a:defRPr sz="3600" kern="1200">
          <a:solidFill>
            <a:schemeClr val="accent1"/>
          </a:solidFill>
          <a:latin typeface="+mj-lt"/>
          <a:ea typeface="+mj-ea"/>
          <a:cs typeface="+mj-cs"/>
        </a:defRPr>
      </a:lvl1pPr>
      <a:lvl2pPr algn="l" defTabSz="457200" rtl="0" fontAlgn="base">
        <a:spcBef>
          <a:spcPct val="0"/>
        </a:spcBef>
        <a:spcAft>
          <a:spcPct val="0"/>
        </a:spcAft>
        <a:defRPr sz="3600">
          <a:solidFill>
            <a:schemeClr val="accent1"/>
          </a:solidFill>
          <a:latin typeface="Trebuchet MS" panose="020B0603020202020204" pitchFamily="34" charset="0"/>
        </a:defRPr>
      </a:lvl2pPr>
      <a:lvl3pPr algn="l" defTabSz="457200" rtl="0" fontAlgn="base">
        <a:spcBef>
          <a:spcPct val="0"/>
        </a:spcBef>
        <a:spcAft>
          <a:spcPct val="0"/>
        </a:spcAft>
        <a:defRPr sz="3600">
          <a:solidFill>
            <a:schemeClr val="accent1"/>
          </a:solidFill>
          <a:latin typeface="Trebuchet MS" panose="020B0603020202020204" pitchFamily="34" charset="0"/>
        </a:defRPr>
      </a:lvl3pPr>
      <a:lvl4pPr algn="l" defTabSz="457200" rtl="0" fontAlgn="base">
        <a:spcBef>
          <a:spcPct val="0"/>
        </a:spcBef>
        <a:spcAft>
          <a:spcPct val="0"/>
        </a:spcAft>
        <a:defRPr sz="3600">
          <a:solidFill>
            <a:schemeClr val="accent1"/>
          </a:solidFill>
          <a:latin typeface="Trebuchet MS" panose="020B0603020202020204" pitchFamily="34" charset="0"/>
        </a:defRPr>
      </a:lvl4pPr>
      <a:lvl5pPr algn="l" defTabSz="457200" rtl="0" fontAlgn="base">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jpeg"/><Relationship Id="rId1" Type="http://schemas.openxmlformats.org/officeDocument/2006/relationships/slideLayout" Target="../slideLayouts/slideLayout17.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chart" Target="../charts/chart4.xml"/><Relationship Id="rId13" Type="http://schemas.microsoft.com/office/2007/relationships/diagramDrawing" Target="../diagrams/drawing3.xml"/><Relationship Id="rId3" Type="http://schemas.openxmlformats.org/officeDocument/2006/relationships/diagramLayout" Target="../diagrams/layout2.xml"/><Relationship Id="rId7" Type="http://schemas.openxmlformats.org/officeDocument/2006/relationships/image" Target="../media/image7.jpeg"/><Relationship Id="rId12" Type="http://schemas.openxmlformats.org/officeDocument/2006/relationships/diagramColors" Target="../diagrams/colors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diagramQuickStyle" Target="../diagrams/quickStyle3.xml"/><Relationship Id="rId5" Type="http://schemas.openxmlformats.org/officeDocument/2006/relationships/diagramColors" Target="../diagrams/colors2.xml"/><Relationship Id="rId10" Type="http://schemas.openxmlformats.org/officeDocument/2006/relationships/diagramLayout" Target="../diagrams/layout3.xml"/><Relationship Id="rId4" Type="http://schemas.openxmlformats.org/officeDocument/2006/relationships/diagramQuickStyle" Target="../diagrams/quickStyle2.xml"/><Relationship Id="rId9"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diagramLayout" Target="../diagrams/layout4.xml"/><Relationship Id="rId7" Type="http://schemas.openxmlformats.org/officeDocument/2006/relationships/image" Target="../media/image2.jpe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diagramColors" Target="../diagrams/colors6.xml"/><Relationship Id="rId3" Type="http://schemas.openxmlformats.org/officeDocument/2006/relationships/diagramLayout" Target="../diagrams/layout5.xml"/><Relationship Id="rId7" Type="http://schemas.openxmlformats.org/officeDocument/2006/relationships/chart" Target="../charts/chart6.xml"/><Relationship Id="rId12" Type="http://schemas.openxmlformats.org/officeDocument/2006/relationships/diagramQuickStyle" Target="../diagrams/quickStyle6.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openxmlformats.org/officeDocument/2006/relationships/diagramLayout" Target="../diagrams/layout6.xml"/><Relationship Id="rId5" Type="http://schemas.openxmlformats.org/officeDocument/2006/relationships/diagramColors" Target="../diagrams/colors5.xml"/><Relationship Id="rId10" Type="http://schemas.openxmlformats.org/officeDocument/2006/relationships/diagramData" Target="../diagrams/data6.xml"/><Relationship Id="rId4" Type="http://schemas.openxmlformats.org/officeDocument/2006/relationships/diagramQuickStyle" Target="../diagrams/quickStyle5.xml"/><Relationship Id="rId9" Type="http://schemas.openxmlformats.org/officeDocument/2006/relationships/chart" Target="../charts/chart7.xml"/><Relationship Id="rId14" Type="http://schemas.microsoft.com/office/2007/relationships/diagramDrawing" Target="../diagrams/drawing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8.jpeg"/><Relationship Id="rId1" Type="http://schemas.openxmlformats.org/officeDocument/2006/relationships/slideLayout" Target="../slideLayouts/slideLayout1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4" descr="logo NS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0600" cy="939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10"/>
          <p:cNvSpPr>
            <a:spLocks/>
          </p:cNvSpPr>
          <p:nvPr/>
        </p:nvSpPr>
        <p:spPr bwMode="auto">
          <a:xfrm>
            <a:off x="1447800" y="457200"/>
            <a:ext cx="7543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endParaRPr lang="ru-RU" altLang="ru-RU" sz="4600" b="0">
              <a:solidFill>
                <a:schemeClr val="bg1"/>
              </a:solidFill>
            </a:endParaRPr>
          </a:p>
        </p:txBody>
      </p:sp>
      <p:sp>
        <p:nvSpPr>
          <p:cNvPr id="10245" name="WordArt 11"/>
          <p:cNvSpPr>
            <a:spLocks noChangeArrowheads="1" noChangeShapeType="1" noTextEdit="1"/>
          </p:cNvSpPr>
          <p:nvPr/>
        </p:nvSpPr>
        <p:spPr bwMode="auto">
          <a:xfrm>
            <a:off x="1524000" y="228600"/>
            <a:ext cx="6743700" cy="838200"/>
          </a:xfrm>
          <a:prstGeom prst="rect">
            <a:avLst/>
          </a:prstGeom>
        </p:spPr>
        <p:txBody>
          <a:bodyPr wrap="none" fromWordArt="1">
            <a:prstTxWarp prst="textPlain">
              <a:avLst>
                <a:gd name="adj" fmla="val 50000"/>
              </a:avLst>
            </a:prstTxWarp>
          </a:bodyPr>
          <a:lstStyle/>
          <a:p>
            <a:pPr algn="ctr"/>
            <a:r>
              <a:rPr lang="ru-RU" sz="2400" i="1" kern="10" dirty="0" err="1" smtClean="0">
                <a:ln w="9525">
                  <a:solidFill>
                    <a:schemeClr val="bg1"/>
                  </a:solidFill>
                  <a:round/>
                  <a:headEnd/>
                  <a:tailEnd/>
                </a:ln>
                <a:solidFill>
                  <a:srgbClr val="333333"/>
                </a:solidFill>
                <a:latin typeface="Arial Black" panose="020B0A04020102020204" pitchFamily="34" charset="0"/>
              </a:rPr>
              <a:t>Кыргыз</a:t>
            </a:r>
            <a:r>
              <a:rPr lang="ru-RU" sz="2400" i="1" kern="10" dirty="0" smtClean="0">
                <a:ln w="9525">
                  <a:solidFill>
                    <a:schemeClr val="bg1"/>
                  </a:solidFill>
                  <a:round/>
                  <a:headEnd/>
                  <a:tailEnd/>
                </a:ln>
                <a:solidFill>
                  <a:srgbClr val="333333"/>
                </a:solidFill>
                <a:latin typeface="Arial Black" panose="020B0A04020102020204" pitchFamily="34" charset="0"/>
              </a:rPr>
              <a:t> Республик</a:t>
            </a:r>
            <a:r>
              <a:rPr lang="ky-KG" sz="2400" i="1" kern="10" dirty="0">
                <a:ln w="9525">
                  <a:solidFill>
                    <a:schemeClr val="bg1"/>
                  </a:solidFill>
                  <a:round/>
                  <a:headEnd/>
                  <a:tailEnd/>
                </a:ln>
                <a:solidFill>
                  <a:srgbClr val="333333"/>
                </a:solidFill>
                <a:latin typeface="Arial Black" panose="020B0A04020102020204" pitchFamily="34" charset="0"/>
              </a:rPr>
              <a:t>а</a:t>
            </a:r>
            <a:r>
              <a:rPr lang="en-US" sz="2400" i="1" kern="10" dirty="0" smtClean="0">
                <a:ln w="9525">
                  <a:solidFill>
                    <a:schemeClr val="bg1"/>
                  </a:solidFill>
                  <a:round/>
                  <a:headEnd/>
                  <a:tailEnd/>
                </a:ln>
                <a:solidFill>
                  <a:srgbClr val="333333"/>
                </a:solidFill>
                <a:latin typeface="Arial Black" panose="020B0A04020102020204" pitchFamily="34" charset="0"/>
              </a:rPr>
              <a:t>c</a:t>
            </a:r>
            <a:r>
              <a:rPr lang="ru-RU" sz="2400" i="1" kern="10" dirty="0" err="1" smtClean="0">
                <a:ln w="9525">
                  <a:solidFill>
                    <a:schemeClr val="bg1"/>
                  </a:solidFill>
                  <a:round/>
                  <a:headEnd/>
                  <a:tailEnd/>
                </a:ln>
                <a:solidFill>
                  <a:srgbClr val="333333"/>
                </a:solidFill>
                <a:latin typeface="Arial Black" panose="020B0A04020102020204" pitchFamily="34" charset="0"/>
              </a:rPr>
              <a:t>ынын</a:t>
            </a:r>
            <a:r>
              <a:rPr lang="ru-RU" sz="2400" i="1" kern="10" dirty="0" smtClean="0">
                <a:ln w="9525">
                  <a:solidFill>
                    <a:schemeClr val="bg1"/>
                  </a:solidFill>
                  <a:round/>
                  <a:headEnd/>
                  <a:tailEnd/>
                </a:ln>
                <a:solidFill>
                  <a:srgbClr val="333333"/>
                </a:solidFill>
                <a:latin typeface="Arial Black" panose="020B0A04020102020204" pitchFamily="34" charset="0"/>
              </a:rPr>
              <a:t> </a:t>
            </a:r>
            <a:r>
              <a:rPr lang="ru-RU" sz="2400" i="1" kern="10" dirty="0" err="1" smtClean="0">
                <a:ln w="9525">
                  <a:solidFill>
                    <a:schemeClr val="bg1"/>
                  </a:solidFill>
                  <a:round/>
                  <a:headEnd/>
                  <a:tailEnd/>
                </a:ln>
                <a:solidFill>
                  <a:srgbClr val="333333"/>
                </a:solidFill>
                <a:latin typeface="Arial Black" panose="020B0A04020102020204" pitchFamily="34" charset="0"/>
              </a:rPr>
              <a:t>Улуттук</a:t>
            </a:r>
            <a:r>
              <a:rPr lang="ru-RU" sz="2400" i="1" kern="10" dirty="0" smtClean="0">
                <a:ln w="9525">
                  <a:solidFill>
                    <a:schemeClr val="bg1"/>
                  </a:solidFill>
                  <a:round/>
                  <a:headEnd/>
                  <a:tailEnd/>
                </a:ln>
                <a:solidFill>
                  <a:srgbClr val="333333"/>
                </a:solidFill>
                <a:latin typeface="Arial Black" panose="020B0A04020102020204" pitchFamily="34" charset="0"/>
              </a:rPr>
              <a:t> статистика </a:t>
            </a:r>
            <a:r>
              <a:rPr lang="ru-RU" sz="2400" i="1" kern="10" dirty="0" err="1" smtClean="0">
                <a:ln w="9525">
                  <a:solidFill>
                    <a:schemeClr val="bg1"/>
                  </a:solidFill>
                  <a:round/>
                  <a:headEnd/>
                  <a:tailEnd/>
                </a:ln>
                <a:solidFill>
                  <a:srgbClr val="333333"/>
                </a:solidFill>
                <a:latin typeface="Arial Black" panose="020B0A04020102020204" pitchFamily="34" charset="0"/>
              </a:rPr>
              <a:t>комитети</a:t>
            </a:r>
            <a:endParaRPr lang="ru-RU" sz="2400" i="1" kern="10" dirty="0">
              <a:ln w="9525">
                <a:solidFill>
                  <a:schemeClr val="bg1"/>
                </a:solidFill>
                <a:round/>
                <a:headEnd/>
                <a:tailEnd/>
              </a:ln>
              <a:solidFill>
                <a:srgbClr val="333333"/>
              </a:solidFill>
              <a:latin typeface="Arial Black" panose="020B0A04020102020204" pitchFamily="34" charset="0"/>
            </a:endParaRPr>
          </a:p>
        </p:txBody>
      </p:sp>
      <p:sp>
        <p:nvSpPr>
          <p:cNvPr id="10246" name="WordArt 13"/>
          <p:cNvSpPr>
            <a:spLocks noChangeArrowheads="1" noChangeShapeType="1" noTextEdit="1"/>
          </p:cNvSpPr>
          <p:nvPr/>
        </p:nvSpPr>
        <p:spPr bwMode="auto">
          <a:xfrm>
            <a:off x="381000" y="1752600"/>
            <a:ext cx="8839200" cy="2362200"/>
          </a:xfrm>
          <a:prstGeom prst="rect">
            <a:avLst/>
          </a:prstGeom>
        </p:spPr>
        <p:txBody>
          <a:bodyPr wrap="none" fromWordArt="1">
            <a:prstTxWarp prst="textPlain">
              <a:avLst>
                <a:gd name="adj" fmla="val 50000"/>
              </a:avLst>
            </a:prstTxWarp>
          </a:bodyPr>
          <a:lstStyle/>
          <a:p>
            <a:r>
              <a:rPr lang="ru-RU" sz="3600" kern="10" dirty="0" smtClean="0">
                <a:ln w="19050">
                  <a:solidFill>
                    <a:srgbClr val="003300"/>
                  </a:solidFill>
                  <a:round/>
                  <a:headEnd/>
                  <a:tailEnd/>
                </a:ln>
                <a:solidFill>
                  <a:schemeClr val="accent2">
                    <a:lumMod val="75000"/>
                  </a:schemeClr>
                </a:solidFill>
                <a:latin typeface="Arial Black" panose="020B0A04020102020204" pitchFamily="34" charset="0"/>
              </a:rPr>
              <a:t> </a:t>
            </a:r>
            <a:r>
              <a:rPr lang="ru-RU" sz="3600" kern="10" dirty="0" err="1" smtClean="0">
                <a:ln w="19050">
                  <a:solidFill>
                    <a:srgbClr val="003300"/>
                  </a:solidFill>
                  <a:round/>
                  <a:headEnd/>
                  <a:tailEnd/>
                </a:ln>
                <a:solidFill>
                  <a:schemeClr val="accent2">
                    <a:lumMod val="75000"/>
                  </a:schemeClr>
                </a:solidFill>
                <a:latin typeface="Arial Black" panose="020B0A04020102020204" pitchFamily="34" charset="0"/>
              </a:rPr>
              <a:t>Кыргыз</a:t>
            </a:r>
            <a:r>
              <a:rPr lang="ru-RU" sz="3600" kern="10" dirty="0" smtClean="0">
                <a:ln w="19050">
                  <a:solidFill>
                    <a:srgbClr val="003300"/>
                  </a:solidFill>
                  <a:round/>
                  <a:headEnd/>
                  <a:tailEnd/>
                </a:ln>
                <a:solidFill>
                  <a:schemeClr val="accent2">
                    <a:lumMod val="75000"/>
                  </a:schemeClr>
                </a:solidFill>
                <a:latin typeface="Arial Black" panose="020B0A04020102020204" pitchFamily="34" charset="0"/>
              </a:rPr>
              <a:t> </a:t>
            </a:r>
            <a:r>
              <a:rPr lang="ru-RU" sz="3600" kern="10" dirty="0" err="1" smtClean="0">
                <a:ln w="19050">
                  <a:solidFill>
                    <a:srgbClr val="003300"/>
                  </a:solidFill>
                  <a:round/>
                  <a:headEnd/>
                  <a:tailEnd/>
                </a:ln>
                <a:solidFill>
                  <a:schemeClr val="accent2">
                    <a:lumMod val="75000"/>
                  </a:schemeClr>
                </a:solidFill>
                <a:latin typeface="Arial Black" panose="020B0A04020102020204" pitchFamily="34" charset="0"/>
              </a:rPr>
              <a:t>Республикасындагы</a:t>
            </a:r>
            <a:r>
              <a:rPr lang="ru-RU" sz="3600" kern="10" dirty="0" smtClean="0">
                <a:ln w="19050">
                  <a:solidFill>
                    <a:srgbClr val="003300"/>
                  </a:solidFill>
                  <a:round/>
                  <a:headEnd/>
                  <a:tailEnd/>
                </a:ln>
                <a:solidFill>
                  <a:schemeClr val="accent2">
                    <a:lumMod val="75000"/>
                  </a:schemeClr>
                </a:solidFill>
                <a:latin typeface="Arial Black" panose="020B0A04020102020204" pitchFamily="34" charset="0"/>
              </a:rPr>
              <a:t> </a:t>
            </a:r>
            <a:r>
              <a:rPr lang="ru-RU" sz="3600" kern="10" dirty="0" err="1" smtClean="0">
                <a:ln w="19050">
                  <a:solidFill>
                    <a:srgbClr val="003300"/>
                  </a:solidFill>
                  <a:round/>
                  <a:headEnd/>
                  <a:tailEnd/>
                </a:ln>
                <a:solidFill>
                  <a:schemeClr val="accent2">
                    <a:lumMod val="75000"/>
                  </a:schemeClr>
                </a:solidFill>
                <a:latin typeface="Arial Black" panose="020B0A04020102020204" pitchFamily="34" charset="0"/>
              </a:rPr>
              <a:t>камсыздандыруучу</a:t>
            </a:r>
            <a:r>
              <a:rPr lang="ru-RU" sz="3600" kern="10" dirty="0" smtClean="0">
                <a:ln w="19050">
                  <a:solidFill>
                    <a:srgbClr val="003300"/>
                  </a:solidFill>
                  <a:round/>
                  <a:headEnd/>
                  <a:tailEnd/>
                </a:ln>
                <a:solidFill>
                  <a:schemeClr val="accent2">
                    <a:lumMod val="75000"/>
                  </a:schemeClr>
                </a:solidFill>
                <a:latin typeface="Arial Black" panose="020B0A04020102020204" pitchFamily="34" charset="0"/>
              </a:rPr>
              <a:t> </a:t>
            </a:r>
          </a:p>
          <a:p>
            <a:r>
              <a:rPr lang="ru-RU" sz="3600" kern="10" dirty="0" err="1" smtClean="0">
                <a:ln w="19050">
                  <a:solidFill>
                    <a:srgbClr val="003300"/>
                  </a:solidFill>
                  <a:round/>
                  <a:headEnd/>
                  <a:tailEnd/>
                </a:ln>
                <a:solidFill>
                  <a:schemeClr val="accent2">
                    <a:lumMod val="75000"/>
                  </a:schemeClr>
                </a:solidFill>
                <a:latin typeface="Arial Black" panose="020B0A04020102020204" pitchFamily="34" charset="0"/>
              </a:rPr>
              <a:t>компаниялардын</a:t>
            </a:r>
            <a:r>
              <a:rPr lang="ru-RU" sz="3600" kern="10" dirty="0" smtClean="0">
                <a:ln w="19050">
                  <a:solidFill>
                    <a:srgbClr val="003300"/>
                  </a:solidFill>
                  <a:round/>
                  <a:headEnd/>
                  <a:tailEnd/>
                </a:ln>
                <a:solidFill>
                  <a:schemeClr val="accent2">
                    <a:lumMod val="75000"/>
                  </a:schemeClr>
                </a:solidFill>
                <a:latin typeface="Arial Black" panose="020B0A04020102020204" pitchFamily="34" charset="0"/>
              </a:rPr>
              <a:t> 2016-жылдагы </a:t>
            </a:r>
            <a:r>
              <a:rPr lang="ru-RU" sz="3600" kern="10" smtClean="0">
                <a:ln w="19050">
                  <a:solidFill>
                    <a:srgbClr val="003300"/>
                  </a:solidFill>
                  <a:round/>
                  <a:headEnd/>
                  <a:tailEnd/>
                </a:ln>
                <a:solidFill>
                  <a:schemeClr val="accent2">
                    <a:lumMod val="75000"/>
                  </a:schemeClr>
                </a:solidFill>
                <a:latin typeface="Arial Black" panose="020B0A04020102020204" pitchFamily="34" charset="0"/>
              </a:rPr>
              <a:t>иш</a:t>
            </a:r>
            <a:r>
              <a:rPr lang="ru-RU" sz="3600" kern="10" smtClean="0">
                <a:ln w="19050">
                  <a:solidFill>
                    <a:srgbClr val="003300"/>
                  </a:solidFill>
                  <a:round/>
                  <a:headEnd/>
                  <a:tailEnd/>
                </a:ln>
                <a:solidFill>
                  <a:schemeClr val="accent2">
                    <a:lumMod val="75000"/>
                  </a:schemeClr>
                </a:solidFill>
                <a:latin typeface="Arial Black" panose="020B0A04020102020204" pitchFamily="34" charset="0"/>
              </a:rPr>
              <a:t>мердиги</a:t>
            </a:r>
            <a:r>
              <a:rPr lang="ru-RU" sz="3600" kern="10" smtClean="0">
                <a:ln w="19050">
                  <a:solidFill>
                    <a:srgbClr val="003300"/>
                  </a:solidFill>
                  <a:round/>
                  <a:headEnd/>
                  <a:tailEnd/>
                </a:ln>
                <a:solidFill>
                  <a:schemeClr val="accent2">
                    <a:lumMod val="75000"/>
                  </a:schemeClr>
                </a:solidFill>
                <a:latin typeface="Arial Black" panose="020B0A04020102020204" pitchFamily="34" charset="0"/>
              </a:rPr>
              <a:t>  </a:t>
            </a:r>
            <a:endParaRPr lang="ru-RU" sz="3600" kern="10" dirty="0">
              <a:ln w="19050">
                <a:solidFill>
                  <a:srgbClr val="003300"/>
                </a:solidFill>
                <a:round/>
                <a:headEnd/>
                <a:tailEnd/>
              </a:ln>
              <a:solidFill>
                <a:schemeClr val="accent2">
                  <a:lumMod val="75000"/>
                </a:schemeClr>
              </a:solidFill>
              <a:latin typeface="Arial Black" panose="020B0A04020102020204" pitchFamily="34" charset="0"/>
            </a:endParaRPr>
          </a:p>
        </p:txBody>
      </p:sp>
      <p:sp>
        <p:nvSpPr>
          <p:cNvPr id="10247" name="WordArt 16"/>
          <p:cNvSpPr>
            <a:spLocks noChangeArrowheads="1" noChangeShapeType="1" noTextEdit="1"/>
          </p:cNvSpPr>
          <p:nvPr/>
        </p:nvSpPr>
        <p:spPr bwMode="auto">
          <a:xfrm>
            <a:off x="3200400" y="6096000"/>
            <a:ext cx="5400675" cy="457200"/>
          </a:xfrm>
          <a:prstGeom prst="rect">
            <a:avLst/>
          </a:prstGeom>
        </p:spPr>
        <p:txBody>
          <a:bodyPr wrap="none" fromWordArt="1">
            <a:prstTxWarp prst="textPlain">
              <a:avLst>
                <a:gd name="adj" fmla="val 50000"/>
              </a:avLst>
            </a:prstTxWarp>
          </a:bodyPr>
          <a:lstStyle/>
          <a:p>
            <a:pPr algn="ctr"/>
            <a:r>
              <a:rPr lang="ru-RU" sz="2000" i="1" kern="10" dirty="0" smtClean="0">
                <a:ln w="9525">
                  <a:solidFill>
                    <a:schemeClr val="bg1"/>
                  </a:solidFill>
                  <a:round/>
                  <a:headEnd/>
                  <a:tailEnd/>
                </a:ln>
                <a:solidFill>
                  <a:srgbClr val="333333"/>
                </a:solidFill>
                <a:latin typeface="Arial Black" panose="020B0A04020102020204" pitchFamily="34" charset="0"/>
              </a:rPr>
              <a:t>Финансы </a:t>
            </a:r>
            <a:r>
              <a:rPr lang="ru-RU" sz="2000" i="1" kern="10" dirty="0" err="1" smtClean="0">
                <a:ln w="9525">
                  <a:solidFill>
                    <a:schemeClr val="bg1"/>
                  </a:solidFill>
                  <a:round/>
                  <a:headEnd/>
                  <a:tailEnd/>
                </a:ln>
                <a:solidFill>
                  <a:srgbClr val="333333"/>
                </a:solidFill>
                <a:latin typeface="Arial Black" panose="020B0A04020102020204" pitchFamily="34" charset="0"/>
              </a:rPr>
              <a:t>статистикасы</a:t>
            </a:r>
            <a:r>
              <a:rPr lang="ru-RU" sz="2000" i="1" kern="10" dirty="0" smtClean="0">
                <a:ln w="9525">
                  <a:solidFill>
                    <a:schemeClr val="bg1"/>
                  </a:solidFill>
                  <a:round/>
                  <a:headEnd/>
                  <a:tailEnd/>
                </a:ln>
                <a:solidFill>
                  <a:srgbClr val="333333"/>
                </a:solidFill>
                <a:latin typeface="Arial Black" panose="020B0A04020102020204" pitchFamily="34" charset="0"/>
              </a:rPr>
              <a:t> </a:t>
            </a:r>
            <a:r>
              <a:rPr lang="ru-RU" sz="2000" i="1" kern="10" dirty="0" err="1" smtClean="0">
                <a:ln w="9525">
                  <a:solidFill>
                    <a:schemeClr val="bg1"/>
                  </a:solidFill>
                  <a:round/>
                  <a:headEnd/>
                  <a:tailEnd/>
                </a:ln>
                <a:solidFill>
                  <a:srgbClr val="333333"/>
                </a:solidFill>
                <a:latin typeface="Arial Black" panose="020B0A04020102020204" pitchFamily="34" charset="0"/>
              </a:rPr>
              <a:t>болуму</a:t>
            </a:r>
            <a:endParaRPr lang="ru-RU" sz="2000" i="1" kern="10" dirty="0">
              <a:ln w="9525">
                <a:solidFill>
                  <a:schemeClr val="bg1"/>
                </a:solidFill>
                <a:round/>
                <a:headEnd/>
                <a:tailEnd/>
              </a:ln>
              <a:solidFill>
                <a:srgbClr val="333333"/>
              </a:solidFill>
              <a:latin typeface="Arial Black" panose="020B0A04020102020204"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a:xfrm>
            <a:off x="914400" y="228600"/>
            <a:ext cx="7772400" cy="1371600"/>
          </a:xfrm>
        </p:spPr>
        <p:txBody>
          <a:bodyPr rtlCol="0">
            <a:noAutofit/>
          </a:bodyPr>
          <a:lstStyle/>
          <a:p>
            <a:pPr fontAlgn="auto">
              <a:spcAft>
                <a:spcPts val="0"/>
              </a:spcAft>
              <a:defRPr/>
            </a:pPr>
            <a:r>
              <a:rPr lang="ru-RU" sz="1600" b="1" dirty="0" err="1" smtClean="0">
                <a:solidFill>
                  <a:srgbClr val="003300"/>
                </a:solidFill>
              </a:rPr>
              <a:t>Камсыздандыруу</a:t>
            </a:r>
            <a:r>
              <a:rPr lang="ru-RU" sz="1600" b="1" dirty="0" smtClean="0">
                <a:solidFill>
                  <a:srgbClr val="003300"/>
                </a:solidFill>
              </a:rPr>
              <a:t> – </a:t>
            </a:r>
            <a:r>
              <a:rPr lang="ru-RU" sz="1600" b="1" dirty="0" err="1" smtClean="0">
                <a:solidFill>
                  <a:srgbClr val="003300"/>
                </a:solidFill>
              </a:rPr>
              <a:t>кандайдыр</a:t>
            </a:r>
            <a:r>
              <a:rPr lang="ru-RU" sz="1600" b="1" dirty="0" smtClean="0">
                <a:solidFill>
                  <a:srgbClr val="003300"/>
                </a:solidFill>
              </a:rPr>
              <a:t> </a:t>
            </a:r>
            <a:r>
              <a:rPr lang="ru-RU" sz="1600" b="1" dirty="0" err="1" smtClean="0">
                <a:solidFill>
                  <a:srgbClr val="003300"/>
                </a:solidFill>
              </a:rPr>
              <a:t>бир</a:t>
            </a:r>
            <a:r>
              <a:rPr lang="ru-RU" sz="1600" b="1" dirty="0" smtClean="0">
                <a:solidFill>
                  <a:srgbClr val="003300"/>
                </a:solidFill>
              </a:rPr>
              <a:t> </a:t>
            </a:r>
            <a:r>
              <a:rPr lang="ru-RU" sz="1600" b="1" dirty="0" err="1" smtClean="0">
                <a:solidFill>
                  <a:srgbClr val="003300"/>
                </a:solidFill>
              </a:rPr>
              <a:t>кооптуу</a:t>
            </a:r>
            <a:r>
              <a:rPr lang="ru-RU" sz="1600" b="1" dirty="0" smtClean="0">
                <a:solidFill>
                  <a:srgbClr val="003300"/>
                </a:solidFill>
              </a:rPr>
              <a:t> </a:t>
            </a:r>
            <a:r>
              <a:rPr lang="ru-RU" sz="1600" b="1" dirty="0" err="1" smtClean="0">
                <a:solidFill>
                  <a:srgbClr val="003300"/>
                </a:solidFill>
              </a:rPr>
              <a:t>жагдайлар</a:t>
            </a:r>
            <a:r>
              <a:rPr lang="ru-RU" sz="1600" b="1" dirty="0" smtClean="0">
                <a:solidFill>
                  <a:srgbClr val="003300"/>
                </a:solidFill>
              </a:rPr>
              <a:t> орун </a:t>
            </a:r>
            <a:r>
              <a:rPr lang="ru-RU" sz="1600" b="1" dirty="0" err="1" smtClean="0">
                <a:solidFill>
                  <a:srgbClr val="003300"/>
                </a:solidFill>
              </a:rPr>
              <a:t>алганда</a:t>
            </a:r>
            <a:r>
              <a:rPr lang="ru-RU" sz="1600" b="1" dirty="0" smtClean="0">
                <a:solidFill>
                  <a:srgbClr val="003300"/>
                </a:solidFill>
              </a:rPr>
              <a:t> (</a:t>
            </a:r>
            <a:r>
              <a:rPr lang="ru-RU" sz="1600" b="1" dirty="0" err="1" smtClean="0">
                <a:solidFill>
                  <a:srgbClr val="003300"/>
                </a:solidFill>
              </a:rPr>
              <a:t>камсыздандыруу</a:t>
            </a:r>
            <a:r>
              <a:rPr lang="ru-RU" sz="1600" b="1" dirty="0" smtClean="0">
                <a:solidFill>
                  <a:srgbClr val="003300"/>
                </a:solidFill>
              </a:rPr>
              <a:t> </a:t>
            </a:r>
            <a:r>
              <a:rPr lang="ru-RU" sz="1600" b="1" dirty="0" err="1" smtClean="0">
                <a:solidFill>
                  <a:srgbClr val="003300"/>
                </a:solidFill>
              </a:rPr>
              <a:t>керек</a:t>
            </a:r>
            <a:r>
              <a:rPr lang="ru-RU" sz="1600" b="1" dirty="0" smtClean="0">
                <a:solidFill>
                  <a:srgbClr val="003300"/>
                </a:solidFill>
              </a:rPr>
              <a:t> </a:t>
            </a:r>
            <a:r>
              <a:rPr lang="ru-RU" sz="1600" b="1" dirty="0" err="1" smtClean="0">
                <a:solidFill>
                  <a:srgbClr val="003300"/>
                </a:solidFill>
              </a:rPr>
              <a:t>болгондо</a:t>
            </a:r>
            <a:r>
              <a:rPr lang="ru-RU" sz="1600" b="1" dirty="0" smtClean="0">
                <a:solidFill>
                  <a:srgbClr val="003300"/>
                </a:solidFill>
              </a:rPr>
              <a:t>) </a:t>
            </a:r>
            <a:r>
              <a:rPr lang="ru-RU" sz="1600" b="1" dirty="0" err="1" smtClean="0">
                <a:solidFill>
                  <a:srgbClr val="003300"/>
                </a:solidFill>
              </a:rPr>
              <a:t>жеке</a:t>
            </a:r>
            <a:r>
              <a:rPr lang="ru-RU" sz="1600" b="1" dirty="0" smtClean="0">
                <a:solidFill>
                  <a:srgbClr val="003300"/>
                </a:solidFill>
              </a:rPr>
              <a:t> </a:t>
            </a:r>
            <a:r>
              <a:rPr lang="ru-RU" sz="1600" b="1" dirty="0" err="1" smtClean="0">
                <a:solidFill>
                  <a:srgbClr val="003300"/>
                </a:solidFill>
              </a:rPr>
              <a:t>жана</a:t>
            </a:r>
            <a:r>
              <a:rPr lang="ru-RU" sz="1600" b="1" dirty="0" smtClean="0">
                <a:solidFill>
                  <a:srgbClr val="003300"/>
                </a:solidFill>
              </a:rPr>
              <a:t> </a:t>
            </a:r>
            <a:r>
              <a:rPr lang="ru-RU" sz="1600" b="1" dirty="0" err="1" smtClean="0">
                <a:solidFill>
                  <a:srgbClr val="003300"/>
                </a:solidFill>
              </a:rPr>
              <a:t>юридикалык</a:t>
            </a:r>
            <a:r>
              <a:rPr lang="ru-RU" sz="1600" b="1" dirty="0" smtClean="0">
                <a:solidFill>
                  <a:srgbClr val="003300"/>
                </a:solidFill>
              </a:rPr>
              <a:t> </a:t>
            </a:r>
            <a:r>
              <a:rPr lang="ru-RU" sz="1600" b="1" dirty="0" err="1" smtClean="0">
                <a:solidFill>
                  <a:srgbClr val="003300"/>
                </a:solidFill>
              </a:rPr>
              <a:t>жактардын</a:t>
            </a:r>
            <a:r>
              <a:rPr lang="ru-RU" sz="1600" b="1" dirty="0" smtClean="0">
                <a:solidFill>
                  <a:srgbClr val="003300"/>
                </a:solidFill>
              </a:rPr>
              <a:t> </a:t>
            </a:r>
            <a:r>
              <a:rPr lang="ru-RU" sz="1600" b="1" dirty="0" err="1" smtClean="0">
                <a:solidFill>
                  <a:srgbClr val="003300"/>
                </a:solidFill>
              </a:rPr>
              <a:t>мүлктүк</a:t>
            </a:r>
            <a:r>
              <a:rPr lang="ru-RU" sz="1600" b="1" dirty="0" smtClean="0">
                <a:solidFill>
                  <a:srgbClr val="003300"/>
                </a:solidFill>
              </a:rPr>
              <a:t> </a:t>
            </a:r>
            <a:r>
              <a:rPr lang="ru-RU" sz="1600" b="1" dirty="0" err="1" smtClean="0">
                <a:solidFill>
                  <a:srgbClr val="003300"/>
                </a:solidFill>
              </a:rPr>
              <a:t>кызыкчылыктарын</a:t>
            </a:r>
            <a:r>
              <a:rPr lang="ru-RU" sz="1600" b="1" dirty="0" smtClean="0">
                <a:solidFill>
                  <a:srgbClr val="003300"/>
                </a:solidFill>
              </a:rPr>
              <a:t> </a:t>
            </a:r>
            <a:r>
              <a:rPr lang="ru-RU" sz="1600" b="1" dirty="0" err="1" smtClean="0">
                <a:solidFill>
                  <a:srgbClr val="003300"/>
                </a:solidFill>
              </a:rPr>
              <a:t>коргоо</a:t>
            </a:r>
            <a:r>
              <a:rPr lang="ru-RU" sz="1600" b="1" dirty="0" smtClean="0">
                <a:solidFill>
                  <a:srgbClr val="003300"/>
                </a:solidFill>
              </a:rPr>
              <a:t> </a:t>
            </a:r>
            <a:r>
              <a:rPr lang="ru-RU" sz="1600" b="1" dirty="0" err="1" smtClean="0">
                <a:solidFill>
                  <a:srgbClr val="003300"/>
                </a:solidFill>
              </a:rPr>
              <a:t>жаатындагы</a:t>
            </a:r>
            <a:r>
              <a:rPr lang="ru-RU" sz="1600" b="1" dirty="0" smtClean="0">
                <a:solidFill>
                  <a:srgbClr val="003300"/>
                </a:solidFill>
              </a:rPr>
              <a:t> </a:t>
            </a:r>
            <a:r>
              <a:rPr lang="ru-RU" sz="1600" b="1" dirty="0" err="1" smtClean="0">
                <a:solidFill>
                  <a:srgbClr val="003300"/>
                </a:solidFill>
              </a:rPr>
              <a:t>экономикалык</a:t>
            </a:r>
            <a:r>
              <a:rPr lang="ru-RU" sz="1600" b="1" dirty="0" smtClean="0">
                <a:solidFill>
                  <a:srgbClr val="003300"/>
                </a:solidFill>
              </a:rPr>
              <a:t> </a:t>
            </a:r>
            <a:r>
              <a:rPr lang="ru-RU" sz="1600" b="1" dirty="0" err="1" smtClean="0">
                <a:solidFill>
                  <a:srgbClr val="003300"/>
                </a:solidFill>
              </a:rPr>
              <a:t>мамилелердин</a:t>
            </a:r>
            <a:r>
              <a:rPr lang="ru-RU" sz="1600" b="1" dirty="0" smtClean="0">
                <a:solidFill>
                  <a:srgbClr val="003300"/>
                </a:solidFill>
              </a:rPr>
              <a:t> </a:t>
            </a:r>
            <a:r>
              <a:rPr lang="ru-RU" sz="1600" b="1" dirty="0" err="1" smtClean="0">
                <a:solidFill>
                  <a:srgbClr val="003300"/>
                </a:solidFill>
              </a:rPr>
              <a:t>системасы</a:t>
            </a:r>
            <a:r>
              <a:rPr lang="ru-RU" sz="1600" b="1" dirty="0" smtClean="0">
                <a:solidFill>
                  <a:srgbClr val="003300"/>
                </a:solidFill>
              </a:rPr>
              <a:t>. </a:t>
            </a:r>
            <a:r>
              <a:rPr lang="ru-RU" sz="1600" b="1" dirty="0" err="1" smtClean="0">
                <a:solidFill>
                  <a:srgbClr val="003300"/>
                </a:solidFill>
              </a:rPr>
              <a:t>Бул</a:t>
            </a:r>
            <a:r>
              <a:rPr lang="ru-RU" sz="1600" b="1" dirty="0" smtClean="0">
                <a:solidFill>
                  <a:srgbClr val="003300"/>
                </a:solidFill>
              </a:rPr>
              <a:t> </a:t>
            </a:r>
            <a:r>
              <a:rPr lang="ru-RU" sz="1600" b="1" dirty="0" err="1" smtClean="0">
                <a:solidFill>
                  <a:srgbClr val="003300"/>
                </a:solidFill>
              </a:rPr>
              <a:t>учурда</a:t>
            </a:r>
            <a:r>
              <a:rPr lang="ru-RU" sz="1600" b="1" dirty="0" smtClean="0">
                <a:solidFill>
                  <a:srgbClr val="003300"/>
                </a:solidFill>
              </a:rPr>
              <a:t> </a:t>
            </a:r>
            <a:r>
              <a:rPr lang="ru-RU" sz="1600" b="1" dirty="0" err="1" smtClean="0">
                <a:solidFill>
                  <a:srgbClr val="003300"/>
                </a:solidFill>
              </a:rPr>
              <a:t>жактардын</a:t>
            </a:r>
            <a:r>
              <a:rPr lang="ru-RU" sz="1600" b="1" dirty="0" smtClean="0">
                <a:solidFill>
                  <a:srgbClr val="003300"/>
                </a:solidFill>
              </a:rPr>
              <a:t> </a:t>
            </a:r>
            <a:r>
              <a:rPr lang="ru-RU" sz="1600" b="1" dirty="0" err="1" smtClean="0">
                <a:solidFill>
                  <a:srgbClr val="003300"/>
                </a:solidFill>
              </a:rPr>
              <a:t>төлөп</a:t>
            </a:r>
            <a:r>
              <a:rPr lang="ru-RU" sz="1600" b="1" dirty="0" smtClean="0">
                <a:solidFill>
                  <a:srgbClr val="003300"/>
                </a:solidFill>
              </a:rPr>
              <a:t> </a:t>
            </a:r>
            <a:r>
              <a:rPr lang="ru-RU" sz="1600" b="1" dirty="0" err="1" smtClean="0">
                <a:solidFill>
                  <a:srgbClr val="003300"/>
                </a:solidFill>
              </a:rPr>
              <a:t>келген</a:t>
            </a:r>
            <a:r>
              <a:rPr lang="ru-RU" sz="1600" b="1" dirty="0" smtClean="0">
                <a:solidFill>
                  <a:srgbClr val="003300"/>
                </a:solidFill>
              </a:rPr>
              <a:t> </a:t>
            </a:r>
            <a:r>
              <a:rPr lang="ru-RU" sz="1600" b="1" dirty="0" err="1">
                <a:solidFill>
                  <a:srgbClr val="003300"/>
                </a:solidFill>
              </a:rPr>
              <a:t>камсыздандыруу</a:t>
            </a:r>
            <a:r>
              <a:rPr lang="ru-RU" sz="1600" b="1" dirty="0">
                <a:solidFill>
                  <a:srgbClr val="003300"/>
                </a:solidFill>
              </a:rPr>
              <a:t> </a:t>
            </a:r>
            <a:r>
              <a:rPr lang="ru-RU" sz="1600" b="1" dirty="0" err="1">
                <a:solidFill>
                  <a:srgbClr val="003300"/>
                </a:solidFill>
              </a:rPr>
              <a:t>төлөмдөрүнөн</a:t>
            </a:r>
            <a:r>
              <a:rPr lang="ru-RU" sz="1600" b="1" dirty="0">
                <a:solidFill>
                  <a:srgbClr val="003300"/>
                </a:solidFill>
              </a:rPr>
              <a:t> </a:t>
            </a:r>
            <a:r>
              <a:rPr lang="ru-RU" sz="1600" b="1" dirty="0" err="1" smtClean="0">
                <a:solidFill>
                  <a:srgbClr val="003300"/>
                </a:solidFill>
              </a:rPr>
              <a:t>куралган</a:t>
            </a:r>
            <a:r>
              <a:rPr lang="ru-RU" sz="1600" b="1" dirty="0" smtClean="0">
                <a:solidFill>
                  <a:srgbClr val="003300"/>
                </a:solidFill>
              </a:rPr>
              <a:t> </a:t>
            </a:r>
            <a:r>
              <a:rPr lang="ru-RU" sz="1600" b="1" dirty="0" err="1" smtClean="0">
                <a:solidFill>
                  <a:srgbClr val="003300"/>
                </a:solidFill>
              </a:rPr>
              <a:t>төлөнүүчү</a:t>
            </a:r>
            <a:r>
              <a:rPr lang="ru-RU" sz="1600" b="1" dirty="0" smtClean="0">
                <a:solidFill>
                  <a:srgbClr val="003300"/>
                </a:solidFill>
              </a:rPr>
              <a:t> </a:t>
            </a:r>
            <a:r>
              <a:rPr lang="ru-RU" sz="1600" b="1" dirty="0" err="1" smtClean="0">
                <a:solidFill>
                  <a:srgbClr val="003300"/>
                </a:solidFill>
              </a:rPr>
              <a:t>акча</a:t>
            </a:r>
            <a:r>
              <a:rPr lang="ru-RU" sz="1600" b="1" dirty="0" smtClean="0">
                <a:solidFill>
                  <a:srgbClr val="003300"/>
                </a:solidFill>
              </a:rPr>
              <a:t> </a:t>
            </a:r>
            <a:r>
              <a:rPr lang="ru-RU" sz="1600" b="1" dirty="0" err="1" smtClean="0">
                <a:solidFill>
                  <a:srgbClr val="003300"/>
                </a:solidFill>
              </a:rPr>
              <a:t>каражаттарынан</a:t>
            </a:r>
            <a:r>
              <a:rPr lang="ru-RU" sz="1600" b="1" dirty="0" smtClean="0">
                <a:solidFill>
                  <a:srgbClr val="003300"/>
                </a:solidFill>
              </a:rPr>
              <a:t>  (</a:t>
            </a:r>
            <a:r>
              <a:rPr lang="ru-RU" sz="1600" b="1" dirty="0" err="1" smtClean="0">
                <a:solidFill>
                  <a:srgbClr val="003300"/>
                </a:solidFill>
              </a:rPr>
              <a:t>камсыздандыруу</a:t>
            </a:r>
            <a:r>
              <a:rPr lang="ru-RU" sz="1600" b="1" dirty="0" smtClean="0">
                <a:solidFill>
                  <a:srgbClr val="003300"/>
                </a:solidFill>
              </a:rPr>
              <a:t> </a:t>
            </a:r>
            <a:r>
              <a:rPr lang="ru-RU" sz="1600" b="1" dirty="0" err="1" smtClean="0">
                <a:solidFill>
                  <a:srgbClr val="003300"/>
                </a:solidFill>
              </a:rPr>
              <a:t>фонддон</a:t>
            </a:r>
            <a:r>
              <a:rPr lang="ru-RU" sz="1600" b="1" dirty="0" smtClean="0">
                <a:solidFill>
                  <a:srgbClr val="003300"/>
                </a:solidFill>
              </a:rPr>
              <a:t>) </a:t>
            </a:r>
            <a:r>
              <a:rPr lang="ru-RU" sz="1600" b="1" dirty="0" err="1" smtClean="0">
                <a:solidFill>
                  <a:srgbClr val="003300"/>
                </a:solidFill>
              </a:rPr>
              <a:t>аларга</a:t>
            </a:r>
            <a:r>
              <a:rPr lang="ru-RU" sz="1600" b="1" dirty="0" smtClean="0">
                <a:solidFill>
                  <a:srgbClr val="003300"/>
                </a:solidFill>
              </a:rPr>
              <a:t> </a:t>
            </a:r>
            <a:r>
              <a:rPr lang="ru-RU" sz="1600" b="1" dirty="0" err="1" smtClean="0">
                <a:solidFill>
                  <a:srgbClr val="003300"/>
                </a:solidFill>
              </a:rPr>
              <a:t>чыгымдарынын</a:t>
            </a:r>
            <a:r>
              <a:rPr lang="ru-RU" sz="1600" b="1" dirty="0" smtClean="0">
                <a:solidFill>
                  <a:srgbClr val="003300"/>
                </a:solidFill>
              </a:rPr>
              <a:t> </a:t>
            </a:r>
            <a:r>
              <a:rPr lang="ru-RU" sz="1600" b="1" dirty="0" err="1" smtClean="0">
                <a:solidFill>
                  <a:srgbClr val="003300"/>
                </a:solidFill>
              </a:rPr>
              <a:t>ордун</a:t>
            </a:r>
            <a:r>
              <a:rPr lang="ru-RU" sz="1600" b="1" dirty="0" smtClean="0">
                <a:solidFill>
                  <a:srgbClr val="003300"/>
                </a:solidFill>
              </a:rPr>
              <a:t> </a:t>
            </a:r>
            <a:r>
              <a:rPr lang="ru-RU" sz="1600" b="1" dirty="0" err="1" smtClean="0">
                <a:solidFill>
                  <a:srgbClr val="003300"/>
                </a:solidFill>
              </a:rPr>
              <a:t>толтуруучу</a:t>
            </a:r>
            <a:r>
              <a:rPr lang="ru-RU" sz="1600" b="1" dirty="0" smtClean="0">
                <a:solidFill>
                  <a:srgbClr val="003300"/>
                </a:solidFill>
              </a:rPr>
              <a:t> </a:t>
            </a:r>
            <a:r>
              <a:rPr lang="ru-RU" sz="1600" b="1" dirty="0" err="1" smtClean="0">
                <a:solidFill>
                  <a:srgbClr val="003300"/>
                </a:solidFill>
              </a:rPr>
              <a:t>каражаттар</a:t>
            </a:r>
            <a:r>
              <a:rPr lang="ru-RU" sz="1600" b="1" dirty="0" smtClean="0">
                <a:solidFill>
                  <a:srgbClr val="003300"/>
                </a:solidFill>
              </a:rPr>
              <a:t> </a:t>
            </a:r>
            <a:r>
              <a:rPr lang="ru-RU" sz="1600" b="1" dirty="0" err="1" smtClean="0">
                <a:solidFill>
                  <a:srgbClr val="003300"/>
                </a:solidFill>
              </a:rPr>
              <a:t>берилет</a:t>
            </a:r>
            <a:r>
              <a:rPr lang="ru-RU" sz="1600" b="1" dirty="0" smtClean="0">
                <a:solidFill>
                  <a:srgbClr val="003300"/>
                </a:solidFill>
              </a:rPr>
              <a:t>. </a:t>
            </a:r>
            <a:br>
              <a:rPr lang="ru-RU" sz="1600" b="1" dirty="0" smtClean="0">
                <a:solidFill>
                  <a:srgbClr val="003300"/>
                </a:solidFill>
              </a:rPr>
            </a:br>
            <a:r>
              <a:rPr lang="ru-RU" sz="1600" dirty="0">
                <a:solidFill>
                  <a:srgbClr val="003300"/>
                </a:solidFill>
              </a:rPr>
              <a:t/>
            </a:r>
            <a:br>
              <a:rPr lang="ru-RU" sz="1600" dirty="0">
                <a:solidFill>
                  <a:srgbClr val="003300"/>
                </a:solidFill>
              </a:rPr>
            </a:br>
            <a:r>
              <a:rPr lang="ru-RU" sz="1600" dirty="0" smtClean="0">
                <a:solidFill>
                  <a:schemeClr val="tx1"/>
                </a:solidFill>
                <a:latin typeface="Arial" panose="020B0604020202020204" pitchFamily="34" charset="0"/>
                <a:cs typeface="Arial" panose="020B0604020202020204" pitchFamily="34" charset="0"/>
              </a:rPr>
              <a:t> </a:t>
            </a:r>
            <a:r>
              <a:rPr lang="ru-RU" altLang="ru-RU" sz="1600" dirty="0" smtClean="0">
                <a:solidFill>
                  <a:schemeClr val="tx1"/>
                </a:solidFill>
                <a:latin typeface="Arial" panose="020B0604020202020204" pitchFamily="34" charset="0"/>
                <a:cs typeface="Arial" panose="020B0604020202020204" pitchFamily="34" charset="0"/>
              </a:rPr>
              <a:t>	</a:t>
            </a:r>
            <a:endParaRPr lang="ru-RU" altLang="ru-RU" sz="1600" dirty="0">
              <a:solidFill>
                <a:schemeClr val="tx1"/>
              </a:solidFill>
              <a:latin typeface="Arial" panose="020B0604020202020204" pitchFamily="34" charset="0"/>
              <a:cs typeface="Arial" panose="020B0604020202020204" pitchFamily="34" charset="0"/>
            </a:endParaRPr>
          </a:p>
        </p:txBody>
      </p:sp>
      <p:sp>
        <p:nvSpPr>
          <p:cNvPr id="11267" name="Oval 13"/>
          <p:cNvSpPr>
            <a:spLocks noChangeArrowheads="1"/>
          </p:cNvSpPr>
          <p:nvPr/>
        </p:nvSpPr>
        <p:spPr bwMode="auto">
          <a:xfrm>
            <a:off x="2844137" y="1790700"/>
            <a:ext cx="2998056" cy="838200"/>
          </a:xfrm>
          <a:prstGeom prst="ellipse">
            <a:avLst/>
          </a:prstGeom>
          <a:solidFill>
            <a:schemeClr val="fo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r>
              <a:rPr lang="ru-RU" altLang="ru-RU" dirty="0" smtClean="0"/>
              <a:t>КАМСЫЗДАНДЫРУУ</a:t>
            </a:r>
            <a:endParaRPr lang="ru-RU" altLang="ru-RU" dirty="0"/>
          </a:p>
        </p:txBody>
      </p:sp>
      <p:sp>
        <p:nvSpPr>
          <p:cNvPr id="11268" name="AutoShape 21"/>
          <p:cNvSpPr>
            <a:spLocks noChangeArrowheads="1"/>
          </p:cNvSpPr>
          <p:nvPr/>
        </p:nvSpPr>
        <p:spPr bwMode="auto">
          <a:xfrm rot="3152378">
            <a:off x="3220178" y="2304416"/>
            <a:ext cx="134938" cy="601662"/>
          </a:xfrm>
          <a:prstGeom prst="downArrow">
            <a:avLst>
              <a:gd name="adj1" fmla="val 50000"/>
              <a:gd name="adj2" fmla="val 11147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ru-RU" altLang="ru-RU"/>
          </a:p>
        </p:txBody>
      </p:sp>
      <p:sp>
        <p:nvSpPr>
          <p:cNvPr id="11269" name="AutoShape 22"/>
          <p:cNvSpPr>
            <a:spLocks noChangeArrowheads="1"/>
          </p:cNvSpPr>
          <p:nvPr/>
        </p:nvSpPr>
        <p:spPr bwMode="auto">
          <a:xfrm rot="-3321504">
            <a:off x="5786064" y="2322826"/>
            <a:ext cx="152400" cy="590550"/>
          </a:xfrm>
          <a:prstGeom prst="downArrow">
            <a:avLst>
              <a:gd name="adj1" fmla="val 50000"/>
              <a:gd name="adj2" fmla="val 9687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ru-RU" altLang="ru-RU"/>
          </a:p>
        </p:txBody>
      </p:sp>
      <p:sp>
        <p:nvSpPr>
          <p:cNvPr id="11270" name="Rectangle 23"/>
          <p:cNvSpPr>
            <a:spLocks noChangeArrowheads="1"/>
          </p:cNvSpPr>
          <p:nvPr/>
        </p:nvSpPr>
        <p:spPr bwMode="auto">
          <a:xfrm>
            <a:off x="647699" y="2819400"/>
            <a:ext cx="3810000" cy="3882043"/>
          </a:xfrm>
          <a:prstGeom prst="rect">
            <a:avLst/>
          </a:prstGeom>
          <a:solidFill>
            <a:schemeClr val="folHlink"/>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7D"/>
                  </a:outerShdw>
                </a:effectLst>
              </a14:hiddenEffects>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endParaRPr lang="ru-RU" altLang="ru-RU" sz="1400" dirty="0" smtClean="0">
              <a:solidFill>
                <a:schemeClr val="accent5"/>
              </a:solidFill>
              <a:latin typeface="Arial UniToktom" panose="020B0604020202020204" pitchFamily="34" charset="0"/>
            </a:endParaRPr>
          </a:p>
          <a:p>
            <a:pPr algn="ctr" eaLnBrk="1" hangingPunct="1"/>
            <a:r>
              <a:rPr lang="ru-RU" altLang="ru-RU" sz="1400" dirty="0" smtClean="0">
                <a:solidFill>
                  <a:schemeClr val="accent5"/>
                </a:solidFill>
                <a:latin typeface="Arial UniToktom" panose="020B0604020202020204" pitchFamily="34" charset="0"/>
              </a:rPr>
              <a:t> </a:t>
            </a:r>
          </a:p>
          <a:p>
            <a:pPr algn="ctr" eaLnBrk="1" hangingPunct="1"/>
            <a:endParaRPr lang="ru-RU" altLang="ru-RU" sz="1400" dirty="0">
              <a:solidFill>
                <a:schemeClr val="accent5"/>
              </a:solidFill>
              <a:latin typeface="Arial UniToktom" panose="020B0604020202020204" pitchFamily="34" charset="0"/>
            </a:endParaRPr>
          </a:p>
          <a:p>
            <a:pPr algn="ctr" eaLnBrk="1" hangingPunct="1"/>
            <a:endParaRPr lang="ru-RU" altLang="ru-RU" sz="1400" dirty="0" smtClean="0">
              <a:solidFill>
                <a:schemeClr val="accent5"/>
              </a:solidFill>
              <a:latin typeface="Arial UniToktom" panose="020B0604020202020204" pitchFamily="34" charset="0"/>
            </a:endParaRPr>
          </a:p>
          <a:p>
            <a:pPr algn="ctr" eaLnBrk="1" hangingPunct="1"/>
            <a:r>
              <a:rPr lang="ru-RU" altLang="ru-RU" sz="1400" dirty="0" smtClean="0">
                <a:solidFill>
                  <a:schemeClr val="accent5"/>
                </a:solidFill>
              </a:rPr>
              <a:t>ЫКТЫЯРДУУ КАМСЫЗДАНДЫРУУ</a:t>
            </a:r>
            <a:endParaRPr lang="ru-RU" sz="1400" dirty="0">
              <a:solidFill>
                <a:schemeClr val="accent5"/>
              </a:solidFill>
            </a:endParaRPr>
          </a:p>
          <a:p>
            <a:pPr algn="ctr" eaLnBrk="1" hangingPunct="1"/>
            <a:r>
              <a:rPr lang="ru-RU" sz="1600" b="0" dirty="0" smtClean="0"/>
              <a:t>- </a:t>
            </a:r>
            <a:r>
              <a:rPr lang="ru-RU" sz="1600" b="0" dirty="0" err="1" smtClean="0"/>
              <a:t>эки</a:t>
            </a:r>
            <a:r>
              <a:rPr lang="ru-RU" sz="1600" b="0" dirty="0" smtClean="0"/>
              <a:t> </a:t>
            </a:r>
            <a:r>
              <a:rPr lang="ru-RU" sz="1600" b="0" dirty="0" err="1" smtClean="0"/>
              <a:t>тараптын</a:t>
            </a:r>
            <a:r>
              <a:rPr lang="ru-RU" sz="1600" b="0" dirty="0" smtClean="0"/>
              <a:t> (</a:t>
            </a:r>
            <a:r>
              <a:rPr lang="ru-RU" sz="1600" b="0" dirty="0" err="1" smtClean="0"/>
              <a:t>камсыздандыруучу</a:t>
            </a:r>
            <a:r>
              <a:rPr lang="ru-RU" sz="1600" b="0" dirty="0" smtClean="0"/>
              <a:t> </a:t>
            </a:r>
            <a:r>
              <a:rPr lang="ru-RU" sz="1600" b="0" dirty="0" err="1" smtClean="0"/>
              <a:t>жана</a:t>
            </a:r>
            <a:r>
              <a:rPr lang="ru-RU" sz="1600" b="0" dirty="0" smtClean="0"/>
              <a:t> </a:t>
            </a:r>
            <a:r>
              <a:rPr lang="ru-RU" sz="1600" b="0" dirty="0" err="1" smtClean="0"/>
              <a:t>камсыздоо</a:t>
            </a:r>
            <a:r>
              <a:rPr lang="ru-RU" sz="1600" b="0" dirty="0" smtClean="0"/>
              <a:t> </a:t>
            </a:r>
            <a:r>
              <a:rPr lang="ru-RU" sz="1600" b="0" dirty="0" err="1" smtClean="0"/>
              <a:t>алуучунун</a:t>
            </a:r>
            <a:r>
              <a:rPr lang="ru-RU" sz="1600" b="0" dirty="0" smtClean="0"/>
              <a:t>) </a:t>
            </a:r>
            <a:r>
              <a:rPr lang="ru-RU" sz="1600" b="0" dirty="0" err="1" smtClean="0"/>
              <a:t>өз</a:t>
            </a:r>
            <a:r>
              <a:rPr lang="ru-RU" sz="1600" b="0" dirty="0" smtClean="0"/>
              <a:t> </a:t>
            </a:r>
            <a:r>
              <a:rPr lang="ru-RU" sz="1600" b="0" dirty="0" err="1" smtClean="0"/>
              <a:t>эрки</a:t>
            </a:r>
            <a:r>
              <a:rPr lang="ru-RU" sz="1600" b="0" dirty="0" smtClean="0"/>
              <a:t> </a:t>
            </a:r>
            <a:r>
              <a:rPr lang="ru-RU" sz="1600" b="0" dirty="0" err="1" smtClean="0"/>
              <a:t>менен</a:t>
            </a:r>
            <a:r>
              <a:rPr lang="ru-RU" sz="1600" b="0" dirty="0" smtClean="0"/>
              <a:t> </a:t>
            </a:r>
            <a:r>
              <a:rPr lang="ru-RU" sz="1600" b="0" dirty="0" err="1" smtClean="0"/>
              <a:t>камсыздандыруу</a:t>
            </a:r>
            <a:r>
              <a:rPr lang="ru-RU" sz="1600" b="0" dirty="0" smtClean="0"/>
              <a:t> </a:t>
            </a:r>
            <a:r>
              <a:rPr lang="ru-RU" sz="1600" b="0" dirty="0" err="1" smtClean="0"/>
              <a:t>келишимин</a:t>
            </a:r>
            <a:r>
              <a:rPr lang="ru-RU" sz="1600" b="0" dirty="0" smtClean="0"/>
              <a:t> </a:t>
            </a:r>
            <a:r>
              <a:rPr lang="ru-RU" sz="1600" b="0" dirty="0" err="1" smtClean="0"/>
              <a:t>түзүү</a:t>
            </a:r>
            <a:r>
              <a:rPr lang="ru-RU" sz="1600" b="0" dirty="0" smtClean="0"/>
              <a:t> </a:t>
            </a:r>
            <a:r>
              <a:rPr lang="ru-RU" sz="1600" b="0" dirty="0" err="1" smtClean="0"/>
              <a:t>жана</a:t>
            </a:r>
            <a:r>
              <a:rPr lang="ru-RU" sz="1600" b="0" dirty="0" smtClean="0"/>
              <a:t> </a:t>
            </a:r>
            <a:r>
              <a:rPr lang="ru-RU" sz="1600" b="0" dirty="0" err="1" smtClean="0"/>
              <a:t>аткаруу</a:t>
            </a:r>
            <a:r>
              <a:rPr lang="ru-RU" sz="1600" b="0" dirty="0" smtClean="0"/>
              <a:t> </a:t>
            </a:r>
            <a:r>
              <a:rPr lang="ru-RU" sz="1600" b="0" dirty="0" err="1" smtClean="0"/>
              <a:t>процесси</a:t>
            </a:r>
            <a:r>
              <a:rPr lang="ru-RU" sz="1600" b="0" dirty="0" smtClean="0"/>
              <a:t>.</a:t>
            </a:r>
            <a:endParaRPr lang="ru-RU" altLang="ru-RU" sz="1600" b="0" dirty="0">
              <a:solidFill>
                <a:srgbClr val="000000"/>
              </a:solidFill>
              <a:latin typeface="Arial UniToktom" panose="020B0604020202020204" pitchFamily="34" charset="0"/>
            </a:endParaRPr>
          </a:p>
        </p:txBody>
      </p:sp>
      <p:sp>
        <p:nvSpPr>
          <p:cNvPr id="11271" name="Rectangle 24"/>
          <p:cNvSpPr>
            <a:spLocks noChangeArrowheads="1"/>
          </p:cNvSpPr>
          <p:nvPr/>
        </p:nvSpPr>
        <p:spPr bwMode="auto">
          <a:xfrm>
            <a:off x="4827613" y="2819400"/>
            <a:ext cx="3706319" cy="3882043"/>
          </a:xfrm>
          <a:prstGeom prst="rect">
            <a:avLst/>
          </a:prstGeom>
          <a:solidFill>
            <a:schemeClr val="folHlink"/>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7D"/>
                  </a:outerShdw>
                </a:effectLst>
              </a14:hiddenEffects>
            </a:ext>
          </a:extLst>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ru-RU" altLang="ru-RU" dirty="0" smtClean="0">
              <a:solidFill>
                <a:schemeClr val="accent5"/>
              </a:solidFill>
              <a:latin typeface="Arial UniToktom" panose="020B0604020202020204" pitchFamily="34" charset="0"/>
            </a:endParaRPr>
          </a:p>
          <a:p>
            <a:pPr algn="ctr" eaLnBrk="1" hangingPunct="1"/>
            <a:endParaRPr lang="ru-RU" altLang="ru-RU" dirty="0">
              <a:solidFill>
                <a:schemeClr val="accent5"/>
              </a:solidFill>
              <a:latin typeface="Arial UniToktom" panose="020B0604020202020204" pitchFamily="34" charset="0"/>
            </a:endParaRPr>
          </a:p>
          <a:p>
            <a:pPr algn="ctr" eaLnBrk="1" hangingPunct="1"/>
            <a:endParaRPr lang="ru-RU" altLang="ru-RU" dirty="0" smtClean="0">
              <a:solidFill>
                <a:schemeClr val="accent5"/>
              </a:solidFill>
              <a:latin typeface="Arial UniToktom" panose="020B0604020202020204" pitchFamily="34" charset="0"/>
            </a:endParaRPr>
          </a:p>
          <a:p>
            <a:pPr algn="ctr" eaLnBrk="1" hangingPunct="1"/>
            <a:endParaRPr lang="ru-RU" altLang="ru-RU" dirty="0">
              <a:solidFill>
                <a:schemeClr val="accent5"/>
              </a:solidFill>
              <a:latin typeface="Arial UniToktom" panose="020B0604020202020204" pitchFamily="34" charset="0"/>
            </a:endParaRPr>
          </a:p>
          <a:p>
            <a:pPr algn="ctr" eaLnBrk="1" hangingPunct="1"/>
            <a:r>
              <a:rPr lang="ru-RU" altLang="ru-RU" dirty="0" smtClean="0">
                <a:solidFill>
                  <a:schemeClr val="accent5"/>
                </a:solidFill>
                <a:latin typeface="Arial UniToktom" panose="020B0604020202020204" pitchFamily="34" charset="0"/>
              </a:rPr>
              <a:t> </a:t>
            </a:r>
          </a:p>
          <a:p>
            <a:pPr algn="ctr" eaLnBrk="1" hangingPunct="1"/>
            <a:endParaRPr lang="ru-RU" altLang="ru-RU" sz="1400" dirty="0" smtClean="0">
              <a:solidFill>
                <a:schemeClr val="accent5"/>
              </a:solidFill>
              <a:latin typeface="Arial UniToktom" panose="020B0604020202020204" pitchFamily="34" charset="0"/>
            </a:endParaRPr>
          </a:p>
          <a:p>
            <a:pPr algn="ctr" eaLnBrk="1" hangingPunct="1"/>
            <a:r>
              <a:rPr lang="ru-RU" altLang="ru-RU" sz="1400" dirty="0" smtClean="0">
                <a:solidFill>
                  <a:schemeClr val="accent5"/>
                </a:solidFill>
              </a:rPr>
              <a:t>МИЛДЕТТҮҮ ТҮРДӨ КАМСЫЗДАНДЫРУУ</a:t>
            </a:r>
            <a:r>
              <a:rPr lang="ru-RU" sz="1400" dirty="0" smtClean="0">
                <a:solidFill>
                  <a:schemeClr val="accent5"/>
                </a:solidFill>
              </a:rPr>
              <a:t> </a:t>
            </a:r>
            <a:r>
              <a:rPr lang="ru-RU" sz="1600" b="0" dirty="0" smtClean="0"/>
              <a:t>– </a:t>
            </a:r>
            <a:r>
              <a:rPr lang="ru-RU" sz="1600" b="0" dirty="0" err="1" smtClean="0"/>
              <a:t>мыйзамдын</a:t>
            </a:r>
            <a:r>
              <a:rPr lang="ru-RU" sz="1600" b="0" dirty="0" smtClean="0"/>
              <a:t> </a:t>
            </a:r>
            <a:r>
              <a:rPr lang="ru-RU" sz="1600" b="0" dirty="0" err="1" smtClean="0"/>
              <a:t>талаптарына</a:t>
            </a:r>
            <a:r>
              <a:rPr lang="ru-RU" sz="1600" b="0" dirty="0" smtClean="0"/>
              <a:t> </a:t>
            </a:r>
            <a:r>
              <a:rPr lang="ru-RU" sz="1600" b="0" dirty="0" err="1" smtClean="0"/>
              <a:t>жараша</a:t>
            </a:r>
            <a:r>
              <a:rPr lang="ru-RU" sz="1600" b="0" dirty="0" smtClean="0"/>
              <a:t> </a:t>
            </a:r>
            <a:r>
              <a:rPr lang="ru-RU" sz="1600" b="0" dirty="0" err="1" smtClean="0"/>
              <a:t>камсыздандыруунун</a:t>
            </a:r>
            <a:r>
              <a:rPr lang="ru-RU" sz="1600" b="0" dirty="0" smtClean="0"/>
              <a:t> </a:t>
            </a:r>
            <a:r>
              <a:rPr lang="ru-RU" sz="1600" b="0" dirty="0" err="1" smtClean="0"/>
              <a:t>түрү</a:t>
            </a:r>
            <a:r>
              <a:rPr lang="ru-RU" sz="1600" b="0" dirty="0" smtClean="0"/>
              <a:t>. </a:t>
            </a:r>
            <a:r>
              <a:rPr lang="ru-RU" sz="1600" b="0" dirty="0" err="1" smtClean="0"/>
              <a:t>Мында</a:t>
            </a:r>
            <a:r>
              <a:rPr lang="ru-RU" sz="1600" b="0" dirty="0" smtClean="0"/>
              <a:t> </a:t>
            </a:r>
            <a:r>
              <a:rPr lang="ru-RU" sz="1600" b="0" dirty="0" err="1" smtClean="0"/>
              <a:t>камсыздандыруучунун</a:t>
            </a:r>
            <a:r>
              <a:rPr lang="ru-RU" sz="1600" b="0" dirty="0" smtClean="0"/>
              <a:t> </a:t>
            </a:r>
            <a:r>
              <a:rPr lang="ru-RU" sz="1600" b="0" dirty="0" err="1" smtClean="0"/>
              <a:t>калоосуна</a:t>
            </a:r>
            <a:r>
              <a:rPr lang="ru-RU" sz="1600" b="0" dirty="0" smtClean="0"/>
              <a:t> </a:t>
            </a:r>
            <a:r>
              <a:rPr lang="ru-RU" sz="1600" b="0" dirty="0" err="1" smtClean="0"/>
              <a:t>карабастан</a:t>
            </a:r>
            <a:r>
              <a:rPr lang="ru-RU" sz="1600" b="0" dirty="0" smtClean="0"/>
              <a:t> </a:t>
            </a:r>
            <a:r>
              <a:rPr lang="ru-RU" sz="1600" b="0" dirty="0" err="1" smtClean="0"/>
              <a:t>камсыздандыруу</a:t>
            </a:r>
            <a:r>
              <a:rPr lang="ru-RU" sz="1600" b="0" dirty="0" smtClean="0"/>
              <a:t> </a:t>
            </a:r>
            <a:r>
              <a:rPr lang="ru-RU" sz="1600" b="0" dirty="0" err="1" smtClean="0"/>
              <a:t>иштери</a:t>
            </a:r>
            <a:r>
              <a:rPr lang="ru-RU" sz="1600" b="0" dirty="0" smtClean="0"/>
              <a:t> </a:t>
            </a:r>
            <a:r>
              <a:rPr lang="ru-RU" sz="1600" b="0" dirty="0" err="1" smtClean="0"/>
              <a:t>мамлекеттин</a:t>
            </a:r>
            <a:r>
              <a:rPr lang="ru-RU" sz="1600" b="0" dirty="0" smtClean="0"/>
              <a:t> </a:t>
            </a:r>
            <a:r>
              <a:rPr lang="ru-RU" sz="1600" b="0" dirty="0" err="1" smtClean="0"/>
              <a:t>талабы</a:t>
            </a:r>
            <a:r>
              <a:rPr lang="ru-RU" sz="1600" b="0" dirty="0" smtClean="0"/>
              <a:t> </a:t>
            </a:r>
            <a:r>
              <a:rPr lang="ru-RU" sz="1600" b="0" dirty="0" err="1" smtClean="0"/>
              <a:t>боюнча</a:t>
            </a:r>
            <a:r>
              <a:rPr lang="ru-RU" sz="1600" b="0" dirty="0" smtClean="0"/>
              <a:t> </a:t>
            </a:r>
            <a:r>
              <a:rPr lang="ru-RU" sz="1600" b="0" dirty="0" err="1" smtClean="0"/>
              <a:t>аткарылышы</a:t>
            </a:r>
            <a:r>
              <a:rPr lang="ru-RU" sz="1600" b="0" dirty="0" smtClean="0"/>
              <a:t> </a:t>
            </a:r>
            <a:r>
              <a:rPr lang="ru-RU" sz="1600" b="0" dirty="0" err="1" smtClean="0"/>
              <a:t>керек</a:t>
            </a:r>
            <a:r>
              <a:rPr lang="ru-RU" sz="1600" b="0" dirty="0" smtClean="0"/>
              <a:t> болот.</a:t>
            </a:r>
            <a:r>
              <a:rPr lang="ru-RU" sz="1600" dirty="0"/>
              <a:t/>
            </a:r>
            <a:br>
              <a:rPr lang="ru-RU" sz="1600" dirty="0"/>
            </a:br>
            <a:r>
              <a:rPr lang="ru-RU" sz="1400" b="0" dirty="0" smtClean="0"/>
              <a:t> </a:t>
            </a:r>
            <a:endParaRPr lang="ru-RU" altLang="ru-RU" sz="1400" dirty="0">
              <a:solidFill>
                <a:srgbClr val="000000"/>
              </a:solidFill>
              <a:latin typeface="Times New Roman" panose="02020603050405020304" pitchFamily="18" charset="0"/>
            </a:endParaRPr>
          </a:p>
        </p:txBody>
      </p:sp>
      <p:pic>
        <p:nvPicPr>
          <p:cNvPr id="8"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descr="добровольное страховани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855" y="2848641"/>
            <a:ext cx="2133600" cy="14947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gosvoenipoteka.ru/uploads/foto/strakhovanie-zhizni-voenn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9290" y="2848640"/>
            <a:ext cx="2514601" cy="14028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Объект 3"/>
          <p:cNvSpPr>
            <a:spLocks noGrp="1"/>
          </p:cNvSpPr>
          <p:nvPr>
            <p:ph type="body" sz="half" idx="1"/>
          </p:nvPr>
        </p:nvSpPr>
        <p:spPr/>
        <p:txBody>
          <a:bodyPr/>
          <a:lstStyle/>
          <a:p>
            <a:pPr algn="ctr">
              <a:buFont typeface="Wingdings" panose="05000000000000000000" pitchFamily="2" charset="2"/>
              <a:buNone/>
            </a:pPr>
            <a:r>
              <a:rPr lang="ru-RU" altLang="ru-RU" sz="3600" dirty="0" smtClean="0">
                <a:solidFill>
                  <a:srgbClr val="000000"/>
                </a:solidFill>
              </a:rPr>
              <a:t/>
            </a:r>
            <a:br>
              <a:rPr lang="ru-RU" altLang="ru-RU" sz="3600" dirty="0" smtClean="0">
                <a:solidFill>
                  <a:srgbClr val="000000"/>
                </a:solidFill>
              </a:rPr>
            </a:br>
            <a:endParaRPr lang="ru-RU" altLang="ru-RU" sz="3500" dirty="0" smtClean="0"/>
          </a:p>
        </p:txBody>
      </p:sp>
      <p:pic>
        <p:nvPicPr>
          <p:cNvPr id="6"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0" y="0"/>
            <a:ext cx="744279" cy="74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Заголовок 2"/>
          <p:cNvSpPr>
            <a:spLocks noGrp="1"/>
          </p:cNvSpPr>
          <p:nvPr>
            <p:ph type="title"/>
          </p:nvPr>
        </p:nvSpPr>
        <p:spPr>
          <a:xfrm>
            <a:off x="1371600" y="152400"/>
            <a:ext cx="7315200" cy="762000"/>
          </a:xfrm>
        </p:spPr>
        <p:txBody>
          <a:bodyPr/>
          <a:lstStyle/>
          <a:p>
            <a:r>
              <a:rPr lang="ru-RU" sz="3200" b="1" dirty="0" err="1" smtClean="0">
                <a:solidFill>
                  <a:srgbClr val="006600"/>
                </a:solidFill>
                <a:latin typeface="Arial" panose="020B0604020202020204" pitchFamily="34" charset="0"/>
                <a:cs typeface="Arial" panose="020B0604020202020204" pitchFamily="34" charset="0"/>
              </a:rPr>
              <a:t>Камсыздандыруу</a:t>
            </a:r>
            <a:r>
              <a:rPr lang="ru-RU" sz="3200" b="1" dirty="0" smtClean="0">
                <a:solidFill>
                  <a:srgbClr val="006600"/>
                </a:solidFill>
                <a:latin typeface="Arial" panose="020B0604020202020204" pitchFamily="34" charset="0"/>
                <a:cs typeface="Arial" panose="020B0604020202020204" pitchFamily="34" charset="0"/>
              </a:rPr>
              <a:t> </a:t>
            </a:r>
            <a:r>
              <a:rPr lang="ru-RU" sz="3200" b="1" dirty="0" err="1" smtClean="0">
                <a:solidFill>
                  <a:srgbClr val="006600"/>
                </a:solidFill>
                <a:latin typeface="Arial" panose="020B0604020202020204" pitchFamily="34" charset="0"/>
                <a:cs typeface="Arial" panose="020B0604020202020204" pitchFamily="34" charset="0"/>
              </a:rPr>
              <a:t>рыногу</a:t>
            </a:r>
            <a:endParaRPr lang="ru-RU" sz="3200" b="1" dirty="0">
              <a:solidFill>
                <a:srgbClr val="006600"/>
              </a:solidFill>
              <a:latin typeface="Arial" panose="020B0604020202020204" pitchFamily="34" charset="0"/>
              <a:cs typeface="Arial" panose="020B0604020202020204" pitchFamily="34" charset="0"/>
            </a:endParaRPr>
          </a:p>
        </p:txBody>
      </p:sp>
      <p:sp>
        <p:nvSpPr>
          <p:cNvPr id="12" name="Rectangle 3"/>
          <p:cNvSpPr>
            <a:spLocks noGrp="1" noChangeArrowheads="1"/>
          </p:cNvSpPr>
          <p:nvPr>
            <p:ph idx="1"/>
          </p:nvPr>
        </p:nvSpPr>
        <p:spPr>
          <a:xfrm>
            <a:off x="381000" y="914400"/>
            <a:ext cx="7239000" cy="5486400"/>
          </a:xfrm>
        </p:spPr>
        <p:txBody>
          <a:bodyPr rtlCol="0">
            <a:normAutofit fontScale="77500" lnSpcReduction="20000"/>
          </a:bodyPr>
          <a:lstStyle/>
          <a:p>
            <a:pPr fontAlgn="auto">
              <a:spcAft>
                <a:spcPts val="0"/>
              </a:spcAft>
              <a:buFont typeface="Wingdings 3" charset="2"/>
              <a:buChar char=""/>
              <a:defRPr/>
            </a:pPr>
            <a:r>
              <a:rPr lang="ru-RU" sz="3800" dirty="0" err="1" smtClean="0">
                <a:solidFill>
                  <a:schemeClr val="tx1"/>
                </a:solidFill>
                <a:latin typeface="Times New Roman" panose="02020603050405020304" pitchFamily="18" charset="0"/>
                <a:cs typeface="Times New Roman" panose="02020603050405020304" pitchFamily="18" charset="0"/>
              </a:rPr>
              <a:t>Кыргыз</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Республикасынын</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аймагындагы</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мыйзамдарга</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ылайык</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иштерин</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b="1" dirty="0" err="1" smtClean="0">
                <a:solidFill>
                  <a:schemeClr val="tx1"/>
                </a:solidFill>
                <a:latin typeface="Times New Roman" panose="02020603050405020304" pitchFamily="18" charset="0"/>
                <a:cs typeface="Times New Roman" panose="02020603050405020304" pitchFamily="18" charset="0"/>
              </a:rPr>
              <a:t>акционердик</a:t>
            </a:r>
            <a:r>
              <a:rPr lang="ru-RU" sz="3800" b="1" dirty="0" smtClean="0">
                <a:solidFill>
                  <a:schemeClr val="tx1"/>
                </a:solidFill>
                <a:latin typeface="Times New Roman" panose="02020603050405020304" pitchFamily="18" charset="0"/>
                <a:cs typeface="Times New Roman" panose="02020603050405020304" pitchFamily="18" charset="0"/>
              </a:rPr>
              <a:t> </a:t>
            </a:r>
            <a:r>
              <a:rPr lang="ru-RU" sz="3800" b="1" dirty="0" err="1" smtClean="0">
                <a:solidFill>
                  <a:schemeClr val="tx1"/>
                </a:solidFill>
                <a:latin typeface="Times New Roman" panose="02020603050405020304" pitchFamily="18" charset="0"/>
                <a:cs typeface="Times New Roman" panose="02020603050405020304" pitchFamily="18" charset="0"/>
              </a:rPr>
              <a:t>коом</a:t>
            </a:r>
            <a:r>
              <a:rPr lang="ru-RU" sz="3800" b="1" dirty="0" smtClean="0">
                <a:solidFill>
                  <a:schemeClr val="tx1"/>
                </a:solidFill>
                <a:latin typeface="Times New Roman" panose="02020603050405020304" pitchFamily="18" charset="0"/>
                <a:cs typeface="Times New Roman" panose="02020603050405020304" pitchFamily="18" charset="0"/>
              </a:rPr>
              <a:t> </a:t>
            </a:r>
            <a:r>
              <a:rPr lang="ru-RU" sz="3800" b="1" dirty="0" err="1" smtClean="0">
                <a:solidFill>
                  <a:schemeClr val="tx1"/>
                </a:solidFill>
                <a:latin typeface="Times New Roman" panose="02020603050405020304" pitchFamily="18" charset="0"/>
                <a:cs typeface="Times New Roman" panose="02020603050405020304" pitchFamily="18" charset="0"/>
              </a:rPr>
              <a:t>түрүндө</a:t>
            </a:r>
            <a:r>
              <a:rPr lang="ru-RU" sz="3800" b="1" dirty="0" smtClean="0">
                <a:solidFill>
                  <a:schemeClr val="tx1"/>
                </a:solidFill>
                <a:latin typeface="Times New Roman" panose="02020603050405020304" pitchFamily="18" charset="0"/>
                <a:cs typeface="Times New Roman" panose="02020603050405020304" pitchFamily="18" charset="0"/>
              </a:rPr>
              <a:t> </a:t>
            </a:r>
            <a:r>
              <a:rPr lang="ru-RU" sz="3800" dirty="0" smtClean="0">
                <a:solidFill>
                  <a:schemeClr val="tx1"/>
                </a:solidFill>
                <a:latin typeface="Times New Roman" panose="02020603050405020304" pitchFamily="18" charset="0"/>
                <a:cs typeface="Times New Roman" panose="02020603050405020304" pitchFamily="18" charset="0"/>
              </a:rPr>
              <a:t>(</a:t>
            </a:r>
            <a:r>
              <a:rPr lang="ru-RU" sz="3800" dirty="0" err="1" smtClean="0">
                <a:solidFill>
                  <a:schemeClr val="tx1"/>
                </a:solidFill>
                <a:latin typeface="Times New Roman" panose="02020603050405020304" pitchFamily="18" charset="0"/>
                <a:cs typeface="Times New Roman" panose="02020603050405020304" pitchFamily="18" charset="0"/>
              </a:rPr>
              <a:t>ачык</a:t>
            </a:r>
            <a:r>
              <a:rPr lang="ru-RU" sz="3800" dirty="0" smtClean="0">
                <a:solidFill>
                  <a:schemeClr val="tx1"/>
                </a:solidFill>
                <a:latin typeface="Times New Roman" panose="02020603050405020304" pitchFamily="18" charset="0"/>
                <a:cs typeface="Times New Roman" panose="02020603050405020304" pitchFamily="18" charset="0"/>
              </a:rPr>
              <a:t> же </a:t>
            </a:r>
            <a:r>
              <a:rPr lang="ru-RU" sz="3800" dirty="0" err="1" smtClean="0">
                <a:solidFill>
                  <a:schemeClr val="tx1"/>
                </a:solidFill>
                <a:latin typeface="Times New Roman" panose="02020603050405020304" pitchFamily="18" charset="0"/>
                <a:cs typeface="Times New Roman" panose="02020603050405020304" pitchFamily="18" charset="0"/>
              </a:rPr>
              <a:t>жабык</a:t>
            </a:r>
            <a:r>
              <a:rPr lang="ru-RU" sz="3800" dirty="0" smtClean="0">
                <a:solidFill>
                  <a:schemeClr val="tx1"/>
                </a:solidFill>
                <a:latin typeface="Times New Roman" panose="02020603050405020304" pitchFamily="18" charset="0"/>
                <a:cs typeface="Times New Roman" panose="02020603050405020304" pitchFamily="18" charset="0"/>
              </a:rPr>
              <a:t>)  юстиция </a:t>
            </a:r>
            <a:r>
              <a:rPr lang="ru-RU" sz="3800" dirty="0" err="1" smtClean="0">
                <a:solidFill>
                  <a:schemeClr val="tx1"/>
                </a:solidFill>
                <a:latin typeface="Times New Roman" panose="02020603050405020304" pitchFamily="18" charset="0"/>
                <a:cs typeface="Times New Roman" panose="02020603050405020304" pitchFamily="18" charset="0"/>
              </a:rPr>
              <a:t>органдарында</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катталган</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жана</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тиешелүү</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тартипте</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иштерин</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жүргүзүүгө</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уруксаттама</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алган</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юридикалык</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жактар</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жүргүзүүгө</a:t>
            </a:r>
            <a:r>
              <a:rPr lang="ru-RU" sz="3800" dirty="0" smtClean="0">
                <a:solidFill>
                  <a:schemeClr val="tx1"/>
                </a:solidFill>
                <a:latin typeface="Times New Roman" panose="02020603050405020304" pitchFamily="18" charset="0"/>
                <a:cs typeface="Times New Roman" panose="02020603050405020304" pitchFamily="18" charset="0"/>
              </a:rPr>
              <a:t> </a:t>
            </a:r>
            <a:r>
              <a:rPr lang="ru-RU" sz="3800" dirty="0" err="1" smtClean="0">
                <a:solidFill>
                  <a:schemeClr val="tx1"/>
                </a:solidFill>
                <a:latin typeface="Times New Roman" panose="02020603050405020304" pitchFamily="18" charset="0"/>
                <a:cs typeface="Times New Roman" panose="02020603050405020304" pitchFamily="18" charset="0"/>
              </a:rPr>
              <a:t>укуктуу</a:t>
            </a:r>
            <a:r>
              <a:rPr lang="ru-RU" sz="3800" dirty="0" smtClean="0">
                <a:solidFill>
                  <a:schemeClr val="tx1"/>
                </a:solidFill>
                <a:latin typeface="Times New Roman" panose="02020603050405020304" pitchFamily="18" charset="0"/>
                <a:cs typeface="Times New Roman" panose="02020603050405020304" pitchFamily="18" charset="0"/>
              </a:rPr>
              <a:t>.</a:t>
            </a:r>
          </a:p>
          <a:p>
            <a:pPr fontAlgn="auto">
              <a:spcAft>
                <a:spcPts val="0"/>
              </a:spcAft>
              <a:buFont typeface="Wingdings 3" charset="2"/>
              <a:buChar char=""/>
              <a:defRPr/>
            </a:pPr>
            <a:r>
              <a:rPr lang="ru-RU" altLang="ru-RU" sz="3800" dirty="0" smtClean="0">
                <a:solidFill>
                  <a:schemeClr val="tx1"/>
                </a:solidFill>
                <a:latin typeface="Times New Roman" panose="02020603050405020304" pitchFamily="18" charset="0"/>
                <a:cs typeface="Times New Roman" panose="02020603050405020304" pitchFamily="18" charset="0"/>
              </a:rPr>
              <a:t>2015-ж. 28-декабрынан </a:t>
            </a:r>
            <a:r>
              <a:rPr lang="ru-RU" altLang="ru-RU" sz="3800" dirty="0" err="1" smtClean="0">
                <a:solidFill>
                  <a:schemeClr val="tx1"/>
                </a:solidFill>
                <a:latin typeface="Times New Roman" panose="02020603050405020304" pitchFamily="18" charset="0"/>
                <a:cs typeface="Times New Roman" panose="02020603050405020304" pitchFamily="18" charset="0"/>
              </a:rPr>
              <a:t>баштап</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мамлекеттик</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уюму</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ишин</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баштаган</a:t>
            </a:r>
            <a:r>
              <a:rPr lang="ru-RU" altLang="ru-RU" sz="3800" dirty="0" smtClean="0">
                <a:solidFill>
                  <a:schemeClr val="tx1"/>
                </a:solidFill>
                <a:latin typeface="Times New Roman" panose="02020603050405020304" pitchFamily="18" charset="0"/>
                <a:cs typeface="Times New Roman" panose="02020603050405020304" pitchFamily="18" charset="0"/>
              </a:rPr>
              <a:t> , </a:t>
            </a:r>
            <a:r>
              <a:rPr lang="ru-RU" altLang="ru-RU" sz="3800" dirty="0" err="1" smtClean="0">
                <a:solidFill>
                  <a:schemeClr val="tx1"/>
                </a:solidFill>
                <a:latin typeface="Times New Roman" panose="02020603050405020304" pitchFamily="18" charset="0"/>
                <a:cs typeface="Times New Roman" panose="02020603050405020304" pitchFamily="18" charset="0"/>
              </a:rPr>
              <a:t>анын</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иши</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милдеттүү</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жана</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ыктыярдуу</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түрдө</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камсыздандырууга</a:t>
            </a:r>
            <a:r>
              <a:rPr lang="ru-RU" altLang="ru-RU" sz="3800" dirty="0" smtClean="0">
                <a:solidFill>
                  <a:schemeClr val="tx1"/>
                </a:solidFill>
                <a:latin typeface="Times New Roman" panose="02020603050405020304" pitchFamily="18" charset="0"/>
                <a:cs typeface="Times New Roman" panose="02020603050405020304" pitchFamily="18" charset="0"/>
              </a:rPr>
              <a:t> </a:t>
            </a:r>
            <a:r>
              <a:rPr lang="ru-RU" altLang="ru-RU" sz="3800" dirty="0" err="1" smtClean="0">
                <a:solidFill>
                  <a:schemeClr val="tx1"/>
                </a:solidFill>
                <a:latin typeface="Times New Roman" panose="02020603050405020304" pitchFamily="18" charset="0"/>
                <a:cs typeface="Times New Roman" panose="02020603050405020304" pitchFamily="18" charset="0"/>
              </a:rPr>
              <a:t>байланыштуу</a:t>
            </a:r>
            <a:r>
              <a:rPr lang="ru-RU" altLang="ru-RU" sz="3800" dirty="0" smtClean="0">
                <a:solidFill>
                  <a:schemeClr val="tx1"/>
                </a:solidFill>
                <a:latin typeface="Times New Roman" panose="02020603050405020304" pitchFamily="18" charset="0"/>
                <a:cs typeface="Times New Roman" panose="02020603050405020304" pitchFamily="18" charset="0"/>
              </a:rPr>
              <a:t> болот</a:t>
            </a:r>
            <a:r>
              <a:rPr lang="ru-RU" sz="3800" dirty="0" smtClean="0">
                <a:solidFill>
                  <a:schemeClr val="tx1"/>
                </a:solidFill>
                <a:latin typeface="Times New Roman" panose="02020603050405020304" pitchFamily="18" charset="0"/>
                <a:cs typeface="Times New Roman" panose="02020603050405020304" pitchFamily="18" charset="0"/>
              </a:rPr>
              <a:t>.</a:t>
            </a:r>
            <a:endParaRPr lang="ru-RU" altLang="ru-RU" sz="3800" dirty="0">
              <a:solidFill>
                <a:schemeClr val="tx1"/>
              </a:solidFill>
              <a:latin typeface="Times New Roman" panose="02020603050405020304" pitchFamily="18" charset="0"/>
              <a:cs typeface="Times New Roman" panose="02020603050405020304" pitchFamily="18" charset="0"/>
            </a:endParaRPr>
          </a:p>
          <a:p>
            <a:pPr fontAlgn="auto">
              <a:spcAft>
                <a:spcPts val="0"/>
              </a:spcAft>
              <a:buFont typeface="Wingdings 3" charset="2"/>
              <a:buChar char=""/>
              <a:defRPr/>
            </a:pPr>
            <a:endParaRPr lang="ru-RU" sz="2400" dirty="0">
              <a:solidFill>
                <a:schemeClr val="tx1"/>
              </a:solidFill>
              <a:latin typeface="Times New Roman" panose="02020603050405020304" pitchFamily="18" charset="0"/>
              <a:cs typeface="Times New Roman" panose="02020603050405020304" pitchFamily="18" charset="0"/>
            </a:endParaRPr>
          </a:p>
          <a:p>
            <a:pPr fontAlgn="auto">
              <a:spcAft>
                <a:spcPts val="0"/>
              </a:spcAft>
              <a:buFont typeface="Wingdings 3" charset="2"/>
              <a:buChar char=""/>
              <a:defRPr/>
            </a:pPr>
            <a:endParaRPr lang="ru-RU" sz="2400" dirty="0">
              <a:solidFill>
                <a:schemeClr val="tx1"/>
              </a:solidFill>
              <a:latin typeface="Times New Roman" panose="02020603050405020304" pitchFamily="18" charset="0"/>
              <a:cs typeface="Times New Roman" panose="02020603050405020304" pitchFamily="18" charset="0"/>
            </a:endParaRPr>
          </a:p>
          <a:p>
            <a:pPr fontAlgn="auto">
              <a:spcAft>
                <a:spcPts val="0"/>
              </a:spcAft>
              <a:buFont typeface="Wingdings 3" charset="2"/>
              <a:buChar char=""/>
              <a:defRPr/>
            </a:pPr>
            <a:endParaRPr lang="ru-RU" altLang="ru-RU" sz="2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6172200" cy="1219200"/>
          </a:xfrm>
        </p:spPr>
        <p:txBody>
          <a:bodyPr/>
          <a:lstStyle/>
          <a:p>
            <a:pPr algn="ctr"/>
            <a:r>
              <a:rPr lang="ru-RU" sz="2800" b="1" dirty="0" smtClean="0">
                <a:solidFill>
                  <a:schemeClr val="tx1"/>
                </a:solidFill>
                <a:latin typeface="Times New Roman" panose="02020603050405020304" pitchFamily="18" charset="0"/>
                <a:cs typeface="Times New Roman" panose="02020603050405020304" pitchFamily="18" charset="0"/>
              </a:rPr>
              <a:t>2016-жылдагы </a:t>
            </a:r>
            <a:r>
              <a:rPr lang="ru-RU" sz="2800" b="1" dirty="0" err="1" smtClean="0">
                <a:solidFill>
                  <a:schemeClr val="tx1"/>
                </a:solidFill>
                <a:latin typeface="Times New Roman" panose="02020603050405020304" pitchFamily="18" charset="0"/>
                <a:cs typeface="Times New Roman" panose="02020603050405020304" pitchFamily="18" charset="0"/>
              </a:rPr>
              <a:t>камсыздандыруучу</a:t>
            </a:r>
            <a:r>
              <a:rPr lang="ru-RU" sz="2800" b="1" dirty="0" smtClean="0">
                <a:solidFill>
                  <a:schemeClr val="tx1"/>
                </a:solidFill>
                <a:latin typeface="Times New Roman" panose="02020603050405020304" pitchFamily="18" charset="0"/>
                <a:cs typeface="Times New Roman" panose="02020603050405020304" pitchFamily="18" charset="0"/>
              </a:rPr>
              <a:t> </a:t>
            </a:r>
            <a:r>
              <a:rPr lang="ru-RU" sz="2800" b="1" dirty="0" err="1" smtClean="0">
                <a:solidFill>
                  <a:schemeClr val="tx1"/>
                </a:solidFill>
                <a:latin typeface="Times New Roman" panose="02020603050405020304" pitchFamily="18" charset="0"/>
                <a:cs typeface="Times New Roman" panose="02020603050405020304" pitchFamily="18" charset="0"/>
              </a:rPr>
              <a:t>уюмдардын</a:t>
            </a:r>
            <a:r>
              <a:rPr lang="ru-RU" sz="2800" b="1" dirty="0" smtClean="0">
                <a:solidFill>
                  <a:schemeClr val="tx1"/>
                </a:solidFill>
                <a:latin typeface="Times New Roman" panose="02020603050405020304" pitchFamily="18" charset="0"/>
                <a:cs typeface="Times New Roman" panose="02020603050405020304" pitchFamily="18" charset="0"/>
              </a:rPr>
              <a:t> </a:t>
            </a:r>
            <a:r>
              <a:rPr lang="ru-RU" sz="2800" b="1" dirty="0" err="1" smtClean="0">
                <a:solidFill>
                  <a:schemeClr val="tx1"/>
                </a:solidFill>
                <a:latin typeface="Times New Roman" panose="02020603050405020304" pitchFamily="18" charset="0"/>
                <a:cs typeface="Times New Roman" panose="02020603050405020304" pitchFamily="18" charset="0"/>
              </a:rPr>
              <a:t>тармагы</a:t>
            </a:r>
            <a:endParaRPr lang="ru-RU"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Grp="1"/>
          </p:cNvGraphicFramePr>
          <p:nvPr>
            <p:ph sz="quarter" idx="3"/>
            <p:extLst>
              <p:ext uri="{D42A27DB-BD31-4B8C-83A1-F6EECF244321}">
                <p14:modId xmlns:p14="http://schemas.microsoft.com/office/powerpoint/2010/main" val="223721777"/>
              </p:ext>
            </p:extLst>
          </p:nvPr>
        </p:nvGraphicFramePr>
        <p:xfrm>
          <a:off x="457200" y="1295401"/>
          <a:ext cx="6248400" cy="4752057"/>
        </p:xfrm>
        <a:graphic>
          <a:graphicData uri="http://schemas.openxmlformats.org/drawingml/2006/table">
            <a:tbl>
              <a:tblPr firstRow="1" bandRow="1">
                <a:tableStyleId>{5C22544A-7EE6-4342-B048-85BDC9FD1C3A}</a:tableStyleId>
              </a:tblPr>
              <a:tblGrid>
                <a:gridCol w="4343400"/>
                <a:gridCol w="1905000"/>
              </a:tblGrid>
              <a:tr h="612422">
                <a:tc>
                  <a:txBody>
                    <a:bodyPr/>
                    <a:lstStyle/>
                    <a:p>
                      <a:endParaRPr lang="ru-RU" dirty="0"/>
                    </a:p>
                  </a:txBody>
                  <a:tcPr>
                    <a:noFill/>
                  </a:tcPr>
                </a:tc>
                <a:tc>
                  <a:txBody>
                    <a:bodyPr/>
                    <a:lstStyle/>
                    <a:p>
                      <a:pPr algn="ctr"/>
                      <a:endParaRPr lang="ru-RU" dirty="0"/>
                    </a:p>
                  </a:txBody>
                  <a:tcPr>
                    <a:noFill/>
                  </a:tcPr>
                </a:tc>
              </a:tr>
              <a:tr h="104986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err="1" smtClean="0">
                          <a:latin typeface="Times New Roman" panose="02020603050405020304" pitchFamily="18" charset="0"/>
                          <a:cs typeface="Times New Roman" panose="02020603050405020304" pitchFamily="18" charset="0"/>
                        </a:rPr>
                        <a:t>Иштеп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жаткан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камсыздандыруучу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компаниялардын</a:t>
                      </a:r>
                      <a:r>
                        <a:rPr lang="ru-RU" dirty="0" smtClean="0">
                          <a:latin typeface="Times New Roman" panose="02020603050405020304" pitchFamily="18" charset="0"/>
                          <a:cs typeface="Times New Roman" panose="02020603050405020304" pitchFamily="18" charset="0"/>
                        </a:rPr>
                        <a:t> саны</a:t>
                      </a:r>
                    </a:p>
                    <a:p>
                      <a:endParaRPr lang="ru-RU" dirty="0">
                        <a:latin typeface="Times New Roman" panose="02020603050405020304" pitchFamily="18" charset="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dirty="0" smtClean="0">
                          <a:latin typeface="Times New Roman" panose="02020603050405020304" pitchFamily="18" charset="0"/>
                          <a:cs typeface="Times New Roman" panose="02020603050405020304" pitchFamily="18" charset="0"/>
                        </a:rPr>
                        <a:t>19</a:t>
                      </a:r>
                    </a:p>
                    <a:p>
                      <a:pPr algn="ctr"/>
                      <a:endParaRPr lang="ru-RU" dirty="0">
                        <a:latin typeface="Times New Roman" panose="02020603050405020304" pitchFamily="18" charset="0"/>
                        <a:cs typeface="Times New Roman" panose="02020603050405020304" pitchFamily="18" charset="0"/>
                      </a:endParaRPr>
                    </a:p>
                  </a:txBody>
                  <a:tcPr/>
                </a:tc>
              </a:tr>
              <a:tr h="612422">
                <a:tc>
                  <a:txBody>
                    <a:bodyPr/>
                    <a:lstStyle/>
                    <a:p>
                      <a:r>
                        <a:rPr lang="ru-RU" dirty="0" err="1" smtClean="0">
                          <a:latin typeface="Times New Roman" panose="02020603050405020304" pitchFamily="18" charset="0"/>
                          <a:cs typeface="Times New Roman" panose="02020603050405020304" pitchFamily="18" charset="0"/>
                        </a:rPr>
                        <a:t>Алардын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ичинен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мамлекеттик</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1</a:t>
                      </a:r>
                      <a:endParaRPr lang="ru-RU" dirty="0">
                        <a:latin typeface="Times New Roman" panose="02020603050405020304" pitchFamily="18" charset="0"/>
                        <a:cs typeface="Times New Roman" panose="02020603050405020304" pitchFamily="18" charset="0"/>
                      </a:endParaRPr>
                    </a:p>
                  </a:txBody>
                  <a:tcPr/>
                </a:tc>
              </a:tr>
              <a:tr h="612422">
                <a:tc>
                  <a:txBody>
                    <a:bodyPr/>
                    <a:lstStyle/>
                    <a:p>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жеке</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18</a:t>
                      </a:r>
                      <a:endParaRPr lang="ru-RU" dirty="0">
                        <a:latin typeface="Times New Roman" panose="02020603050405020304" pitchFamily="18" charset="0"/>
                        <a:cs typeface="Times New Roman" panose="02020603050405020304" pitchFamily="18" charset="0"/>
                      </a:endParaRPr>
                    </a:p>
                  </a:txBody>
                  <a:tcPr/>
                </a:tc>
              </a:tr>
              <a:tr h="612422">
                <a:tc>
                  <a:txBody>
                    <a:bodyPr/>
                    <a:lstStyle/>
                    <a:p>
                      <a:r>
                        <a:rPr lang="ru-RU" dirty="0" smtClean="0">
                          <a:latin typeface="Times New Roman" panose="02020603050405020304" pitchFamily="18" charset="0"/>
                          <a:cs typeface="Times New Roman" panose="02020603050405020304" pitchFamily="18" charset="0"/>
                        </a:rPr>
                        <a:t>      чет </a:t>
                      </a:r>
                      <a:r>
                        <a:rPr lang="ru-RU" dirty="0" err="1" smtClean="0">
                          <a:latin typeface="Times New Roman" panose="02020603050405020304" pitchFamily="18" charset="0"/>
                          <a:cs typeface="Times New Roman" panose="02020603050405020304" pitchFamily="18" charset="0"/>
                        </a:rPr>
                        <a:t>өлкөлүк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капиталдын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катышуусу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менен</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9</a:t>
                      </a:r>
                      <a:endParaRPr lang="ru-RU" dirty="0">
                        <a:latin typeface="Times New Roman" panose="02020603050405020304" pitchFamily="18" charset="0"/>
                        <a:cs typeface="Times New Roman" panose="02020603050405020304" pitchFamily="18" charset="0"/>
                      </a:endParaRPr>
                    </a:p>
                  </a:txBody>
                  <a:tcPr/>
                </a:tc>
              </a:tr>
              <a:tr h="612422">
                <a:tc>
                  <a:txBody>
                    <a:bodyPr/>
                    <a:lstStyle/>
                    <a:p>
                      <a:r>
                        <a:rPr lang="ru-RU" dirty="0" smtClean="0">
                          <a:latin typeface="Times New Roman" panose="02020603050405020304" pitchFamily="18" charset="0"/>
                          <a:cs typeface="Times New Roman" panose="02020603050405020304" pitchFamily="18" charset="0"/>
                        </a:rPr>
                        <a:t>      100%</a:t>
                      </a:r>
                      <a:r>
                        <a:rPr lang="ru-RU" baseline="0" dirty="0" smtClean="0">
                          <a:latin typeface="Times New Roman" panose="02020603050405020304" pitchFamily="18" charset="0"/>
                          <a:cs typeface="Times New Roman" panose="02020603050405020304" pitchFamily="18" charset="0"/>
                        </a:rPr>
                        <a:t> </a:t>
                      </a:r>
                      <a:r>
                        <a:rPr lang="ru-RU" baseline="0" dirty="0" err="1" smtClean="0">
                          <a:latin typeface="Times New Roman" panose="02020603050405020304" pitchFamily="18" charset="0"/>
                          <a:cs typeface="Times New Roman" panose="02020603050405020304" pitchFamily="18" charset="0"/>
                        </a:rPr>
                        <a:t>кыргыз</a:t>
                      </a:r>
                      <a:r>
                        <a:rPr lang="ru-RU" baseline="0" dirty="0" smtClean="0">
                          <a:latin typeface="Times New Roman" panose="02020603050405020304" pitchFamily="18" charset="0"/>
                          <a:cs typeface="Times New Roman" panose="02020603050405020304" pitchFamily="18" charset="0"/>
                        </a:rPr>
                        <a:t> капиталы </a:t>
                      </a:r>
                      <a:r>
                        <a:rPr lang="ru-RU" baseline="0" dirty="0" err="1" smtClean="0">
                          <a:latin typeface="Times New Roman" panose="02020603050405020304" pitchFamily="18" charset="0"/>
                          <a:cs typeface="Times New Roman" panose="02020603050405020304" pitchFamily="18" charset="0"/>
                        </a:rPr>
                        <a:t>менен</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10</a:t>
                      </a:r>
                      <a:endParaRPr lang="ru-RU" dirty="0">
                        <a:latin typeface="Times New Roman" panose="02020603050405020304" pitchFamily="18" charset="0"/>
                        <a:cs typeface="Times New Roman" panose="02020603050405020304" pitchFamily="18" charset="0"/>
                      </a:endParaRPr>
                    </a:p>
                  </a:txBody>
                  <a:tcPr/>
                </a:tc>
              </a:tr>
              <a:tr h="612422">
                <a:tc>
                  <a:txBody>
                    <a:bodyPr/>
                    <a:lstStyle/>
                    <a:p>
                      <a:r>
                        <a:rPr lang="ru-RU" dirty="0" err="1" smtClean="0">
                          <a:latin typeface="Times New Roman" panose="02020603050405020304" pitchFamily="18" charset="0"/>
                          <a:cs typeface="Times New Roman" panose="02020603050405020304" pitchFamily="18" charset="0"/>
                        </a:rPr>
                        <a:t>Филиалдардын</a:t>
                      </a:r>
                      <a:r>
                        <a:rPr lang="ru-RU" baseline="0" dirty="0" smtClean="0">
                          <a:latin typeface="Times New Roman" panose="02020603050405020304" pitchFamily="18" charset="0"/>
                          <a:cs typeface="Times New Roman" panose="02020603050405020304" pitchFamily="18" charset="0"/>
                        </a:rPr>
                        <a:t> саны</a:t>
                      </a:r>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dirty="0" smtClean="0">
                          <a:latin typeface="Times New Roman" panose="02020603050405020304" pitchFamily="18" charset="0"/>
                          <a:cs typeface="Times New Roman" panose="02020603050405020304" pitchFamily="18" charset="0"/>
                        </a:rPr>
                        <a:t>37</a:t>
                      </a:r>
                      <a:endParaRPr lang="ru-RU" dirty="0">
                        <a:latin typeface="Times New Roman" panose="02020603050405020304" pitchFamily="18" charset="0"/>
                        <a:cs typeface="Times New Roman" panose="02020603050405020304" pitchFamily="18" charset="0"/>
                      </a:endParaRPr>
                    </a:p>
                  </a:txBody>
                  <a:tcPr/>
                </a:tc>
              </a:tr>
            </a:tbl>
          </a:graphicData>
        </a:graphic>
      </p:graphicFrame>
      <p:pic>
        <p:nvPicPr>
          <p:cNvPr id="7"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71900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88"/>
          <p:cNvSpPr>
            <a:spLocks noGrp="1" noChangeArrowheads="1"/>
          </p:cNvSpPr>
          <p:nvPr>
            <p:ph type="title"/>
          </p:nvPr>
        </p:nvSpPr>
        <p:spPr>
          <a:xfrm>
            <a:off x="914400" y="304800"/>
            <a:ext cx="6172200" cy="914400"/>
          </a:xfrm>
        </p:spPr>
        <p:txBody>
          <a:bodyPr/>
          <a:lstStyle/>
          <a:p>
            <a:pPr algn="ctr"/>
            <a:r>
              <a:rPr lang="ru-RU" altLang="ru-RU" sz="2000" b="1" dirty="0" err="1" smtClean="0">
                <a:solidFill>
                  <a:srgbClr val="000000"/>
                </a:solidFill>
                <a:latin typeface="Times New Roman" panose="02020603050405020304" pitchFamily="18" charset="0"/>
                <a:cs typeface="Times New Roman" panose="02020603050405020304" pitchFamily="18" charset="0"/>
              </a:rPr>
              <a:t>Камсыздандыруунун</a:t>
            </a:r>
            <a:r>
              <a:rPr lang="ru-RU" altLang="ru-RU" sz="2000" b="1" dirty="0" smtClean="0">
                <a:solidFill>
                  <a:srgbClr val="000000"/>
                </a:solidFill>
                <a:latin typeface="Times New Roman" panose="02020603050405020304" pitchFamily="18" charset="0"/>
                <a:cs typeface="Times New Roman" panose="02020603050405020304" pitchFamily="18" charset="0"/>
              </a:rPr>
              <a:t> </a:t>
            </a:r>
            <a:r>
              <a:rPr lang="ru-RU" altLang="ru-RU" sz="2000" b="1" dirty="0" err="1" smtClean="0">
                <a:solidFill>
                  <a:srgbClr val="000000"/>
                </a:solidFill>
                <a:latin typeface="Times New Roman" panose="02020603050405020304" pitchFamily="18" charset="0"/>
                <a:cs typeface="Times New Roman" panose="02020603050405020304" pitchFamily="18" charset="0"/>
              </a:rPr>
              <a:t>түрлөрү</a:t>
            </a:r>
            <a:r>
              <a:rPr lang="ru-RU" altLang="ru-RU" sz="2000" b="1" dirty="0" smtClean="0">
                <a:solidFill>
                  <a:srgbClr val="000000"/>
                </a:solidFill>
                <a:latin typeface="Times New Roman" panose="02020603050405020304" pitchFamily="18" charset="0"/>
                <a:cs typeface="Times New Roman" panose="02020603050405020304" pitchFamily="18" charset="0"/>
              </a:rPr>
              <a:t> </a:t>
            </a:r>
            <a:r>
              <a:rPr lang="ru-RU" altLang="ru-RU" sz="2000" b="1" dirty="0" err="1" smtClean="0">
                <a:solidFill>
                  <a:srgbClr val="000000"/>
                </a:solidFill>
                <a:latin typeface="Times New Roman" panose="02020603050405020304" pitchFamily="18" charset="0"/>
                <a:cs typeface="Times New Roman" panose="02020603050405020304" pitchFamily="18" charset="0"/>
              </a:rPr>
              <a:t>боюнча</a:t>
            </a:r>
            <a:r>
              <a:rPr lang="ru-RU" altLang="ru-RU" sz="2000" b="1" dirty="0" smtClean="0">
                <a:solidFill>
                  <a:srgbClr val="000000"/>
                </a:solidFill>
                <a:latin typeface="Times New Roman" panose="02020603050405020304" pitchFamily="18" charset="0"/>
                <a:cs typeface="Times New Roman" panose="02020603050405020304" pitchFamily="18" charset="0"/>
              </a:rPr>
              <a:t> </a:t>
            </a:r>
            <a:br>
              <a:rPr lang="ru-RU" altLang="ru-RU" sz="2000" b="1" dirty="0" smtClean="0">
                <a:solidFill>
                  <a:srgbClr val="000000"/>
                </a:solidFill>
                <a:latin typeface="Times New Roman" panose="02020603050405020304" pitchFamily="18" charset="0"/>
                <a:cs typeface="Times New Roman" panose="02020603050405020304" pitchFamily="18" charset="0"/>
              </a:rPr>
            </a:br>
            <a:r>
              <a:rPr lang="ru-RU" altLang="ru-RU" sz="2000" b="1" dirty="0" smtClean="0">
                <a:solidFill>
                  <a:srgbClr val="000000"/>
                </a:solidFill>
                <a:latin typeface="Times New Roman" panose="02020603050405020304" pitchFamily="18" charset="0"/>
                <a:cs typeface="Times New Roman" panose="02020603050405020304" pitchFamily="18" charset="0"/>
              </a:rPr>
              <a:t>2016-жылдагы </a:t>
            </a:r>
            <a:r>
              <a:rPr lang="ru-RU" altLang="ru-RU" sz="2000" b="1" dirty="0" err="1" smtClean="0">
                <a:solidFill>
                  <a:srgbClr val="000000"/>
                </a:solidFill>
                <a:latin typeface="Times New Roman" panose="02020603050405020304" pitchFamily="18" charset="0"/>
                <a:cs typeface="Times New Roman" panose="02020603050405020304" pitchFamily="18" charset="0"/>
              </a:rPr>
              <a:t>камсыздандыруу</a:t>
            </a:r>
            <a:r>
              <a:rPr lang="ru-RU" altLang="ru-RU" sz="2000" b="1" dirty="0" smtClean="0">
                <a:solidFill>
                  <a:srgbClr val="000000"/>
                </a:solidFill>
                <a:latin typeface="Times New Roman" panose="02020603050405020304" pitchFamily="18" charset="0"/>
                <a:cs typeface="Times New Roman" panose="02020603050405020304" pitchFamily="18" charset="0"/>
              </a:rPr>
              <a:t> </a:t>
            </a:r>
            <a:r>
              <a:rPr lang="ru-RU" altLang="ru-RU" sz="2000" b="1" dirty="0" err="1" smtClean="0">
                <a:solidFill>
                  <a:srgbClr val="000000"/>
                </a:solidFill>
                <a:latin typeface="Times New Roman" panose="02020603050405020304" pitchFamily="18" charset="0"/>
                <a:cs typeface="Times New Roman" panose="02020603050405020304" pitchFamily="18" charset="0"/>
              </a:rPr>
              <a:t>төлөмдөрү</a:t>
            </a:r>
            <a:endParaRPr lang="ru-RU" altLang="ru-RU" sz="2000" i="1" dirty="0" smtClean="0">
              <a:solidFill>
                <a:srgbClr val="000000"/>
              </a:solidFill>
              <a:latin typeface="Times New Roman" panose="02020603050405020304" pitchFamily="18" charset="0"/>
              <a:cs typeface="Times New Roman" panose="02020603050405020304" pitchFamily="18" charset="0"/>
            </a:endParaRPr>
          </a:p>
        </p:txBody>
      </p:sp>
      <p:sp>
        <p:nvSpPr>
          <p:cNvPr id="12292" name="Объект 3"/>
          <p:cNvSpPr>
            <a:spLocks noGrp="1"/>
          </p:cNvSpPr>
          <p:nvPr>
            <p:ph type="body" sz="half" idx="1"/>
          </p:nvPr>
        </p:nvSpPr>
        <p:spPr>
          <a:xfrm>
            <a:off x="457200" y="2590800"/>
            <a:ext cx="4038600" cy="3276600"/>
          </a:xfrm>
        </p:spPr>
        <p:txBody>
          <a:bodyPr/>
          <a:lstStyle/>
          <a:p>
            <a:pPr algn="ctr">
              <a:buFont typeface="Wingdings" panose="05000000000000000000" pitchFamily="2" charset="2"/>
              <a:buNone/>
            </a:pPr>
            <a:r>
              <a:rPr lang="ru-RU" altLang="ru-RU" sz="3600" dirty="0" smtClean="0">
                <a:solidFill>
                  <a:srgbClr val="000000"/>
                </a:solidFill>
              </a:rPr>
              <a:t/>
            </a:r>
            <a:br>
              <a:rPr lang="ru-RU" altLang="ru-RU" sz="3600" dirty="0" smtClean="0">
                <a:solidFill>
                  <a:srgbClr val="000000"/>
                </a:solidFill>
              </a:rPr>
            </a:br>
            <a:endParaRPr lang="ru-RU" altLang="ru-RU" sz="3500" dirty="0" smtClean="0"/>
          </a:p>
        </p:txBody>
      </p:sp>
      <p:pic>
        <p:nvPicPr>
          <p:cNvPr id="6"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44279" cy="74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Диаграмма 8"/>
          <p:cNvGraphicFramePr>
            <a:graphicFrameLocks/>
          </p:cNvGraphicFramePr>
          <p:nvPr>
            <p:extLst>
              <p:ext uri="{D42A27DB-BD31-4B8C-83A1-F6EECF244321}">
                <p14:modId xmlns:p14="http://schemas.microsoft.com/office/powerpoint/2010/main" val="1262388690"/>
              </p:ext>
            </p:extLst>
          </p:nvPr>
        </p:nvGraphicFramePr>
        <p:xfrm>
          <a:off x="4343400" y="2743200"/>
          <a:ext cx="34290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3" name="Прямоугольник 2"/>
          <p:cNvSpPr/>
          <p:nvPr/>
        </p:nvSpPr>
        <p:spPr>
          <a:xfrm>
            <a:off x="1295400" y="1600200"/>
            <a:ext cx="2209800"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solidFill>
                  <a:schemeClr val="tx1"/>
                </a:solidFill>
              </a:rPr>
              <a:t>Ыктыярдуу</a:t>
            </a:r>
            <a:r>
              <a:rPr lang="ru-RU" dirty="0" smtClean="0">
                <a:solidFill>
                  <a:schemeClr val="tx1"/>
                </a:solidFill>
              </a:rPr>
              <a:t> </a:t>
            </a:r>
            <a:r>
              <a:rPr lang="ru-RU" dirty="0" err="1" smtClean="0">
                <a:solidFill>
                  <a:schemeClr val="tx1"/>
                </a:solidFill>
              </a:rPr>
              <a:t>камсыздандыруу</a:t>
            </a:r>
            <a:r>
              <a:rPr lang="ru-RU" dirty="0" smtClean="0">
                <a:solidFill>
                  <a:schemeClr val="tx1"/>
                </a:solidFill>
              </a:rPr>
              <a:t> (81,5 млн. сом)</a:t>
            </a:r>
            <a:endParaRPr lang="ru-RU" dirty="0">
              <a:solidFill>
                <a:schemeClr val="tx1"/>
              </a:solidFill>
            </a:endParaRPr>
          </a:p>
        </p:txBody>
      </p:sp>
      <p:sp>
        <p:nvSpPr>
          <p:cNvPr id="10" name="Прямоугольник 9"/>
          <p:cNvSpPr/>
          <p:nvPr/>
        </p:nvSpPr>
        <p:spPr>
          <a:xfrm>
            <a:off x="5029200" y="1600200"/>
            <a:ext cx="2167467" cy="1066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solidFill>
                  <a:schemeClr val="tx1"/>
                </a:solidFill>
              </a:rPr>
              <a:t>Милдеттүү</a:t>
            </a:r>
            <a:r>
              <a:rPr lang="ru-RU" dirty="0" smtClean="0">
                <a:solidFill>
                  <a:schemeClr val="tx1"/>
                </a:solidFill>
              </a:rPr>
              <a:t> </a:t>
            </a:r>
            <a:r>
              <a:rPr lang="ru-RU" dirty="0" err="1" smtClean="0">
                <a:solidFill>
                  <a:schemeClr val="tx1"/>
                </a:solidFill>
              </a:rPr>
              <a:t>түрдө</a:t>
            </a:r>
            <a:r>
              <a:rPr lang="ru-RU" dirty="0" smtClean="0">
                <a:solidFill>
                  <a:schemeClr val="tx1"/>
                </a:solidFill>
              </a:rPr>
              <a:t> </a:t>
            </a:r>
            <a:r>
              <a:rPr lang="ru-RU" dirty="0" err="1" smtClean="0">
                <a:solidFill>
                  <a:schemeClr val="tx1"/>
                </a:solidFill>
              </a:rPr>
              <a:t>камсыздандыруу</a:t>
            </a:r>
            <a:r>
              <a:rPr lang="ru-RU" dirty="0" smtClean="0">
                <a:solidFill>
                  <a:schemeClr val="tx1"/>
                </a:solidFill>
              </a:rPr>
              <a:t> </a:t>
            </a:r>
          </a:p>
          <a:p>
            <a:pPr algn="ctr"/>
            <a:r>
              <a:rPr lang="ru-RU" dirty="0" smtClean="0">
                <a:solidFill>
                  <a:schemeClr val="tx1"/>
                </a:solidFill>
              </a:rPr>
              <a:t>(7,8 млн. сом)</a:t>
            </a:r>
            <a:endParaRPr lang="ru-RU" dirty="0">
              <a:solidFill>
                <a:schemeClr val="tx1"/>
              </a:solidFill>
            </a:endParaRPr>
          </a:p>
        </p:txBody>
      </p:sp>
      <p:graphicFrame>
        <p:nvGraphicFramePr>
          <p:cNvPr id="12" name="Диаграмма 11"/>
          <p:cNvGraphicFramePr>
            <a:graphicFrameLocks/>
          </p:cNvGraphicFramePr>
          <p:nvPr>
            <p:extLst>
              <p:ext uri="{D42A27DB-BD31-4B8C-83A1-F6EECF244321}">
                <p14:modId xmlns:p14="http://schemas.microsoft.com/office/powerpoint/2010/main" val="2007410941"/>
              </p:ext>
            </p:extLst>
          </p:nvPr>
        </p:nvGraphicFramePr>
        <p:xfrm>
          <a:off x="457200" y="2743200"/>
          <a:ext cx="3733801" cy="38138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3939239858"/>
              </p:ext>
            </p:extLst>
          </p:nvPr>
        </p:nvGraphicFramePr>
        <p:xfrm>
          <a:off x="3962400" y="2819400"/>
          <a:ext cx="3810000" cy="38519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1039971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447405100"/>
              </p:ext>
            </p:extLst>
          </p:nvPr>
        </p:nvGraphicFramePr>
        <p:xfrm>
          <a:off x="914400" y="304800"/>
          <a:ext cx="7391400" cy="53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4" descr="logo NS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742507" cy="74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228600" y="6324600"/>
            <a:ext cx="6629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7500"/>
          </a:bodyPr>
          <a:lstStyle>
            <a:lvl1pPr algn="l" defTabSz="457200" rtl="0" fontAlgn="base">
              <a:spcBef>
                <a:spcPct val="0"/>
              </a:spcBef>
              <a:spcAft>
                <a:spcPct val="0"/>
              </a:spcAft>
              <a:defRPr sz="3600" kern="1200">
                <a:solidFill>
                  <a:schemeClr val="accent1"/>
                </a:solidFill>
                <a:latin typeface="+mj-lt"/>
                <a:ea typeface="+mj-ea"/>
                <a:cs typeface="+mj-cs"/>
              </a:defRPr>
            </a:lvl1pPr>
            <a:lvl2pPr algn="l" defTabSz="457200" rtl="0" fontAlgn="base">
              <a:spcBef>
                <a:spcPct val="0"/>
              </a:spcBef>
              <a:spcAft>
                <a:spcPct val="0"/>
              </a:spcAft>
              <a:defRPr sz="3600">
                <a:solidFill>
                  <a:schemeClr val="accent1"/>
                </a:solidFill>
                <a:latin typeface="Trebuchet MS" panose="020B0603020202020204" pitchFamily="34" charset="0"/>
              </a:defRPr>
            </a:lvl2pPr>
            <a:lvl3pPr algn="l" defTabSz="457200" rtl="0" fontAlgn="base">
              <a:spcBef>
                <a:spcPct val="0"/>
              </a:spcBef>
              <a:spcAft>
                <a:spcPct val="0"/>
              </a:spcAft>
              <a:defRPr sz="3600">
                <a:solidFill>
                  <a:schemeClr val="accent1"/>
                </a:solidFill>
                <a:latin typeface="Trebuchet MS" panose="020B0603020202020204" pitchFamily="34" charset="0"/>
              </a:defRPr>
            </a:lvl3pPr>
            <a:lvl4pPr algn="l" defTabSz="457200" rtl="0" fontAlgn="base">
              <a:spcBef>
                <a:spcPct val="0"/>
              </a:spcBef>
              <a:spcAft>
                <a:spcPct val="0"/>
              </a:spcAft>
              <a:defRPr sz="3600">
                <a:solidFill>
                  <a:schemeClr val="accent1"/>
                </a:solidFill>
                <a:latin typeface="Trebuchet MS" panose="020B0603020202020204" pitchFamily="34" charset="0"/>
              </a:defRPr>
            </a:lvl4pPr>
            <a:lvl5pPr algn="l" defTabSz="457200" rtl="0" fontAlgn="base">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fontAlgn="auto" hangingPunct="1">
              <a:spcAft>
                <a:spcPts val="0"/>
              </a:spcAft>
              <a:defRPr/>
            </a:pPr>
            <a:endParaRPr lang="ru-RU" altLang="ru-RU" sz="1400" b="0" i="1" dirty="0">
              <a:solidFill>
                <a:schemeClr val="tx1"/>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00552344"/>
              </p:ext>
            </p:extLst>
          </p:nvPr>
        </p:nvGraphicFramePr>
        <p:xfrm>
          <a:off x="609599" y="1219192"/>
          <a:ext cx="4495799" cy="5743653"/>
        </p:xfrm>
        <a:graphic>
          <a:graphicData uri="http://schemas.openxmlformats.org/drawingml/2006/table">
            <a:tbl>
              <a:tblPr>
                <a:tableStyleId>{5C22544A-7EE6-4342-B048-85BDC9FD1C3A}</a:tableStyleId>
              </a:tblPr>
              <a:tblGrid>
                <a:gridCol w="2427588"/>
                <a:gridCol w="826591"/>
                <a:gridCol w="1241620"/>
              </a:tblGrid>
              <a:tr h="182336">
                <a:tc>
                  <a:txBody>
                    <a:bodyPr/>
                    <a:lstStyle/>
                    <a:p>
                      <a:pPr algn="r" rtl="0" fontAlgn="ctr"/>
                      <a:r>
                        <a:rPr lang="ru-RU" sz="600" u="none" strike="noStrike" dirty="0">
                          <a:effectLst/>
                        </a:rPr>
                        <a:t> </a:t>
                      </a:r>
                      <a:endParaRPr lang="ru-RU" sz="600" b="1" i="0" u="none" strike="noStrike" dirty="0">
                        <a:solidFill>
                          <a:srgbClr val="000000"/>
                        </a:solidFill>
                        <a:effectLst/>
                        <a:latin typeface="Arial" panose="020B0604020202020204" pitchFamily="34" charset="0"/>
                      </a:endParaRPr>
                    </a:p>
                  </a:txBody>
                  <a:tcPr marL="5185" marR="186657" marT="5185" marB="0" anchor="ctr"/>
                </a:tc>
                <a:tc>
                  <a:txBody>
                    <a:bodyPr/>
                    <a:lstStyle/>
                    <a:p>
                      <a:pPr algn="r" rtl="0" fontAlgn="ctr"/>
                      <a:r>
                        <a:rPr lang="ru-RU" sz="1100" b="1" u="none" strike="noStrike" dirty="0">
                          <a:effectLst/>
                          <a:latin typeface="Times New Roman" panose="02020603050405020304" pitchFamily="18" charset="0"/>
                          <a:cs typeface="Times New Roman" panose="02020603050405020304" pitchFamily="18" charset="0"/>
                        </a:rPr>
                        <a:t>2012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ctr"/>
                </a:tc>
                <a:tc>
                  <a:txBody>
                    <a:bodyPr/>
                    <a:lstStyle/>
                    <a:p>
                      <a:pPr algn="r" rtl="0" fontAlgn="ctr"/>
                      <a:r>
                        <a:rPr lang="ru-RU" sz="1100" b="1" u="none" strike="noStrike" dirty="0">
                          <a:effectLst/>
                          <a:latin typeface="Times New Roman" panose="02020603050405020304" pitchFamily="18" charset="0"/>
                          <a:cs typeface="Times New Roman" panose="02020603050405020304" pitchFamily="18" charset="0"/>
                        </a:rPr>
                        <a:t>2016</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ctr"/>
                </a:tc>
              </a:tr>
              <a:tr h="182336">
                <a:tc>
                  <a:txBody>
                    <a:bodyPr/>
                    <a:lstStyle/>
                    <a:p>
                      <a:pPr algn="l" fontAlgn="b"/>
                      <a:r>
                        <a:rPr lang="ru-RU" sz="1000" b="1" u="none" strike="noStrike" dirty="0" smtClean="0">
                          <a:solidFill>
                            <a:srgbClr val="03177D"/>
                          </a:solidFill>
                          <a:effectLst/>
                          <a:latin typeface="Times New Roman" panose="02020603050405020304" pitchFamily="18" charset="0"/>
                          <a:cs typeface="Times New Roman" panose="02020603050405020304" pitchFamily="18" charset="0"/>
                        </a:rPr>
                        <a:t>КАМСЫЗДАНДЫРУУНУН СУММАСЫ</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201 312,8</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764 146,2</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Ыктыярдуу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181 988,3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713 550,5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жеке</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44 466,3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135 687,8</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50 453,0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294 844,4</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87 069,0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283 018,3</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Милдеттүү</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түрдө</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19 324,6</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50 595,7</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Жарандардын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6 675,6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анын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ичинен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кыймылсыз</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6 675,6</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Жарандык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19 314,7</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43 920,1</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fontAlgn="b"/>
                      <a:r>
                        <a:rPr lang="ru-RU" sz="1000" b="1" u="none" strike="noStrike" dirty="0" smtClean="0">
                          <a:solidFill>
                            <a:srgbClr val="03177D"/>
                          </a:solidFill>
                          <a:effectLst/>
                          <a:latin typeface="Times New Roman" panose="02020603050405020304" pitchFamily="18" charset="0"/>
                          <a:cs typeface="Times New Roman" panose="02020603050405020304" pitchFamily="18" charset="0"/>
                        </a:rPr>
                        <a:t>КАМСЫЗДАНДЫРУУ ТӨЛӨМДӨРҮНҮН ТҮШҮҮСҮ</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337,8</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921,3</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Ыктыярдуу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273,2</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813,9</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жеке</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67,0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91,3</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154,8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622,8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51,3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99,7</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Милдеттүү</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түрдө</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64,6</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107,5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Жарандардын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7,5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анын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ичинен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кыймылсыз</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a:effectLst/>
                          <a:latin typeface="Times New Roman" panose="02020603050405020304" pitchFamily="18" charset="0"/>
                          <a:cs typeface="Times New Roman" panose="02020603050405020304" pitchFamily="18" charset="0"/>
                        </a:rPr>
                        <a:t>-</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7,5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Жарандык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64,5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100,0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fontAlgn="b"/>
                      <a:r>
                        <a:rPr lang="ru-RU" sz="1000" b="1" u="none" strike="noStrike" dirty="0" smtClean="0">
                          <a:solidFill>
                            <a:srgbClr val="03177D"/>
                          </a:solidFill>
                          <a:effectLst/>
                          <a:latin typeface="Times New Roman" panose="02020603050405020304" pitchFamily="18" charset="0"/>
                          <a:cs typeface="Times New Roman" panose="02020603050405020304" pitchFamily="18" charset="0"/>
                        </a:rPr>
                        <a:t>КАМСЫЗДАНДЫРУУ ТӨЛӨДӨРҮ</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38,0</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solidFill>
                            <a:srgbClr val="03177D"/>
                          </a:solidFill>
                          <a:effectLst/>
                          <a:latin typeface="Times New Roman" panose="02020603050405020304" pitchFamily="18" charset="0"/>
                          <a:cs typeface="Times New Roman" panose="02020603050405020304" pitchFamily="18" charset="0"/>
                        </a:rPr>
                        <a:t>89,3</a:t>
                      </a:r>
                      <a:endParaRPr lang="ru-RU" sz="1000" b="1" i="0" u="none" strike="noStrike" dirty="0">
                        <a:solidFill>
                          <a:srgbClr val="03177D"/>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Ыктыярдуу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a:effectLst/>
                          <a:latin typeface="Times New Roman" panose="02020603050405020304" pitchFamily="18" charset="0"/>
                          <a:cs typeface="Times New Roman" panose="02020603050405020304" pitchFamily="18" charset="0"/>
                        </a:rPr>
                        <a:t>36,0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81,5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жеке</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14,3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31,0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19,1</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45,6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камсыздандыруу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86657" marR="5185"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2,6</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4,9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b="1" u="none" strike="noStrike" dirty="0" err="1" smtClean="0">
                          <a:effectLst/>
                          <a:latin typeface="Times New Roman" panose="02020603050405020304" pitchFamily="18" charset="0"/>
                          <a:cs typeface="Times New Roman" panose="02020603050405020304" pitchFamily="18" charset="0"/>
                        </a:rPr>
                        <a:t>Милдеттүү</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түрдө</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камсыздандыруу</a:t>
                      </a:r>
                      <a:r>
                        <a:rPr lang="ru-RU" sz="1000" b="1" u="none" strike="noStrike" dirty="0" smtClean="0">
                          <a:effectLst/>
                          <a:latin typeface="Times New Roman" panose="02020603050405020304" pitchFamily="18" charset="0"/>
                          <a:cs typeface="Times New Roman" panose="02020603050405020304" pitchFamily="18" charset="0"/>
                        </a:rPr>
                        <a:t> </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smtClean="0">
                          <a:effectLst/>
                          <a:latin typeface="Times New Roman" panose="02020603050405020304" pitchFamily="18" charset="0"/>
                          <a:cs typeface="Times New Roman" panose="02020603050405020304" pitchFamily="18" charset="0"/>
                        </a:rPr>
                        <a:t>бардыгы</a:t>
                      </a:r>
                      <a:r>
                        <a:rPr lang="ru-RU" sz="1000" b="1" u="none" strike="noStrike" dirty="0" smtClean="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64" marR="5185"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2,0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b="1" u="none" strike="noStrike" dirty="0">
                          <a:effectLst/>
                          <a:latin typeface="Times New Roman" panose="02020603050405020304" pitchFamily="18" charset="0"/>
                          <a:cs typeface="Times New Roman" panose="02020603050405020304" pitchFamily="18" charset="0"/>
                        </a:rPr>
                        <a:t>7,8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Жарандардын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a:effectLst/>
                          <a:latin typeface="Times New Roman" panose="02020603050405020304" pitchFamily="18" charset="0"/>
                          <a:cs typeface="Times New Roman" panose="02020603050405020304" pitchFamily="18" charset="0"/>
                        </a:rPr>
                        <a:t>-</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1,4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анын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ичинен</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кыймылсыз</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мүлктү</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fontAlgn="b"/>
                      <a:r>
                        <a:rPr lang="ru-RU" sz="1000" u="none" strike="noStrike">
                          <a:effectLst/>
                          <a:latin typeface="Times New Roman" panose="02020603050405020304" pitchFamily="18" charset="0"/>
                          <a:cs typeface="Times New Roman" panose="02020603050405020304" pitchFamily="18" charset="0"/>
                        </a:rPr>
                        <a:t>-</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1,4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r h="182336">
                <a:tc>
                  <a:txBody>
                    <a:bodyPr/>
                    <a:lstStyle/>
                    <a:p>
                      <a:pPr algn="l" rtl="0" fontAlgn="b"/>
                      <a:r>
                        <a:rPr lang="ru-RU" sz="1000" u="none" strike="noStrike" dirty="0" err="1" smtClean="0">
                          <a:effectLst/>
                          <a:latin typeface="Times New Roman" panose="02020603050405020304" pitchFamily="18" charset="0"/>
                          <a:cs typeface="Times New Roman" panose="02020603050405020304" pitchFamily="18" charset="0"/>
                        </a:rPr>
                        <a:t>Жарандык</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жоопкерчиликти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3329" marR="5185" marT="5185" marB="0" anchor="b"/>
                </a:tc>
                <a:tc>
                  <a:txBody>
                    <a:bodyPr/>
                    <a:lstStyle/>
                    <a:p>
                      <a:pPr algn="r" rtl="0" fontAlgn="b"/>
                      <a:r>
                        <a:rPr lang="ru-RU" sz="1000" u="none" strike="noStrike">
                          <a:effectLst/>
                          <a:latin typeface="Times New Roman" panose="02020603050405020304" pitchFamily="18" charset="0"/>
                          <a:cs typeface="Times New Roman" panose="02020603050405020304" pitchFamily="18" charset="0"/>
                        </a:rPr>
                        <a:t>2,0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c>
                  <a:txBody>
                    <a:bodyPr/>
                    <a:lstStyle/>
                    <a:p>
                      <a:pPr algn="r" rtl="0" fontAlgn="b"/>
                      <a:r>
                        <a:rPr lang="ru-RU" sz="1000" u="none" strike="noStrike" dirty="0">
                          <a:effectLst/>
                          <a:latin typeface="Times New Roman" panose="02020603050405020304" pitchFamily="18" charset="0"/>
                          <a:cs typeface="Times New Roman" panose="02020603050405020304" pitchFamily="18" charset="0"/>
                        </a:rPr>
                        <a:t>6,4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185" marR="186657" marT="5185" marB="0" anchor="b"/>
                </a:tc>
              </a:tr>
            </a:tbl>
          </a:graphicData>
        </a:graphic>
      </p:graphicFrame>
      <p:sp>
        <p:nvSpPr>
          <p:cNvPr id="12" name="Скругленный прямоугольник 11"/>
          <p:cNvSpPr/>
          <p:nvPr/>
        </p:nvSpPr>
        <p:spPr>
          <a:xfrm>
            <a:off x="5410200" y="914400"/>
            <a:ext cx="3429000" cy="55626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400" dirty="0" smtClean="0">
                <a:solidFill>
                  <a:schemeClr val="tx1"/>
                </a:solidFill>
                <a:latin typeface="Times New Roman" panose="02020603050405020304" pitchFamily="18" charset="0"/>
                <a:cs typeface="Times New Roman" panose="02020603050405020304" pitchFamily="18" charset="0"/>
              </a:rPr>
              <a:t>2016-ж. 2012-жылга </a:t>
            </a:r>
            <a:r>
              <a:rPr lang="ru-RU" sz="1400" dirty="0" err="1" smtClean="0">
                <a:solidFill>
                  <a:schemeClr val="tx1"/>
                </a:solidFill>
                <a:latin typeface="Times New Roman" panose="02020603050405020304" pitchFamily="18" charset="0"/>
                <a:cs typeface="Times New Roman" panose="02020603050405020304" pitchFamily="18" charset="0"/>
              </a:rPr>
              <a:t>салыштырмалуу</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түзүлгөн</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келишимдер</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боюнча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суммасы</a:t>
            </a:r>
            <a:r>
              <a:rPr lang="ru-RU" sz="1400" dirty="0" smtClean="0">
                <a:solidFill>
                  <a:schemeClr val="tx1"/>
                </a:solidFill>
                <a:latin typeface="Times New Roman" panose="02020603050405020304" pitchFamily="18" charset="0"/>
                <a:cs typeface="Times New Roman" panose="02020603050405020304" pitchFamily="18" charset="0"/>
              </a:rPr>
              <a:t> 3,8 </a:t>
            </a:r>
            <a:r>
              <a:rPr lang="ru-RU" sz="1400" dirty="0" err="1" smtClean="0">
                <a:solidFill>
                  <a:schemeClr val="tx1"/>
                </a:solidFill>
                <a:latin typeface="Times New Roman" panose="02020603050405020304" pitchFamily="18" charset="0"/>
                <a:cs typeface="Times New Roman" panose="02020603050405020304" pitchFamily="18" charset="0"/>
              </a:rPr>
              <a:t>эсеге</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өстү</a:t>
            </a:r>
            <a:r>
              <a:rPr lang="ru-RU" sz="1400" dirty="0" smtClean="0">
                <a:solidFill>
                  <a:schemeClr val="tx1"/>
                </a:solidFill>
                <a:latin typeface="Times New Roman" panose="02020603050405020304" pitchFamily="18" charset="0"/>
                <a:cs typeface="Times New Roman" panose="02020603050405020304" pitchFamily="18" charset="0"/>
              </a:rPr>
              <a:t>. </a:t>
            </a:r>
          </a:p>
          <a:p>
            <a:r>
              <a:rPr lang="ru-RU" sz="1400" dirty="0" err="1" smtClean="0">
                <a:solidFill>
                  <a:schemeClr val="tx1"/>
                </a:solidFill>
                <a:latin typeface="Times New Roman" panose="02020603050405020304" pitchFamily="18" charset="0"/>
                <a:cs typeface="Times New Roman" panose="02020603050405020304" pitchFamily="18" charset="0"/>
              </a:rPr>
              <a:t>Ошол</a:t>
            </a:r>
            <a:r>
              <a:rPr lang="ru-RU" sz="1400" dirty="0" smtClean="0">
                <a:solidFill>
                  <a:schemeClr val="tx1"/>
                </a:solidFill>
                <a:latin typeface="Times New Roman" panose="02020603050405020304" pitchFamily="18" charset="0"/>
                <a:cs typeface="Times New Roman" panose="02020603050405020304" pitchFamily="18" charset="0"/>
              </a:rPr>
              <a:t> эле </a:t>
            </a:r>
            <a:r>
              <a:rPr lang="ru-RU" sz="1400" dirty="0" err="1" smtClean="0">
                <a:solidFill>
                  <a:schemeClr val="tx1"/>
                </a:solidFill>
                <a:latin typeface="Times New Roman" panose="02020603050405020304" pitchFamily="18" charset="0"/>
                <a:cs typeface="Times New Roman" panose="02020603050405020304" pitchFamily="18" charset="0"/>
              </a:rPr>
              <a:t>мезгил</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аралыгында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төлөмдөрүнүн</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келип</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түшүүсү</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a:solidFill>
                  <a:schemeClr val="tx1"/>
                </a:solidFill>
                <a:latin typeface="Times New Roman" panose="02020603050405020304" pitchFamily="18" charset="0"/>
                <a:cs typeface="Times New Roman" panose="02020603050405020304" pitchFamily="18" charset="0"/>
              </a:rPr>
              <a:t>2,7 </a:t>
            </a:r>
            <a:r>
              <a:rPr lang="ru-RU" sz="1400" dirty="0" err="1" smtClean="0">
                <a:solidFill>
                  <a:schemeClr val="tx1"/>
                </a:solidFill>
                <a:latin typeface="Times New Roman" panose="02020603050405020304" pitchFamily="18" charset="0"/>
                <a:cs typeface="Times New Roman" panose="02020603050405020304" pitchFamily="18" charset="0"/>
              </a:rPr>
              <a:t>эсеге</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өстү</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p>
          <a:p>
            <a:pPr algn="just"/>
            <a:r>
              <a:rPr lang="ru-RU" sz="1400" dirty="0" smtClean="0">
                <a:solidFill>
                  <a:schemeClr val="tx1"/>
                </a:solidFill>
                <a:latin typeface="Times New Roman" panose="02020603050405020304" pitchFamily="18" charset="0"/>
                <a:cs typeface="Times New Roman" panose="02020603050405020304" pitchFamily="18" charset="0"/>
              </a:rPr>
              <a:t>2016-ж. </a:t>
            </a:r>
            <a:r>
              <a:rPr lang="ru-RU" sz="1400" dirty="0" err="1" smtClean="0">
                <a:solidFill>
                  <a:schemeClr val="tx1"/>
                </a:solidFill>
                <a:latin typeface="Times New Roman" panose="02020603050405020304" pitchFamily="18" charset="0"/>
                <a:cs typeface="Times New Roman" panose="02020603050405020304" pitchFamily="18" charset="0"/>
              </a:rPr>
              <a:t>төлөмдөрдүн</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негизги</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бөлүгү</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ыктыярдуу</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камсыздандырууга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туура</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келген</a:t>
            </a:r>
            <a:r>
              <a:rPr lang="ru-RU" sz="1400" dirty="0" smtClean="0">
                <a:solidFill>
                  <a:schemeClr val="tx1"/>
                </a:solidFill>
                <a:latin typeface="Times New Roman" panose="02020603050405020304" pitchFamily="18" charset="0"/>
                <a:cs typeface="Times New Roman" panose="02020603050405020304" pitchFamily="18" charset="0"/>
              </a:rPr>
              <a:t>  (81,5 </a:t>
            </a:r>
            <a:r>
              <a:rPr lang="ru-RU" sz="1400" dirty="0">
                <a:solidFill>
                  <a:schemeClr val="tx1"/>
                </a:solidFill>
                <a:latin typeface="Times New Roman" panose="02020603050405020304" pitchFamily="18" charset="0"/>
                <a:cs typeface="Times New Roman" panose="02020603050405020304" pitchFamily="18" charset="0"/>
              </a:rPr>
              <a:t>млн. </a:t>
            </a:r>
            <a:r>
              <a:rPr lang="ru-RU" sz="1400" dirty="0" smtClean="0">
                <a:solidFill>
                  <a:schemeClr val="tx1"/>
                </a:solidFill>
                <a:latin typeface="Times New Roman" panose="02020603050405020304" pitchFamily="18" charset="0"/>
                <a:cs typeface="Times New Roman" panose="02020603050405020304" pitchFamily="18" charset="0"/>
              </a:rPr>
              <a:t>сом, же </a:t>
            </a:r>
            <a:r>
              <a:rPr lang="ru-RU" sz="1400" dirty="0" err="1" smtClean="0">
                <a:solidFill>
                  <a:schemeClr val="tx1"/>
                </a:solidFill>
                <a:latin typeface="Times New Roman" panose="02020603050405020304" pitchFamily="18" charset="0"/>
                <a:cs typeface="Times New Roman" panose="02020603050405020304" pitchFamily="18" charset="0"/>
              </a:rPr>
              <a:t>камсыздандыруу</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төлөмдөрүнүн</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жалпы</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err="1" smtClean="0">
                <a:solidFill>
                  <a:schemeClr val="tx1"/>
                </a:solidFill>
                <a:latin typeface="Times New Roman" panose="02020603050405020304" pitchFamily="18" charset="0"/>
                <a:cs typeface="Times New Roman" panose="02020603050405020304" pitchFamily="18" charset="0"/>
              </a:rPr>
              <a:t>көлөмүнүн</a:t>
            </a:r>
            <a:r>
              <a:rPr lang="ru-RU" sz="1400" dirty="0" smtClean="0">
                <a:solidFill>
                  <a:schemeClr val="tx1"/>
                </a:solidFill>
                <a:latin typeface="Times New Roman" panose="02020603050405020304" pitchFamily="18" charset="0"/>
                <a:cs typeface="Times New Roman" panose="02020603050405020304" pitchFamily="18" charset="0"/>
              </a:rPr>
              <a:t> 91,3 </a:t>
            </a:r>
            <a:r>
              <a:rPr lang="ru-RU" sz="1400" dirty="0" err="1" smtClean="0">
                <a:solidFill>
                  <a:schemeClr val="tx1"/>
                </a:solidFill>
                <a:latin typeface="Times New Roman" panose="02020603050405020304" pitchFamily="18" charset="0"/>
                <a:cs typeface="Times New Roman" panose="02020603050405020304" pitchFamily="18" charset="0"/>
              </a:rPr>
              <a:t>пайызы</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a:p>
            <a:pPr algn="just"/>
            <a:r>
              <a:rPr lang="ru-RU" sz="1400" dirty="0" smtClean="0">
                <a:solidFill>
                  <a:schemeClr val="tx1"/>
                </a:solidFill>
                <a:latin typeface="Times New Roman" panose="02020603050405020304" pitchFamily="18" charset="0"/>
                <a:cs typeface="Times New Roman" panose="02020603050405020304" pitchFamily="18" charset="0"/>
              </a:rPr>
              <a:t>2016-ж</a:t>
            </a:r>
            <a:r>
              <a:rPr lang="ru-RU" sz="1400" dirty="0">
                <a:solidFill>
                  <a:schemeClr val="tx1"/>
                </a:solidFill>
                <a:latin typeface="Times New Roman" panose="02020603050405020304" pitchFamily="18" charset="0"/>
                <a:cs typeface="Times New Roman" panose="02020603050405020304" pitchFamily="18" charset="0"/>
              </a:rPr>
              <a:t>. 2-февралында  “</a:t>
            </a:r>
            <a:r>
              <a:rPr lang="ru-RU" sz="1400" dirty="0" err="1">
                <a:solidFill>
                  <a:schemeClr val="tx1"/>
                </a:solidFill>
                <a:latin typeface="Times New Roman" panose="02020603050405020304" pitchFamily="18" charset="0"/>
                <a:cs typeface="Times New Roman" panose="02020603050405020304" pitchFamily="18" charset="0"/>
              </a:rPr>
              <a:t>Турак</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жайларды</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өрттөн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жана</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табигый</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кырсыктардан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милдеттүү</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түрдө</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камсыздандыруу</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жөнүндө</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Кыргыз</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Республикасынын</a:t>
            </a:r>
            <a:r>
              <a:rPr lang="ru-RU" sz="1400" dirty="0">
                <a:solidFill>
                  <a:schemeClr val="tx1"/>
                </a:solidFill>
                <a:latin typeface="Times New Roman" panose="02020603050405020304" pitchFamily="18" charset="0"/>
                <a:cs typeface="Times New Roman" panose="02020603050405020304" pitchFamily="18" charset="0"/>
              </a:rPr>
              <a:t> №49 </a:t>
            </a:r>
            <a:r>
              <a:rPr lang="ru-RU" sz="1400" dirty="0" err="1">
                <a:solidFill>
                  <a:schemeClr val="tx1"/>
                </a:solidFill>
                <a:latin typeface="Times New Roman" panose="02020603050405020304" pitchFamily="18" charset="0"/>
                <a:cs typeface="Times New Roman" panose="02020603050405020304" pitchFamily="18" charset="0"/>
              </a:rPr>
              <a:t>токтому</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менен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кабыл</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алынган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Мыйзамына</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ылайык</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милдеттүү</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түрдө</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камсыздандыруу</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боюнча</a:t>
            </a:r>
            <a:r>
              <a:rPr lang="ru-RU" sz="1400" dirty="0">
                <a:solidFill>
                  <a:schemeClr val="tx1"/>
                </a:solidFill>
                <a:latin typeface="Times New Roman" panose="02020603050405020304" pitchFamily="18" charset="0"/>
                <a:cs typeface="Times New Roman" panose="02020603050405020304" pitchFamily="18" charset="0"/>
              </a:rPr>
              <a:t> 2016-ж. </a:t>
            </a:r>
            <a:r>
              <a:rPr lang="ru-RU" sz="1400" dirty="0" err="1">
                <a:solidFill>
                  <a:schemeClr val="tx1"/>
                </a:solidFill>
                <a:latin typeface="Times New Roman" panose="02020603050405020304" pitchFamily="18" charset="0"/>
                <a:cs typeface="Times New Roman" panose="02020603050405020304" pitchFamily="18" charset="0"/>
              </a:rPr>
              <a:t>камсыздандыруу</a:t>
            </a:r>
            <a:r>
              <a:rPr lang="ru-RU" sz="1400" dirty="0">
                <a:solidFill>
                  <a:schemeClr val="tx1"/>
                </a:solidFill>
                <a:latin typeface="Times New Roman" panose="02020603050405020304" pitchFamily="18" charset="0"/>
                <a:cs typeface="Times New Roman" panose="02020603050405020304" pitchFamily="18" charset="0"/>
              </a:rPr>
              <a:t> фонду 7,5 млн. </a:t>
            </a:r>
            <a:r>
              <a:rPr lang="ru-RU" sz="1400" dirty="0" err="1">
                <a:solidFill>
                  <a:schemeClr val="tx1"/>
                </a:solidFill>
                <a:latin typeface="Times New Roman" panose="02020603050405020304" pitchFamily="18" charset="0"/>
                <a:cs typeface="Times New Roman" panose="02020603050405020304" pitchFamily="18" charset="0"/>
              </a:rPr>
              <a:t>сомду</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түзүп</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алардан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түшкөн</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err="1">
                <a:solidFill>
                  <a:schemeClr val="tx1"/>
                </a:solidFill>
                <a:latin typeface="Times New Roman" panose="02020603050405020304" pitchFamily="18" charset="0"/>
                <a:cs typeface="Times New Roman" panose="02020603050405020304" pitchFamily="18" charset="0"/>
              </a:rPr>
              <a:t>төлөмдөр</a:t>
            </a:r>
            <a:r>
              <a:rPr lang="ru-RU" sz="1400" dirty="0">
                <a:solidFill>
                  <a:schemeClr val="tx1"/>
                </a:solidFill>
                <a:latin typeface="Times New Roman" panose="02020603050405020304" pitchFamily="18" charset="0"/>
                <a:cs typeface="Times New Roman" panose="02020603050405020304" pitchFamily="18" charset="0"/>
              </a:rPr>
              <a:t> 1,4 млн. сом </a:t>
            </a:r>
            <a:r>
              <a:rPr lang="ru-RU" sz="1400" dirty="0" err="1">
                <a:solidFill>
                  <a:schemeClr val="tx1"/>
                </a:solidFill>
                <a:latin typeface="Times New Roman" panose="02020603050405020304" pitchFamily="18" charset="0"/>
                <a:cs typeface="Times New Roman" panose="02020603050405020304" pitchFamily="18" charset="0"/>
              </a:rPr>
              <a:t>болду</a:t>
            </a:r>
            <a:r>
              <a:rPr lang="ru-RU" sz="1400" dirty="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a:p>
            <a:endParaRPr lang="ru-RU" sz="11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289771918"/>
              </p:ext>
            </p:extLst>
          </p:nvPr>
        </p:nvGraphicFramePr>
        <p:xfrm>
          <a:off x="381000" y="990600"/>
          <a:ext cx="6858000"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4" descr="logo NS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6927"/>
            <a:ext cx="762000" cy="76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Диаграмма 4"/>
          <p:cNvGraphicFramePr>
            <a:graphicFrameLocks/>
          </p:cNvGraphicFramePr>
          <p:nvPr>
            <p:extLst>
              <p:ext uri="{D42A27DB-BD31-4B8C-83A1-F6EECF244321}">
                <p14:modId xmlns:p14="http://schemas.microsoft.com/office/powerpoint/2010/main" val="2365357580"/>
              </p:ext>
            </p:extLst>
          </p:nvPr>
        </p:nvGraphicFramePr>
        <p:xfrm>
          <a:off x="457200" y="3182815"/>
          <a:ext cx="7086600" cy="36576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Схема 2"/>
          <p:cNvGraphicFramePr/>
          <p:nvPr>
            <p:extLst>
              <p:ext uri="{D42A27DB-BD31-4B8C-83A1-F6EECF244321}">
                <p14:modId xmlns:p14="http://schemas.microsoft.com/office/powerpoint/2010/main" val="2364419659"/>
              </p:ext>
            </p:extLst>
          </p:nvPr>
        </p:nvGraphicFramePr>
        <p:xfrm>
          <a:off x="1198418" y="228600"/>
          <a:ext cx="5735782" cy="762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5617105"/>
              </p:ext>
            </p:extLst>
          </p:nvPr>
        </p:nvGraphicFramePr>
        <p:xfrm>
          <a:off x="1066800" y="76200"/>
          <a:ext cx="70866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Объект 3"/>
          <p:cNvSpPr>
            <a:spLocks noGrp="1"/>
          </p:cNvSpPr>
          <p:nvPr>
            <p:ph sz="half" idx="1"/>
          </p:nvPr>
        </p:nvSpPr>
        <p:spPr>
          <a:xfrm>
            <a:off x="609600" y="2133600"/>
            <a:ext cx="7924800" cy="4038600"/>
          </a:xfrm>
        </p:spPr>
        <p:txBody>
          <a:bodyPr/>
          <a:lstStyle/>
          <a:p>
            <a:pPr marL="0" indent="0">
              <a:buNone/>
            </a:pPr>
            <a:r>
              <a:rPr lang="ru-RU" dirty="0"/>
              <a:t> </a:t>
            </a:r>
          </a:p>
        </p:txBody>
      </p:sp>
      <p:pic>
        <p:nvPicPr>
          <p:cNvPr id="5" name="Picture 4" descr="logo NS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Диаграмма 5"/>
          <p:cNvGraphicFramePr>
            <a:graphicFrameLocks/>
          </p:cNvGraphicFramePr>
          <p:nvPr>
            <p:extLst>
              <p:ext uri="{D42A27DB-BD31-4B8C-83A1-F6EECF244321}">
                <p14:modId xmlns:p14="http://schemas.microsoft.com/office/powerpoint/2010/main" val="4229909708"/>
              </p:ext>
            </p:extLst>
          </p:nvPr>
        </p:nvGraphicFramePr>
        <p:xfrm>
          <a:off x="685800" y="2438400"/>
          <a:ext cx="6781800" cy="4038600"/>
        </p:xfrm>
        <a:graphic>
          <a:graphicData uri="http://schemas.openxmlformats.org/drawingml/2006/chart">
            <c:chart xmlns:c="http://schemas.openxmlformats.org/drawingml/2006/chart" xmlns:r="http://schemas.openxmlformats.org/officeDocument/2006/relationships" r:id="rId8"/>
          </a:graphicData>
        </a:graphic>
      </p:graphicFrame>
      <p:sp>
        <p:nvSpPr>
          <p:cNvPr id="3" name="Прямоугольник 2"/>
          <p:cNvSpPr/>
          <p:nvPr/>
        </p:nvSpPr>
        <p:spPr>
          <a:xfrm>
            <a:off x="1828800" y="1905000"/>
            <a:ext cx="4800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solidFill>
                  <a:schemeClr val="tx1"/>
                </a:solidFill>
              </a:rPr>
              <a:t>Камсыздандырууга</a:t>
            </a:r>
            <a:r>
              <a:rPr lang="ru-RU" dirty="0" smtClean="0">
                <a:solidFill>
                  <a:schemeClr val="tx1"/>
                </a:solidFill>
              </a:rPr>
              <a:t> </a:t>
            </a:r>
            <a:r>
              <a:rPr lang="ru-RU" dirty="0" err="1" smtClean="0">
                <a:solidFill>
                  <a:schemeClr val="tx1"/>
                </a:solidFill>
              </a:rPr>
              <a:t>байланыштуу</a:t>
            </a:r>
            <a:r>
              <a:rPr lang="ru-RU" dirty="0" smtClean="0">
                <a:solidFill>
                  <a:schemeClr val="tx1"/>
                </a:solidFill>
              </a:rPr>
              <a:t> </a:t>
            </a:r>
            <a:r>
              <a:rPr lang="ru-RU" dirty="0" err="1" smtClean="0">
                <a:solidFill>
                  <a:schemeClr val="tx1"/>
                </a:solidFill>
              </a:rPr>
              <a:t>төлөмдөр</a:t>
            </a:r>
            <a:endParaRPr lang="ru-RU" dirty="0">
              <a:solidFill>
                <a:schemeClr val="tx1"/>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102001696"/>
              </p:ext>
            </p:extLst>
          </p:nvPr>
        </p:nvGraphicFramePr>
        <p:xfrm>
          <a:off x="6400800" y="1600200"/>
          <a:ext cx="2438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Объект 5"/>
          <p:cNvGraphicFramePr>
            <a:graphicFrameLocks noGrp="1"/>
          </p:cNvGraphicFramePr>
          <p:nvPr>
            <p:ph idx="4294967295"/>
            <p:extLst>
              <p:ext uri="{D42A27DB-BD31-4B8C-83A1-F6EECF244321}">
                <p14:modId xmlns:p14="http://schemas.microsoft.com/office/powerpoint/2010/main" val="1314562635"/>
              </p:ext>
            </p:extLst>
          </p:nvPr>
        </p:nvGraphicFramePr>
        <p:xfrm>
          <a:off x="5105400" y="2160588"/>
          <a:ext cx="1243013" cy="3881437"/>
        </p:xfrm>
        <a:graphic>
          <a:graphicData uri="http://schemas.openxmlformats.org/drawingml/2006/chart">
            <c:chart xmlns:c="http://schemas.openxmlformats.org/drawingml/2006/chart" xmlns:r="http://schemas.openxmlformats.org/officeDocument/2006/relationships" r:id="rId7"/>
          </a:graphicData>
        </a:graphic>
      </p:graphicFrame>
      <p:sp>
        <p:nvSpPr>
          <p:cNvPr id="21508" name="Rectangle 7"/>
          <p:cNvSpPr>
            <a:spLocks noChangeArrowheads="1"/>
          </p:cNvSpPr>
          <p:nvPr/>
        </p:nvSpPr>
        <p:spPr bwMode="auto">
          <a:xfrm>
            <a:off x="0" y="1547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ru-RU" altLang="ru-RU"/>
          </a:p>
        </p:txBody>
      </p:sp>
      <p:pic>
        <p:nvPicPr>
          <p:cNvPr id="5" name="Picture 4" descr="logo NS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1190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8" name="Диаграмма 37"/>
          <p:cNvGraphicFramePr>
            <a:graphicFrameLocks/>
          </p:cNvGraphicFramePr>
          <p:nvPr>
            <p:extLst>
              <p:ext uri="{D42A27DB-BD31-4B8C-83A1-F6EECF244321}">
                <p14:modId xmlns:p14="http://schemas.microsoft.com/office/powerpoint/2010/main" val="3579720807"/>
              </p:ext>
            </p:extLst>
          </p:nvPr>
        </p:nvGraphicFramePr>
        <p:xfrm>
          <a:off x="381000" y="1752600"/>
          <a:ext cx="5867400" cy="3962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9" name="Схема 8"/>
          <p:cNvGraphicFramePr/>
          <p:nvPr>
            <p:extLst>
              <p:ext uri="{D42A27DB-BD31-4B8C-83A1-F6EECF244321}">
                <p14:modId xmlns:p14="http://schemas.microsoft.com/office/powerpoint/2010/main" val="174709468"/>
              </p:ext>
            </p:extLst>
          </p:nvPr>
        </p:nvGraphicFramePr>
        <p:xfrm>
          <a:off x="838200" y="304800"/>
          <a:ext cx="6781800" cy="9906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71"/>
            <a:ext cx="692058" cy="69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Схема 2"/>
          <p:cNvGraphicFramePr/>
          <p:nvPr>
            <p:extLst>
              <p:ext uri="{D42A27DB-BD31-4B8C-83A1-F6EECF244321}">
                <p14:modId xmlns:p14="http://schemas.microsoft.com/office/powerpoint/2010/main" val="2882724744"/>
              </p:ext>
            </p:extLst>
          </p:nvPr>
        </p:nvGraphicFramePr>
        <p:xfrm>
          <a:off x="685800" y="990600"/>
          <a:ext cx="6629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ChangeArrowheads="1"/>
          </p:cNvSpPr>
          <p:nvPr/>
        </p:nvSpPr>
        <p:spPr bwMode="auto">
          <a:xfrm>
            <a:off x="3962400" y="5257800"/>
            <a:ext cx="4419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ru-RU" altLang="ru-RU"/>
          </a:p>
        </p:txBody>
      </p:sp>
      <p:pic>
        <p:nvPicPr>
          <p:cNvPr id="4" name="Picture 4"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63009" cy="86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863009" y="2438400"/>
            <a:ext cx="6347714" cy="1549400"/>
          </a:xfrm>
        </p:spPr>
        <p:txBody>
          <a:bodyPr/>
          <a:lstStyle/>
          <a:p>
            <a:pPr algn="ctr"/>
            <a:r>
              <a:rPr lang="ky-KG" b="1" dirty="0" smtClean="0"/>
              <a:t>КӨҢҮЛ БУРГАНЫҢЫЗДАРГА РАХМАТ</a:t>
            </a:r>
            <a:endParaRPr lang="ru-RU" b="1"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11826</TotalTime>
  <Words>719</Words>
  <Application>Microsoft Office PowerPoint</Application>
  <PresentationFormat>Экран (4:3)</PresentationFormat>
  <Paragraphs>156</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Arial Black</vt:lpstr>
      <vt:lpstr>Arial UniToktom</vt:lpstr>
      <vt:lpstr>Times New Roman</vt:lpstr>
      <vt:lpstr>Trebuchet MS</vt:lpstr>
      <vt:lpstr>Wingdings</vt:lpstr>
      <vt:lpstr>Wingdings 3</vt:lpstr>
      <vt:lpstr>Грань</vt:lpstr>
      <vt:lpstr>Презентация PowerPoint</vt:lpstr>
      <vt:lpstr>Камсыздандыруу – кандайдыр бир кооптуу жагдайлар орун алганда (камсыздандыруу керек болгондо) жеке жана юридикалык жактардын мүлктүк кызыкчылыктарын коргоо жаатындагы экономикалык мамилелердин системасы. Бул учурда жактардын төлөп келген камсыздандыруу төлөмдөрүнөн куралган төлөнүүчү акча каражаттарынан  (камсыздандыруу фонддон) аларга чыгымдарынын ордун толтуруучу каражаттар берилет.     </vt:lpstr>
      <vt:lpstr>Камсыздандыруу рыногу</vt:lpstr>
      <vt:lpstr>2016-жылдагы камсыздандыруучу уюмдардын тармагы</vt:lpstr>
      <vt:lpstr>Камсыздандыруунун түрлөрү боюнча  2016-жылдагы камсыздандыруу төлөмдөрү</vt:lpstr>
      <vt:lpstr>Презентация PowerPoint</vt:lpstr>
      <vt:lpstr>Презентация PowerPoint</vt:lpstr>
      <vt:lpstr>Презентация PowerPoint</vt:lpstr>
      <vt:lpstr>Презентация PowerPoint</vt:lpstr>
      <vt:lpstr>Презентация PowerPoint</vt:lpstr>
      <vt:lpstr>КӨҢҮЛ БУРГАНЫҢЫЗДАРГА РАХМАТ</vt:lpstr>
    </vt:vector>
  </TitlesOfParts>
  <Company>UNICEF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Макроэкономические тенденции</dc:title>
  <dc:creator>mminbaev</dc:creator>
  <cp:lastModifiedBy>Админ</cp:lastModifiedBy>
  <cp:revision>515</cp:revision>
  <cp:lastPrinted>2017-05-12T02:37:50Z</cp:lastPrinted>
  <dcterms:created xsi:type="dcterms:W3CDTF">2009-04-16T08:20:23Z</dcterms:created>
  <dcterms:modified xsi:type="dcterms:W3CDTF">2017-11-10T03:50:12Z</dcterms:modified>
</cp:coreProperties>
</file>