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3.xml" ContentType="application/vnd.openxmlformats-officedocument.drawingml.chartshapes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drawings/drawing4.xml" ContentType="application/vnd.openxmlformats-officedocument.drawingml.chartshapes+xml"/>
  <Override PartName="/ppt/charts/chart9.xml" ContentType="application/vnd.openxmlformats-officedocument.drawingml.chart+xml"/>
  <Override PartName="/ppt/notesSlides/notesSlide1.xml" ContentType="application/vnd.openxmlformats-officedocument.presentationml.notesSlide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drawings/drawing5.xml" ContentType="application/vnd.openxmlformats-officedocument.drawingml.chartshapes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drawings/drawing6.xml" ContentType="application/vnd.openxmlformats-officedocument.drawingml.chartshapes+xml"/>
  <Override PartName="/ppt/charts/chart15.xml" ContentType="application/vnd.openxmlformats-officedocument.drawingml.chart+xml"/>
  <Override PartName="/ppt/drawings/drawing7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18"/>
  </p:notesMasterIdLst>
  <p:sldIdLst>
    <p:sldId id="256" r:id="rId3"/>
    <p:sldId id="263" r:id="rId4"/>
    <p:sldId id="268" r:id="rId5"/>
    <p:sldId id="265" r:id="rId6"/>
    <p:sldId id="292" r:id="rId7"/>
    <p:sldId id="272" r:id="rId8"/>
    <p:sldId id="274" r:id="rId9"/>
    <p:sldId id="276" r:id="rId10"/>
    <p:sldId id="278" r:id="rId11"/>
    <p:sldId id="280" r:id="rId12"/>
    <p:sldId id="283" r:id="rId13"/>
    <p:sldId id="286" r:id="rId14"/>
    <p:sldId id="287" r:id="rId15"/>
    <p:sldId id="289" r:id="rId16"/>
    <p:sldId id="258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Обложка" id="{09BD8EDA-5430-4B4C-9E05-F32D4CA76277}">
          <p14:sldIdLst>
            <p14:sldId id="256"/>
          </p14:sldIdLst>
        </p14:section>
        <p14:section name="Основная часть" id="{1F1C8C30-0E0A-473A-85B6-DBD365E752C7}">
          <p14:sldIdLst>
            <p14:sldId id="263"/>
            <p14:sldId id="268"/>
            <p14:sldId id="265"/>
            <p14:sldId id="292"/>
            <p14:sldId id="272"/>
            <p14:sldId id="274"/>
            <p14:sldId id="276"/>
            <p14:sldId id="278"/>
            <p14:sldId id="280"/>
            <p14:sldId id="283"/>
            <p14:sldId id="286"/>
            <p14:sldId id="287"/>
            <p14:sldId id="289"/>
          </p14:sldIdLst>
        </p14:section>
        <p14:section name="Последняя страница" id="{4FE91FCE-F239-445C-9A5B-61A7535B0391}">
          <p14:sldIdLst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777D"/>
    <a:srgbClr val="43B6BF"/>
    <a:srgbClr val="42C0B4"/>
    <a:srgbClr val="1A246A"/>
    <a:srgbClr val="660033"/>
    <a:srgbClr val="B151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20" autoAdjust="0"/>
  </p:normalViewPr>
  <p:slideViewPr>
    <p:cSldViewPr snapToGrid="0">
      <p:cViewPr varScale="1">
        <p:scale>
          <a:sx n="70" d="100"/>
          <a:sy n="70" d="100"/>
        </p:scale>
        <p:origin x="702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84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0.xlsx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_____Microsoft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3.xlsx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_____Microsoft_Excel14.xlsx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_____Microsoft_Excel15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712133032488132"/>
          <c:y val="3.6462180863755668E-2"/>
          <c:w val="0.85469309532664584"/>
          <c:h val="0.8501892149844905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scene3d>
              <a:camera prst="orthographicFront"/>
              <a:lightRig rig="balanced" dir="t">
                <a:rot lat="0" lon="0" rev="8700000"/>
              </a:lightRig>
            </a:scene3d>
            <a:sp3d>
              <a:bevelT w="190500" h="38100"/>
            </a:sp3d>
          </c:spPr>
          <c:invertIfNegative val="0"/>
          <c:dLbls>
            <c:dLbl>
              <c:idx val="1"/>
              <c:layout>
                <c:manualLayout>
                  <c:x val="0"/>
                  <c:y val="-2.9618528843103733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9EE-4B1F-A3BD-88A58815EC30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2">
                        <a:lumMod val="75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Лист1!$B$2:$B$3</c:f>
              <c:numCache>
                <c:formatCode>#\ ##0.0</c:formatCode>
                <c:ptCount val="2"/>
                <c:pt idx="0">
                  <c:v>1029.7</c:v>
                </c:pt>
                <c:pt idx="1">
                  <c:v>1310.8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9EE-4B1F-A3BD-88A58815EC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883326112"/>
        <c:axId val="-883332096"/>
      </c:barChart>
      <c:catAx>
        <c:axId val="-8833261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>
                <a:solidFill>
                  <a:schemeClr val="tx2">
                    <a:lumMod val="75000"/>
                  </a:schemeClr>
                </a:solidFill>
              </a:defRPr>
            </a:pPr>
            <a:endParaRPr lang="ru-RU"/>
          </a:p>
        </c:txPr>
        <c:crossAx val="-883332096"/>
        <c:crosses val="autoZero"/>
        <c:auto val="1"/>
        <c:lblAlgn val="ctr"/>
        <c:lblOffset val="100"/>
        <c:noMultiLvlLbl val="0"/>
      </c:catAx>
      <c:valAx>
        <c:axId val="-883332096"/>
        <c:scaling>
          <c:orientation val="minMax"/>
          <c:max val="1400"/>
          <c:min val="0"/>
        </c:scaling>
        <c:delete val="0"/>
        <c:axPos val="l"/>
        <c:majorGridlines>
          <c:spPr>
            <a:ln>
              <a:solidFill>
                <a:schemeClr val="tx1"/>
              </a:solidFill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vert="horz"/>
          <a:lstStyle/>
          <a:p>
            <a:pPr>
              <a:defRPr>
                <a:solidFill>
                  <a:schemeClr val="tx2">
                    <a:lumMod val="75000"/>
                  </a:schemeClr>
                </a:solidFill>
              </a:defRPr>
            </a:pPr>
            <a:endParaRPr lang="ru-RU"/>
          </a:p>
        </c:txPr>
        <c:crossAx val="-883326112"/>
        <c:crosses val="autoZero"/>
        <c:crossBetween val="between"/>
        <c:majorUnit val="100"/>
      </c:valAx>
      <c:spPr>
        <a:noFill/>
        <a:ln w="25394">
          <a:noFill/>
        </a:ln>
      </c:spPr>
    </c:plotArea>
    <c:plotVisOnly val="1"/>
    <c:dispBlanksAs val="gap"/>
    <c:showDLblsOverMax val="0"/>
  </c:chart>
  <c:txPr>
    <a:bodyPr/>
    <a:lstStyle/>
    <a:p>
      <a:pPr>
        <a:defRPr sz="1796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7188867482783752E-2"/>
          <c:y val="2.5201573554049349E-2"/>
          <c:w val="0.91467669455052403"/>
          <c:h val="0.618783270637169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effectLst>
              <a:innerShdw blurRad="63500" dist="50800" dir="135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c:spPr>
          <c:invertIfNegative val="0"/>
          <c:dLbls>
            <c:dLbl>
              <c:idx val="0"/>
              <c:layout>
                <c:manualLayout>
                  <c:x val="-1.5346946721174028E-3"/>
                  <c:y val="-4.660607749730295E-3"/>
                </c:manualLayout>
              </c:layout>
              <c:tx>
                <c:rich>
                  <a:bodyPr/>
                  <a:lstStyle/>
                  <a:p>
                    <a:fld id="{02945A3B-89E9-46D2-9A4E-FF884E890946}" type="VALUE">
                      <a:rPr lang="en-US" smtClean="0"/>
                      <a:pPr/>
                      <a:t>[ЗНАЧЕНИЕ]</a:t>
                    </a:fld>
                    <a:endParaRPr lang="ru-RU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525E-47D2-9E0F-AC733D975E05}"/>
                </c:ext>
                <c:ext xmlns:c15="http://schemas.microsoft.com/office/drawing/2012/chart" uri="{CE6537A1-D6FC-4f65-9D91-7224C49458BB}">
                  <c15:layout>
                    <c:manualLayout>
                      <c:w val="6.6371791974426039E-2"/>
                      <c:h val="4.9462223304775774E-2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-3.5172300499948161E-3"/>
                  <c:y val="-1.057246264799886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525E-47D2-9E0F-AC733D975E05}"/>
                </c:ext>
                <c:ext xmlns:c15="http://schemas.microsoft.com/office/drawing/2012/chart" uri="{CE6537A1-D6FC-4f65-9D91-7224C49458BB}">
                  <c15:layout>
                    <c:manualLayout>
                      <c:w val="4.4982002462820865E-2"/>
                      <c:h val="3.7403331350386676E-2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-4.9716052117526231E-4"/>
                  <c:y val="1.210280563531572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525E-47D2-9E0F-AC733D975E05}"/>
                </c:ext>
                <c:ext xmlns:c15="http://schemas.microsoft.com/office/drawing/2012/chart" uri="{CE6537A1-D6FC-4f65-9D91-7224C49458BB}">
                  <c15:layout>
                    <c:manualLayout>
                      <c:w val="3.6581131748983205E-2"/>
                      <c:h val="6.7147531231409874E-2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-2.9239471664507409E-3"/>
                  <c:y val="2.7183544353208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525E-47D2-9E0F-AC733D975E0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5.6428768015253025E-3"/>
                  <c:y val="-1.279273835565328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525E-47D2-9E0F-AC733D975E0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2">
                        <a:lumMod val="75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Пайдалуу                     кендерди казуу</c:v>
                </c:pt>
                <c:pt idx="1">
                  <c:v>Геологиялык           чалгындоо</c:v>
                </c:pt>
                <c:pt idx="2">
                  <c:v>Иштетүү                        өндүрүшү</c:v>
                </c:pt>
                <c:pt idx="3">
                  <c:v>Маалымат                             жана байланыш</c:v>
                </c:pt>
                <c:pt idx="4">
                  <c:v>Курулуш</c:v>
                </c:pt>
                <c:pt idx="5">
                  <c:v>Финансылык                   ортомчулук</c:v>
                </c:pt>
                <c:pt idx="6">
                  <c:v>Башкалар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346.5</c:v>
                </c:pt>
                <c:pt idx="1">
                  <c:v>136.69999999999999</c:v>
                </c:pt>
                <c:pt idx="2" formatCode="0.0">
                  <c:v>45.5</c:v>
                </c:pt>
                <c:pt idx="3" formatCode="0.0">
                  <c:v>42.5</c:v>
                </c:pt>
                <c:pt idx="4" formatCode="0.0">
                  <c:v>34.4</c:v>
                </c:pt>
                <c:pt idx="5" formatCode="0.0">
                  <c:v>15.6</c:v>
                </c:pt>
                <c:pt idx="6" formatCode="0.0">
                  <c:v>228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525E-47D2-9E0F-AC733D975E0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spPr>
            <a:scene3d>
              <a:camera prst="orthographicFront"/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c:spPr>
          <c:invertIfNegative val="0"/>
          <c:dLbls>
            <c:dLbl>
              <c:idx val="0"/>
              <c:layout>
                <c:manualLayout>
                  <c:x val="-1.4244942527964057E-3"/>
                  <c:y val="-1.237389942557001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525E-47D2-9E0F-AC733D975E0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5953888116926561E-3"/>
                  <c:y val="-1.679161572679679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525E-47D2-9E0F-AC733D975E0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5.4977143202367814E-3"/>
                  <c:y val="-7.19637885835359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525E-47D2-9E0F-AC733D975E0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1840484986265906E-3"/>
                  <c:y val="-1.73507832639302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0-525E-47D2-9E0F-AC733D975E0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6.162273194111432E-3"/>
                  <c:y val="3.197696659125223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525E-47D2-9E0F-AC733D975E0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2">
                        <a:lumMod val="75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Пайдалуу                     кендерди казуу</c:v>
                </c:pt>
                <c:pt idx="1">
                  <c:v>Геологиялык           чалгындоо</c:v>
                </c:pt>
                <c:pt idx="2">
                  <c:v>Иштетүү                        өндүрүшү</c:v>
                </c:pt>
                <c:pt idx="3">
                  <c:v>Маалымат                             жана байланыш</c:v>
                </c:pt>
                <c:pt idx="4">
                  <c:v>Курулуш</c:v>
                </c:pt>
                <c:pt idx="5">
                  <c:v>Финансылык                   ортомчулук</c:v>
                </c:pt>
                <c:pt idx="6">
                  <c:v>Башкалар</c:v>
                </c:pt>
              </c:strCache>
            </c:strRef>
          </c:cat>
          <c:val>
            <c:numRef>
              <c:f>Лист1!$C$2:$C$8</c:f>
              <c:numCache>
                <c:formatCode>0.0</c:formatCode>
                <c:ptCount val="7"/>
                <c:pt idx="0" formatCode="General">
                  <c:v>614.5</c:v>
                </c:pt>
                <c:pt idx="1">
                  <c:v>99</c:v>
                </c:pt>
                <c:pt idx="2">
                  <c:v>173.2</c:v>
                </c:pt>
                <c:pt idx="3">
                  <c:v>8.6</c:v>
                </c:pt>
                <c:pt idx="4">
                  <c:v>7.3</c:v>
                </c:pt>
                <c:pt idx="5">
                  <c:v>118.9</c:v>
                </c:pt>
                <c:pt idx="6" formatCode="General">
                  <c:v>50.3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F-525E-47D2-9E0F-AC733D975E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989602736"/>
        <c:axId val="-880106896"/>
      </c:barChart>
      <c:catAx>
        <c:axId val="-9896027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1400" b="1">
                <a:solidFill>
                  <a:schemeClr val="tx2">
                    <a:lumMod val="75000"/>
                  </a:schemeClr>
                </a:solidFill>
              </a:defRPr>
            </a:pPr>
            <a:endParaRPr lang="ru-RU"/>
          </a:p>
        </c:txPr>
        <c:crossAx val="-880106896"/>
        <c:crosses val="autoZero"/>
        <c:auto val="1"/>
        <c:lblAlgn val="ctr"/>
        <c:lblOffset val="100"/>
        <c:noMultiLvlLbl val="0"/>
      </c:catAx>
      <c:valAx>
        <c:axId val="-880106896"/>
        <c:scaling>
          <c:orientation val="minMax"/>
          <c:max val="65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>
                <a:solidFill>
                  <a:schemeClr val="tx2">
                    <a:lumMod val="75000"/>
                  </a:schemeClr>
                </a:solidFill>
              </a:defRPr>
            </a:pPr>
            <a:endParaRPr lang="ru-RU"/>
          </a:p>
        </c:txPr>
        <c:crossAx val="-989602736"/>
        <c:crosses val="autoZero"/>
        <c:crossBetween val="between"/>
        <c:majorUnit val="50"/>
      </c:valAx>
      <c:spPr>
        <a:noFill/>
        <a:ln w="25392">
          <a:noFill/>
        </a:ln>
      </c:spPr>
    </c:plotArea>
    <c:legend>
      <c:legendPos val="r"/>
      <c:layout>
        <c:manualLayout>
          <c:xMode val="edge"/>
          <c:yMode val="edge"/>
          <c:x val="0.1488340571878643"/>
          <c:y val="0.91325100549481664"/>
          <c:w val="0.69091747163318151"/>
          <c:h val="7.4941180913536853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795">
          <a:latin typeface="+mn-lt"/>
          <a:cs typeface="Arial" panose="020B0604020202020204" pitchFamily="34" charset="0"/>
        </a:defRPr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188714641986931"/>
          <c:y val="0.1364379739339466"/>
          <c:w val="0.41031625492118062"/>
          <c:h val="0.839286771753913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2025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39700" h="139700"/>
            </a:sp3d>
          </c:spPr>
          <c:dPt>
            <c:idx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scene3d>
                <a:camera prst="orthographicFront"/>
                <a:lightRig rig="threePt" dir="t"/>
              </a:scene3d>
              <a:sp3d>
                <a:bevelT w="139700" h="1397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6B94-4076-B4C9-42268A21D309}"/>
              </c:ext>
            </c:extLst>
          </c:dPt>
          <c:dPt>
            <c:idx val="1"/>
            <c:bubble3D val="0"/>
            <c:spPr>
              <a:solidFill>
                <a:schemeClr val="tx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39700" h="1397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B94-4076-B4C9-42268A21D309}"/>
              </c:ext>
            </c:extLst>
          </c:dPt>
          <c:dPt>
            <c:idx val="2"/>
            <c:bubble3D val="0"/>
            <c:spPr>
              <a:solidFill>
                <a:schemeClr val="accent4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39700" h="1397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B94-4076-B4C9-42268A21D309}"/>
              </c:ext>
            </c:extLst>
          </c:dPt>
          <c:dPt>
            <c:idx val="3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39700" h="1397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6B94-4076-B4C9-42268A21D309}"/>
              </c:ext>
            </c:extLst>
          </c:dPt>
          <c:dPt>
            <c:idx val="4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 w="139700" h="1397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6B94-4076-B4C9-42268A21D309}"/>
              </c:ext>
            </c:extLst>
          </c:dPt>
          <c:dPt>
            <c:idx val="5"/>
            <c:bubble3D val="0"/>
            <c:spPr>
              <a:solidFill>
                <a:schemeClr val="bg1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39700" h="1397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6B94-4076-B4C9-42268A21D309}"/>
              </c:ext>
            </c:extLst>
          </c:dPt>
          <c:dPt>
            <c:idx val="6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 w="139700" h="1397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6B94-4076-B4C9-42268A21D309}"/>
              </c:ext>
            </c:extLst>
          </c:dPt>
          <c:dLbls>
            <c:dLbl>
              <c:idx val="0"/>
              <c:layout>
                <c:manualLayout>
                  <c:x val="0.12656310907522816"/>
                  <c:y val="7.0963203478104156E-2"/>
                </c:manualLayout>
              </c:layout>
              <c:tx>
                <c:rich>
                  <a:bodyPr/>
                  <a:lstStyle/>
                  <a:p>
                    <a:r>
                      <a:rPr lang="ru-RU" sz="1600" b="1" dirty="0" err="1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Кытай</a:t>
                    </a:r>
                    <a:endParaRPr lang="ru-RU" sz="1600" b="1" dirty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ea typeface="+mn-ea"/>
                      <a:cs typeface="Arial" panose="020B0604020202020204" pitchFamily="34" charset="0"/>
                    </a:endParaRPr>
                  </a:p>
                  <a:p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31,5%</a:t>
                    </a:r>
                    <a:endParaRPr lang="ru-RU" sz="1600" b="1" dirty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cs typeface="Arial" panose="020B0604020202020204" pitchFamily="34" charset="0"/>
                    </a:endParaRP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6B94-4076-B4C9-42268A21D309}"/>
                </c:ext>
                <c:ext xmlns:c15="http://schemas.microsoft.com/office/drawing/2012/chart" uri="{CE6537A1-D6FC-4f65-9D91-7224C49458BB}">
                  <c15:layout>
                    <c:manualLayout>
                      <c:w val="9.4025807419073584E-2"/>
                      <c:h val="0.1525254275592631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9.6710203748360493E-2"/>
                  <c:y val="-0.27154868985940422"/>
                </c:manualLayout>
              </c:layout>
              <c:tx>
                <c:rich>
                  <a:bodyPr/>
                  <a:lstStyle/>
                  <a:p>
                    <a:r>
                      <a:rPr lang="ru-RU" sz="1600" b="1" dirty="0" err="1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Түркия</a:t>
                    </a:r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/>
                    </a:r>
                    <a:b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</a:br>
                    <a:r>
                      <a:rPr lang="ru-RU" sz="14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11,2</a:t>
                    </a:r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%</a:t>
                    </a:r>
                    <a:endParaRPr lang="ru-RU" sz="1600" b="1" dirty="0">
                      <a:solidFill>
                        <a:schemeClr val="tx2">
                          <a:lumMod val="7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6B94-4076-B4C9-42268A21D309}"/>
                </c:ext>
                <c:ext xmlns:c15="http://schemas.microsoft.com/office/drawing/2012/chart" uri="{CE6537A1-D6FC-4f65-9D91-7224C49458BB}">
                  <c15:layout>
                    <c:manualLayout>
                      <c:w val="8.6790607076136631E-2"/>
                      <c:h val="0.11895166723083843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0.26067153776369445"/>
                  <c:y val="-6.2448995888987703E-2"/>
                </c:manualLayout>
              </c:layout>
              <c:tx>
                <c:rich>
                  <a:bodyPr/>
                  <a:lstStyle/>
                  <a:p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Россия</a:t>
                    </a:r>
                  </a:p>
                  <a:p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11,3%</a:t>
                    </a:r>
                    <a:endParaRPr lang="ru-RU" sz="1600" b="1" dirty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cs typeface="Arial" panose="020B0604020202020204" pitchFamily="34" charset="0"/>
                    </a:endParaRP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6B94-4076-B4C9-42268A21D30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0.1222837575621014"/>
                  <c:y val="-4.9959196711190014E-2"/>
                </c:manualLayout>
              </c:layout>
              <c:tx>
                <c:rich>
                  <a:bodyPr/>
                  <a:lstStyle/>
                  <a:p>
                    <a:fld id="{AD9B2C05-009A-40D7-A8CD-1F3E74460E06}" type="CATEGORYNAME">
                      <a:rPr lang="ru-RU" smtClean="0"/>
                      <a:pPr/>
                      <a:t>[ИМЯ КАТЕГОРИИ]</a:t>
                    </a:fld>
                    <a:endParaRPr lang="ru-RU" baseline="0" dirty="0"/>
                  </a:p>
                  <a:p>
                    <a:fld id="{12894596-ABF3-4D94-8467-0A414332333D}" type="VALUE">
                      <a:rPr lang="ru-RU" baseline="0" smtClean="0"/>
                      <a:pPr/>
                      <a:t>[ЗНАЧЕНИЕ]</a:t>
                    </a:fld>
                    <a:r>
                      <a:rPr lang="ru-RU" baseline="0" dirty="0"/>
                      <a:t>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6B94-4076-B4C9-42268A21D309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4"/>
              <c:layout>
                <c:manualLayout>
                  <c:x val="-8.7520565029459374E-2"/>
                  <c:y val="0.13149673622861957"/>
                </c:manualLayout>
              </c:layout>
              <c:tx>
                <c:rich>
                  <a:bodyPr/>
                  <a:lstStyle/>
                  <a:p>
                    <a:r>
                      <a:rPr lang="ru-RU" sz="1600" b="1" dirty="0" err="1">
                        <a:latin typeface="+mn-lt"/>
                        <a:cs typeface="Arial" panose="020B0604020202020204" pitchFamily="34" charset="0"/>
                      </a:rPr>
                      <a:t>Улуу</a:t>
                    </a:r>
                    <a:r>
                      <a:rPr lang="ru-RU" sz="1600" b="1" baseline="0" dirty="0">
                        <a:latin typeface="+mn-lt"/>
                        <a:cs typeface="Arial" panose="020B0604020202020204" pitchFamily="34" charset="0"/>
                      </a:rPr>
                      <a:t> Британия</a:t>
                    </a:r>
                  </a:p>
                  <a:p>
                    <a:r>
                      <a:rPr lang="ru-RU" sz="1600" b="1" dirty="0">
                        <a:latin typeface="+mn-lt"/>
                        <a:cs typeface="Arial" panose="020B0604020202020204" pitchFamily="34" charset="0"/>
                      </a:rPr>
                      <a:t>8,5%</a:t>
                    </a:r>
                    <a:endParaRPr lang="ru-RU" dirty="0">
                      <a:latin typeface="+mn-lt"/>
                    </a:endParaRP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6B94-4076-B4C9-42268A21D30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0.13123501662671103"/>
                  <c:y val="0.18851522644202601"/>
                </c:manualLayout>
              </c:layout>
              <c:tx>
                <c:rich>
                  <a:bodyPr/>
                  <a:lstStyle/>
                  <a:p>
                    <a:pPr>
                      <a:defRPr sz="1600" b="1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defRPr>
                    </a:pPr>
                    <a:fld id="{5531F4AC-19BD-4D89-8F17-6E0997B9FEAC}" type="CATEGORYNAME">
                      <a:rPr lang="ru-RU" sz="1600" b="1" smtClean="0"/>
                      <a:pPr>
                        <a:defRPr sz="1600" b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defRPr>
                      </a:pPr>
                      <a:t>[ИМЯ КАТЕГОРИИ]</a:t>
                    </a:fld>
                    <a:r>
                      <a:rPr lang="ru-RU" sz="1600" b="1" baseline="0" dirty="0"/>
                      <a:t> </a:t>
                    </a:r>
                  </a:p>
                  <a:p>
                    <a:pPr>
                      <a:defRPr sz="1600" b="1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defRPr>
                    </a:pPr>
                    <a:fld id="{F5C43B59-7612-4067-BAAC-9A578408DDFD}" type="VALUE">
                      <a:rPr lang="ru-RU" sz="1600" b="1" baseline="0" smtClean="0"/>
                      <a:pPr>
                        <a:defRPr sz="1600" b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defRPr>
                      </a:pPr>
                      <a:t>[ЗНАЧЕНИЕ]</a:t>
                    </a:fld>
                    <a:r>
                      <a:rPr lang="ru-RU" sz="1600" b="1" baseline="0" dirty="0"/>
                      <a:t>%</a:t>
                    </a:r>
                  </a:p>
                </c:rich>
              </c:tx>
              <c:spPr>
                <a:noFill/>
                <a:ln w="9525" cap="flat" cmpd="sng" algn="ctr">
                  <a:noFill/>
                  <a:prstDash val="solid"/>
                </a:ln>
                <a:effectLst>
                  <a:outerShdw sx="1000" sy="1000" rotWithShape="0">
                    <a:srgbClr val="000000"/>
                  </a:outerShdw>
                </a:effectLst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6B94-4076-B4C9-42268A21D309}"/>
                </c:ext>
                <c:ext xmlns:c15="http://schemas.microsoft.com/office/drawing/2012/chart" uri="{CE6537A1-D6FC-4f65-9D91-7224C49458BB}">
                  <c15:layout>
                    <c:manualLayout>
                      <c:w val="0.13190903534456799"/>
                      <c:h val="0.14253358821702511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6"/>
              <c:layout>
                <c:manualLayout>
                  <c:x val="-0.13430215509339496"/>
                  <c:y val="0.15200655999656973"/>
                </c:manualLayout>
              </c:layout>
              <c:tx>
                <c:rich>
                  <a:bodyPr/>
                  <a:lstStyle/>
                  <a:p>
                    <a:r>
                      <a:rPr lang="ru-RU" sz="1600" b="1" dirty="0">
                        <a:latin typeface="+mn-lt"/>
                        <a:cs typeface="Arial" panose="020B0604020202020204" pitchFamily="34" charset="0"/>
                      </a:rPr>
                      <a:t>Башка</a:t>
                    </a:r>
                    <a:r>
                      <a:rPr lang="ru-RU" sz="1600" b="1" baseline="0" dirty="0">
                        <a:latin typeface="+mn-lt"/>
                        <a:cs typeface="Arial" panose="020B0604020202020204" pitchFamily="34" charset="0"/>
                      </a:rPr>
                      <a:t> </a:t>
                    </a:r>
                    <a:r>
                      <a:rPr lang="ru-RU" sz="1600" b="1" baseline="0" dirty="0" err="1">
                        <a:latin typeface="+mn-lt"/>
                        <a:cs typeface="Arial" panose="020B0604020202020204" pitchFamily="34" charset="0"/>
                      </a:rPr>
                      <a:t>өлкөлөр</a:t>
                    </a:r>
                    <a:endParaRPr lang="ru-RU" sz="1600" b="1" baseline="0" dirty="0">
                      <a:latin typeface="+mn-lt"/>
                      <a:cs typeface="Arial" panose="020B0604020202020204" pitchFamily="34" charset="0"/>
                    </a:endParaRPr>
                  </a:p>
                  <a:p>
                    <a:r>
                      <a:rPr lang="ru-RU" sz="1600" b="1" dirty="0">
                        <a:latin typeface="+mn-lt"/>
                        <a:cs typeface="Arial" panose="020B0604020202020204" pitchFamily="34" charset="0"/>
                      </a:rPr>
                      <a:t>9,7%</a:t>
                    </a:r>
                    <a:endParaRPr lang="ru-RU" dirty="0">
                      <a:latin typeface="+mn-lt"/>
                    </a:endParaRP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6B94-4076-B4C9-42268A21D30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0.2830156994264606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sz="1600" b="1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Другие </a:t>
                    </a:r>
                  </a:p>
                  <a:p>
                    <a:r>
                      <a:rPr lang="ru-RU" sz="1600" b="1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страны </a:t>
                    </a:r>
                  </a:p>
                  <a:p>
                    <a:r>
                      <a:rPr lang="ru-RU" sz="1600" b="1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4,8%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6B94-4076-B4C9-42268A21D309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 w="9525" cap="flat" cmpd="sng" algn="ctr">
                <a:noFill/>
                <a:prstDash val="solid"/>
              </a:ln>
              <a:effectLst>
                <a:outerShdw sx="1000" sy="1000" rotWithShape="0">
                  <a:srgbClr val="000000"/>
                </a:outerShdw>
              </a:effectLst>
            </c:spPr>
            <c:txPr>
              <a:bodyPr/>
              <a:lstStyle/>
              <a:p>
                <a:pPr>
                  <a:defRPr sz="1400" b="1">
                    <a:solidFill>
                      <a:schemeClr val="tx2">
                        <a:lumMod val="75000"/>
                      </a:schemeClr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Китай</c:v>
                </c:pt>
                <c:pt idx="1">
                  <c:v>Турция</c:v>
                </c:pt>
                <c:pt idx="2">
                  <c:v>Россия</c:v>
                </c:pt>
                <c:pt idx="3">
                  <c:v>Индия</c:v>
                </c:pt>
                <c:pt idx="4">
                  <c:v>Великобритания</c:v>
                </c:pt>
                <c:pt idx="5">
                  <c:v>Казакстан</c:v>
                </c:pt>
                <c:pt idx="6">
                  <c:v>Другие страны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31.5</c:v>
                </c:pt>
                <c:pt idx="1">
                  <c:v>11.2</c:v>
                </c:pt>
                <c:pt idx="2" formatCode="0.0">
                  <c:v>11.3</c:v>
                </c:pt>
                <c:pt idx="3" formatCode="0.0">
                  <c:v>19.899999999999999</c:v>
                </c:pt>
                <c:pt idx="4" formatCode="0.0">
                  <c:v>8.5</c:v>
                </c:pt>
                <c:pt idx="5">
                  <c:v>7.9</c:v>
                </c:pt>
                <c:pt idx="6" formatCode="0.0">
                  <c:v>9.6999999999999993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6B94-4076-B4C9-42268A21D3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392">
          <a:noFill/>
        </a:ln>
      </c:spPr>
    </c:plotArea>
    <c:plotVisOnly val="1"/>
    <c:dispBlanksAs val="gap"/>
    <c:showDLblsOverMax val="0"/>
  </c:chart>
  <c:txPr>
    <a:bodyPr/>
    <a:lstStyle/>
    <a:p>
      <a:pPr>
        <a:defRPr sz="1796"/>
      </a:pPr>
      <a:endParaRPr lang="ru-RU"/>
    </a:p>
  </c:tx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3153962108924475E-2"/>
          <c:y val="2.6563630675831534E-2"/>
          <c:w val="0.9368460093729819"/>
          <c:h val="0.661248750457252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scene3d>
              <a:camera prst="orthographicFront"/>
              <a:lightRig rig="balanced" dir="t">
                <a:rot lat="0" lon="0" rev="8700000"/>
              </a:lightRig>
            </a:scene3d>
            <a:sp3d>
              <a:bevelT w="190500" h="38100"/>
            </a:sp3d>
          </c:spPr>
          <c:invertIfNegative val="0"/>
          <c:dLbls>
            <c:dLbl>
              <c:idx val="0"/>
              <c:layout>
                <c:manualLayout>
                  <c:x val="1.2959760955730659E-3"/>
                  <c:y val="-4.761904761904762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8D68-4EE5-B408-15B506277E2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070274147529337E-3"/>
                  <c:y val="1.416132319652246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8D68-4EE5-B408-15B506277E2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6.1348261450578289E-3"/>
                  <c:y val="-1.428571428571428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8D68-4EE5-B408-15B506277E2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1.0534236267870525E-2"/>
                  <c:y val="-2.381139857517810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8D68-4EE5-B408-15B506277E2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6.6677031004123786E-3"/>
                  <c:y val="-4.761904761904762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9D74-4267-81C9-4EF91F683D2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0"/>
                  <c:y val="-1.904761904761913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8D68-4EE5-B408-15B506277E2F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2">
                        <a:lumMod val="75000"/>
                      </a:schemeClr>
                    </a:solidFill>
                    <a:latin typeface="+mn-lt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Кытай</c:v>
                </c:pt>
                <c:pt idx="1">
                  <c:v>Россия</c:v>
                </c:pt>
                <c:pt idx="2">
                  <c:v>Улуу Британия</c:v>
                </c:pt>
                <c:pt idx="3">
                  <c:v>Түркия</c:v>
                </c:pt>
                <c:pt idx="4">
                  <c:v>Нидер-
ланд</c:v>
                </c:pt>
                <c:pt idx="5">
                  <c:v>Бириккен Араб 
Эмираттары</c:v>
                </c:pt>
                <c:pt idx="6">
                  <c:v>Индия</c:v>
                </c:pt>
                <c:pt idx="7">
                  <c:v>Казакстан</c:v>
                </c:pt>
                <c:pt idx="8">
                  <c:v>Башка өлкөлөр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364.3</c:v>
                </c:pt>
                <c:pt idx="1">
                  <c:v>117.4</c:v>
                </c:pt>
                <c:pt idx="2" formatCode="0.0">
                  <c:v>94</c:v>
                </c:pt>
                <c:pt idx="3" formatCode="0.0">
                  <c:v>88.4</c:v>
                </c:pt>
                <c:pt idx="4" formatCode="0.0">
                  <c:v>35.1</c:v>
                </c:pt>
                <c:pt idx="5" formatCode="0.0">
                  <c:v>5.9</c:v>
                </c:pt>
                <c:pt idx="6">
                  <c:v>2.9</c:v>
                </c:pt>
                <c:pt idx="7" formatCode="0.0">
                  <c:v>12.8</c:v>
                </c:pt>
                <c:pt idx="8" formatCode="0.0">
                  <c:v>53.5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8D68-4EE5-B408-15B506277E2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Lbls>
            <c:dLbl>
              <c:idx val="0"/>
              <c:layout>
                <c:manualLayout>
                  <c:x val="6.0194450862942357E-3"/>
                  <c:y val="-4.761904761904762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8D68-4EE5-B408-15B506277E2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0534236267870607E-2"/>
                  <c:y val="2.3809523809523812E-3"/>
                </c:manualLayout>
              </c:layout>
              <c:tx>
                <c:rich>
                  <a:bodyPr/>
                  <a:lstStyle/>
                  <a:p>
                    <a:fld id="{DAB5BCD2-6F5B-430E-B42A-9CC5FD167DFE}" type="VALUE">
                      <a:rPr lang="en-US" smtClean="0"/>
                      <a:pPr/>
                      <a:t>[ЗНАЧЕНИЕ]</a:t>
                    </a:fld>
                    <a:endParaRPr lang="ru-RU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8D68-4EE5-B408-15B506277E2F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6.0195635816403309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E-8D68-4EE5-B408-15B506277E2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3.0097817908201654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F-8D68-4EE5-B408-15B506277E2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3.1249221279968402E-3"/>
                  <c:y val="-1.428590176227980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2-8D68-4EE5-B408-15B506277E2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4.5147165533468443E-3"/>
                  <c:y val="-8.7300578797851381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9D74-4267-81C9-4EF91F683D2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8.6953069918180061E-3"/>
                  <c:y val="2.380952380952381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7-8D68-4EE5-B408-15B506277E2F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2">
                        <a:lumMod val="75000"/>
                      </a:schemeClr>
                    </a:solidFill>
                    <a:latin typeface="+mn-lt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Кытай</c:v>
                </c:pt>
                <c:pt idx="1">
                  <c:v>Россия</c:v>
                </c:pt>
                <c:pt idx="2">
                  <c:v>Улуу Британия</c:v>
                </c:pt>
                <c:pt idx="3">
                  <c:v>Түркия</c:v>
                </c:pt>
                <c:pt idx="4">
                  <c:v>Нидер-
ланд</c:v>
                </c:pt>
                <c:pt idx="5">
                  <c:v>Бириккен Араб 
Эмираттары</c:v>
                </c:pt>
                <c:pt idx="6">
                  <c:v>Индия</c:v>
                </c:pt>
                <c:pt idx="7">
                  <c:v>Казакстан</c:v>
                </c:pt>
                <c:pt idx="8">
                  <c:v>Башка өлкөлөр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337.2</c:v>
                </c:pt>
                <c:pt idx="1">
                  <c:v>121.2</c:v>
                </c:pt>
                <c:pt idx="2">
                  <c:v>91.6</c:v>
                </c:pt>
                <c:pt idx="3" formatCode="0.0">
                  <c:v>120.1</c:v>
                </c:pt>
                <c:pt idx="4" formatCode="0.0">
                  <c:v>0.8</c:v>
                </c:pt>
                <c:pt idx="5" formatCode="0.0">
                  <c:v>45.8</c:v>
                </c:pt>
                <c:pt idx="6" formatCode="0.0">
                  <c:v>213</c:v>
                </c:pt>
                <c:pt idx="7" formatCode="0.0">
                  <c:v>84.9</c:v>
                </c:pt>
                <c:pt idx="8" formatCode="0.0">
                  <c:v>57.2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8-8D68-4EE5-B408-15B506277E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880110704"/>
        <c:axId val="-880104176"/>
      </c:barChart>
      <c:catAx>
        <c:axId val="-8801107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1394" b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ru-RU"/>
          </a:p>
        </c:txPr>
        <c:crossAx val="-880104176"/>
        <c:crosses val="autoZero"/>
        <c:auto val="1"/>
        <c:lblAlgn val="ctr"/>
        <c:lblOffset val="100"/>
        <c:noMultiLvlLbl val="0"/>
      </c:catAx>
      <c:valAx>
        <c:axId val="-880104176"/>
        <c:scaling>
          <c:orientation val="minMax"/>
          <c:max val="40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95">
                <a:solidFill>
                  <a:schemeClr val="tx2">
                    <a:lumMod val="75000"/>
                  </a:schemeClr>
                </a:solidFill>
                <a:latin typeface="+mn-lt"/>
                <a:cs typeface="Arial" panose="020B0604020202020204" pitchFamily="34" charset="0"/>
              </a:defRPr>
            </a:pPr>
            <a:endParaRPr lang="ru-RU"/>
          </a:p>
        </c:txPr>
        <c:crossAx val="-880110704"/>
        <c:crosses val="autoZero"/>
        <c:crossBetween val="between"/>
        <c:majorUnit val="40"/>
      </c:valAx>
      <c:spPr>
        <a:noFill/>
        <a:ln w="25388">
          <a:noFill/>
        </a:ln>
      </c:spPr>
    </c:plotArea>
    <c:legend>
      <c:legendPos val="r"/>
      <c:layout>
        <c:manualLayout>
          <c:xMode val="edge"/>
          <c:yMode val="edge"/>
          <c:x val="0.7942431988523313"/>
          <c:y val="9.5093363811219106E-2"/>
          <c:w val="0.20478877550787308"/>
          <c:h val="7.2643737451893661E-2"/>
        </c:manualLayout>
      </c:layout>
      <c:overlay val="0"/>
      <c:txPr>
        <a:bodyPr/>
        <a:lstStyle/>
        <a:p>
          <a:pPr>
            <a:defRPr sz="1800" b="1">
              <a:solidFill>
                <a:schemeClr val="tx2">
                  <a:lumMod val="75000"/>
                </a:schemeClr>
              </a:solidFill>
              <a:latin typeface="+mn-lt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794"/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51697792869269954"/>
          <c:y val="2.1513459146131654E-2"/>
        </c:manualLayout>
      </c:layout>
      <c:overlay val="0"/>
      <c:txPr>
        <a:bodyPr/>
        <a:lstStyle/>
        <a:p>
          <a:pPr>
            <a:defRPr sz="1800">
              <a:solidFill>
                <a:srgbClr val="FF0000"/>
              </a:solidFill>
              <a:latin typeface="+mj-lt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24717461569426064"/>
          <c:y val="0.13926047484185175"/>
          <c:w val="0.71565404388118714"/>
          <c:h val="0.81615224583785495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 prst="coolSlant"/>
            </a:sp3d>
          </c:spPr>
          <c:dPt>
            <c:idx val="0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70E-44E4-A46C-B67FE0D64C92}"/>
              </c:ext>
            </c:extLst>
          </c:dPt>
          <c:dPt>
            <c:idx val="1"/>
            <c:bubble3D val="0"/>
            <c:spPr>
              <a:solidFill>
                <a:schemeClr val="tx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70E-44E4-A46C-B67FE0D64C92}"/>
              </c:ext>
            </c:extLst>
          </c:dPt>
          <c:dPt>
            <c:idx val="2"/>
            <c:bubble3D val="0"/>
            <c:spPr>
              <a:solidFill>
                <a:schemeClr val="accent4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570E-44E4-A46C-B67FE0D64C92}"/>
              </c:ext>
            </c:extLst>
          </c:dPt>
          <c:dPt>
            <c:idx val="3"/>
            <c:bubble3D val="0"/>
            <c:spPr>
              <a:solidFill>
                <a:srgbClr val="2B777D"/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570E-44E4-A46C-B67FE0D64C92}"/>
              </c:ext>
            </c:extLst>
          </c:dPt>
          <c:dPt>
            <c:idx val="4"/>
            <c:bubble3D val="0"/>
            <c:spPr>
              <a:solidFill>
                <a:schemeClr val="bg1">
                  <a:lumMod val="65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1B94-4AEB-8D86-1CB2FACB0C7B}"/>
              </c:ext>
            </c:extLst>
          </c:dPt>
          <c:dPt>
            <c:idx val="5"/>
            <c:bubble3D val="0"/>
            <c:explosion val="8"/>
            <c:spPr>
              <a:solidFill>
                <a:schemeClr val="accent5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570E-44E4-A46C-B67FE0D64C92}"/>
              </c:ext>
            </c:extLst>
          </c:dPt>
          <c:dLbls>
            <c:dLbl>
              <c:idx val="0"/>
              <c:layout>
                <c:manualLayout>
                  <c:x val="-0.12258179633318339"/>
                  <c:y val="-4.9983854318308638E-3"/>
                </c:manualLayout>
              </c:layout>
              <c:tx>
                <c:rich>
                  <a:bodyPr/>
                  <a:lstStyle/>
                  <a:p>
                    <a:pPr>
                      <a:defRPr sz="150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500" b="1" dirty="0" err="1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rPr>
                      <a:t>Жалал</a:t>
                    </a:r>
                    <a:r>
                      <a:rPr lang="ru-RU" sz="1500" b="1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rPr>
                      <a:t>-Абад </a:t>
                    </a:r>
                    <a:r>
                      <a:rPr lang="ru-RU" sz="1500" b="1" dirty="0" err="1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rPr>
                      <a:t>облусу</a:t>
                    </a:r>
                    <a:endParaRPr lang="ru-RU" sz="1500" b="1" dirty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endParaRPr>
                  </a:p>
                  <a:p>
                    <a:pPr>
                      <a:defRPr sz="150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500" b="1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rPr>
                      <a:t>49,1%</a:t>
                    </a:r>
                    <a:endParaRPr lang="ru-RU" sz="1500" b="1" dirty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 w="12700" cap="flat" cmpd="sng" algn="ctr">
                  <a:noFill/>
                  <a:prstDash val="solid"/>
                  <a:miter lim="800000"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570E-44E4-A46C-B67FE0D64C92}"/>
                </c:ext>
                <c:ext xmlns:c15="http://schemas.microsoft.com/office/drawing/2012/chart" uri="{CE6537A1-D6FC-4f65-9D91-7224C49458BB}">
                  <c15:layout>
                    <c:manualLayout>
                      <c:w val="0.21605621135218878"/>
                      <c:h val="0.21814647574177495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-0.10866728458603114"/>
                  <c:y val="-7.8962547312141126E-2"/>
                </c:manualLayout>
              </c:layout>
              <c:tx>
                <c:rich>
                  <a:bodyPr/>
                  <a:lstStyle/>
                  <a:p>
                    <a:r>
                      <a:rPr lang="ru-RU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Бишкек ш. 22,2%</a:t>
                    </a:r>
                    <a:endParaRPr lang="ru-RU" sz="1600" b="1" dirty="0">
                      <a:solidFill>
                        <a:schemeClr val="tx2">
                          <a:lumMod val="50000"/>
                        </a:schemeClr>
                      </a:solidFill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570E-44E4-A46C-B67FE0D64C92}"/>
                </c:ext>
                <c:ext xmlns:c15="http://schemas.microsoft.com/office/drawing/2012/chart" uri="{CE6537A1-D6FC-4f65-9D91-7224C49458BB}">
                  <c15:layout>
                    <c:manualLayout>
                      <c:w val="0.22777551256856898"/>
                      <c:h val="0.13392128318466953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-4.0535055072174496E-2"/>
                  <c:y val="8.3135332574574422E-2"/>
                </c:manualLayout>
              </c:layout>
              <c:tx>
                <c:rich>
                  <a:bodyPr/>
                  <a:lstStyle/>
                  <a:p>
                    <a:r>
                      <a:rPr lang="ru-RU" sz="1600" b="1" dirty="0" err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Чүй</a:t>
                    </a:r>
                    <a:r>
                      <a:rPr lang="ru-RU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 </a:t>
                    </a:r>
                    <a:r>
                      <a:rPr lang="ru-RU" sz="1600" b="1" dirty="0" err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облусу</a:t>
                    </a:r>
                    <a:r>
                      <a:rPr lang="ru-RU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 6,0%</a:t>
                    </a:r>
                    <a:endParaRPr lang="ru-RU" sz="1600" b="1" dirty="0">
                      <a:solidFill>
                        <a:schemeClr val="tx2">
                          <a:lumMod val="50000"/>
                        </a:schemeClr>
                      </a:solidFill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570E-44E4-A46C-B67FE0D64C92}"/>
                </c:ext>
                <c:ext xmlns:c15="http://schemas.microsoft.com/office/drawing/2012/chart" uri="{CE6537A1-D6FC-4f65-9D91-7224C49458BB}">
                  <c15:layout>
                    <c:manualLayout>
                      <c:w val="0.21479140765299073"/>
                      <c:h val="0.18840411847224794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-0.10194536909541656"/>
                  <c:y val="-4.7117228236415128E-2"/>
                </c:manualLayout>
              </c:layout>
              <c:tx>
                <c:rich>
                  <a:bodyPr/>
                  <a:lstStyle/>
                  <a:p>
                    <a:pPr>
                      <a:defRPr sz="1500" b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500" b="1" baseline="0" dirty="0"/>
                      <a:t>Нарын </a:t>
                    </a:r>
                    <a:r>
                      <a:rPr lang="ru-RU" sz="1500" b="1" baseline="0" dirty="0" err="1"/>
                      <a:t>облусу</a:t>
                    </a:r>
                    <a:r>
                      <a:rPr lang="ru-RU" sz="1500" b="1" baseline="0" dirty="0"/>
                      <a:t> </a:t>
                    </a:r>
                    <a:fld id="{581EE4B6-C226-45FB-A6FD-FF69A32DC302}" type="VALUE">
                      <a:rPr lang="en-US" sz="1500" b="1" baseline="0" smtClean="0"/>
                      <a:pPr>
                        <a:defRPr sz="1500" b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[ЗНАЧЕНИЕ]</a:t>
                    </a:fld>
                    <a:r>
                      <a:rPr lang="en-US" sz="1500" b="1" baseline="0" dirty="0"/>
                      <a:t>%</a:t>
                    </a:r>
                  </a:p>
                </c:rich>
              </c:tx>
              <c:spPr>
                <a:solidFill>
                  <a:schemeClr val="lt1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570E-44E4-A46C-B67FE0D64C92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4"/>
              <c:layout>
                <c:manualLayout>
                  <c:x val="-7.837882726730469E-2"/>
                  <c:y val="3.7285196262671683E-2"/>
                </c:manualLayout>
              </c:layout>
              <c:tx>
                <c:rich>
                  <a:bodyPr/>
                  <a:lstStyle/>
                  <a:p>
                    <a:r>
                      <a:rPr lang="ru-RU" sz="1600" b="1" dirty="0" err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Башкалар</a:t>
                    </a:r>
                    <a:endParaRPr lang="ru-RU" sz="1600" b="1" dirty="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endParaRPr>
                  </a:p>
                  <a:p>
                    <a:r>
                      <a:rPr lang="ru-RU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22,7%</a:t>
                    </a:r>
                    <a:endParaRPr lang="ru-RU" sz="1600" b="1" dirty="0">
                      <a:solidFill>
                        <a:schemeClr val="tx2">
                          <a:lumMod val="50000"/>
                        </a:schemeClr>
                      </a:solidFill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1B94-4AEB-8D86-1CB2FACB0C7B}"/>
                </c:ext>
                <c:ext xmlns:c15="http://schemas.microsoft.com/office/drawing/2012/chart" uri="{CE6537A1-D6FC-4f65-9D91-7224C49458BB}">
                  <c15:layout>
                    <c:manualLayout>
                      <c:w val="0.21378208984488145"/>
                      <c:h val="0.13730965300018527"/>
                    </c:manualLayout>
                  </c15:layout>
                </c:ext>
              </c:extLst>
            </c:dLbl>
            <c:dLbl>
              <c:idx val="5"/>
              <c:layout>
                <c:manualLayout>
                  <c:x val="0.25473710253431436"/>
                  <c:y val="-1.9010544136635912E-2"/>
                </c:manualLayout>
              </c:layout>
              <c:tx>
                <c:rich>
                  <a:bodyPr/>
                  <a:lstStyle/>
                  <a:p>
                    <a:r>
                      <a:rPr lang="ru-RU" sz="1600" b="1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Другие</a:t>
                    </a:r>
                  </a:p>
                  <a:p>
                    <a:r>
                      <a:rPr lang="ru-RU" sz="1600" b="1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2,4%</a:t>
                    </a:r>
                    <a:endParaRPr lang="ru-RU" sz="1600" b="1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570E-44E4-A46C-B67FE0D64C92}"/>
                </c:ext>
                <c:ext xmlns:c15="http://schemas.microsoft.com/office/drawing/2012/chart" uri="{CE6537A1-D6FC-4f65-9D91-7224C49458BB}"/>
              </c:extLst>
            </c:dLbl>
            <c:spPr>
              <a:solidFill>
                <a:schemeClr val="lt1"/>
              </a:solidFill>
              <a:ln w="12700" cap="flat" cmpd="sng" algn="ctr">
                <a:noFill/>
                <a:prstDash val="solid"/>
                <a:miter lim="800000"/>
              </a:ln>
              <a:effectLst/>
            </c:spPr>
            <c:txPr>
              <a:bodyPr/>
              <a:lstStyle/>
              <a:p>
                <a:pPr>
                  <a:defRPr sz="150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Джалал-Абадская</c:v>
                </c:pt>
                <c:pt idx="1">
                  <c:v>г.Бишкек</c:v>
                </c:pt>
                <c:pt idx="2">
                  <c:v>Чуйская область</c:v>
                </c:pt>
                <c:pt idx="3">
                  <c:v>Нарынская область</c:v>
                </c:pt>
                <c:pt idx="4">
                  <c:v>Другие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49.1</c:v>
                </c:pt>
                <c:pt idx="1">
                  <c:v>22.2</c:v>
                </c:pt>
                <c:pt idx="2" formatCode="0.0">
                  <c:v>6</c:v>
                </c:pt>
                <c:pt idx="3" formatCode="0.0">
                  <c:v>1.3</c:v>
                </c:pt>
                <c:pt idx="4">
                  <c:v>21.4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570E-44E4-A46C-B67FE0D64C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>
          <a:solidFill>
            <a:schemeClr val="tx1"/>
          </a:solidFill>
        </a:defRPr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54417678933180313"/>
          <c:y val="1.0981269369889144E-2"/>
        </c:manualLayout>
      </c:layout>
      <c:overlay val="0"/>
      <c:txPr>
        <a:bodyPr/>
        <a:lstStyle/>
        <a:p>
          <a:pPr>
            <a:defRPr sz="1800"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21738125962329272"/>
          <c:y val="0.13263061916119057"/>
          <c:w val="0.67004876149833315"/>
          <c:h val="0.83195588296647316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2025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 prst="coolSlant"/>
            </a:sp3d>
          </c:spPr>
          <c:dPt>
            <c:idx val="0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C54-45ED-9E1E-889960BD4166}"/>
              </c:ext>
            </c:extLst>
          </c:dPt>
          <c:dPt>
            <c:idx val="1"/>
            <c:bubble3D val="0"/>
            <c:spPr>
              <a:solidFill>
                <a:schemeClr val="tx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C54-45ED-9E1E-889960BD4166}"/>
              </c:ext>
            </c:extLst>
          </c:dPt>
          <c:dPt>
            <c:idx val="2"/>
            <c:bubble3D val="0"/>
            <c:spPr>
              <a:solidFill>
                <a:schemeClr val="accent4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8C54-45ED-9E1E-889960BD4166}"/>
              </c:ext>
            </c:extLst>
          </c:dPt>
          <c:dPt>
            <c:idx val="3"/>
            <c:bubble3D val="0"/>
            <c:spPr>
              <a:solidFill>
                <a:schemeClr val="accent3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8C54-45ED-9E1E-889960BD4166}"/>
              </c:ext>
            </c:extLst>
          </c:dPt>
          <c:dPt>
            <c:idx val="4"/>
            <c:bubble3D val="0"/>
            <c:explosion val="1"/>
            <c:spPr>
              <a:solidFill>
                <a:schemeClr val="bg1">
                  <a:lumMod val="65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5BB0-464A-A38D-EC564D7DCB8B}"/>
              </c:ext>
            </c:extLst>
          </c:dPt>
          <c:dPt>
            <c:idx val="5"/>
            <c:bubble3D val="0"/>
            <c:explosion val="8"/>
            <c:spPr>
              <a:solidFill>
                <a:schemeClr val="accent5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8C54-45ED-9E1E-889960BD4166}"/>
              </c:ext>
            </c:extLst>
          </c:dPt>
          <c:dLbls>
            <c:dLbl>
              <c:idx val="0"/>
              <c:layout>
                <c:manualLayout>
                  <c:x val="-0.16140668774883032"/>
                  <c:y val="0.15938150288764796"/>
                </c:manualLayout>
              </c:layout>
              <c:tx>
                <c:rich>
                  <a:bodyPr/>
                  <a:lstStyle/>
                  <a:p>
                    <a:r>
                      <a:rPr lang="ru-RU" sz="1600" b="1" dirty="0" err="1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rPr>
                      <a:t>Жалал</a:t>
                    </a:r>
                    <a:r>
                      <a:rPr lang="ru-RU" sz="1600" b="1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rPr>
                      <a:t>-Абад </a:t>
                    </a:r>
                    <a:r>
                      <a:rPr lang="ru-RU" sz="1600" b="1" dirty="0" err="1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rPr>
                      <a:t>облусу</a:t>
                    </a:r>
                    <a:endParaRPr lang="ru-RU" sz="1600" b="1" dirty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endParaRPr>
                  </a:p>
                  <a:p>
                    <a:r>
                      <a:rPr lang="ru-RU" sz="1600" b="1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rPr>
                      <a:t> 38,6%</a:t>
                    </a:r>
                    <a:endParaRPr lang="ru-RU" sz="1600" b="1" dirty="0">
                      <a:solidFill>
                        <a:schemeClr val="bg1"/>
                      </a:solidFill>
                      <a:latin typeface="+mn-lt"/>
                      <a:cs typeface="Arial" panose="020B0604020202020204" pitchFamily="34" charset="0"/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8C54-45ED-9E1E-889960BD4166}"/>
                </c:ext>
                <c:ext xmlns:c15="http://schemas.microsoft.com/office/drawing/2012/chart" uri="{CE6537A1-D6FC-4f65-9D91-7224C49458BB}">
                  <c15:layout>
                    <c:manualLayout>
                      <c:w val="0.23837335624933406"/>
                      <c:h val="0.19799228673910121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-0.46231603885599204"/>
                  <c:y val="-5.3194306427998536E-2"/>
                </c:manualLayout>
              </c:layout>
              <c:tx>
                <c:rich>
                  <a:bodyPr/>
                  <a:lstStyle/>
                  <a:p>
                    <a:r>
                      <a:rPr lang="ru-RU" b="1" dirty="0">
                        <a:solidFill>
                          <a:schemeClr val="tx2">
                            <a:lumMod val="50000"/>
                          </a:schemeClr>
                        </a:solidFill>
                      </a:rPr>
                      <a:t>Бишкек ш. 16,4%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8C54-45ED-9E1E-889960BD416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9.3771522922848613E-2"/>
                  <c:y val="-0.21809838568855261"/>
                </c:manualLayout>
              </c:layout>
              <c:tx>
                <c:rich>
                  <a:bodyPr/>
                  <a:lstStyle/>
                  <a:p>
                    <a:r>
                      <a:rPr lang="ru-RU" sz="1600" b="1" dirty="0" err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Чүй</a:t>
                    </a:r>
                    <a:r>
                      <a:rPr lang="ru-RU" sz="1600" b="1" baseline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 </a:t>
                    </a:r>
                    <a:r>
                      <a:rPr lang="ru-RU" sz="1600" b="1" dirty="0" err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облусу</a:t>
                    </a:r>
                    <a:r>
                      <a:rPr lang="ru-RU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 15,3%</a:t>
                    </a:r>
                    <a:endParaRPr lang="ru-RU" sz="1600" b="1" dirty="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  <a:cs typeface="Arial" panose="020B0604020202020204" pitchFamily="34" charset="0"/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8C54-45ED-9E1E-889960BD416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6.508479639880807E-2"/>
                  <c:y val="3.9215669320257211E-2"/>
                </c:manualLayout>
              </c:layout>
              <c:tx>
                <c:rich>
                  <a:bodyPr/>
                  <a:lstStyle/>
                  <a:p>
                    <a:r>
                      <a:rPr lang="ru-RU" sz="1600" b="1" baseline="0" dirty="0">
                        <a:solidFill>
                          <a:schemeClr val="tx2">
                            <a:lumMod val="50000"/>
                          </a:schemeClr>
                        </a:solidFill>
                      </a:rPr>
                      <a:t>Нарын </a:t>
                    </a:r>
                    <a:r>
                      <a:rPr lang="ru-RU" sz="1600" b="1" baseline="0" dirty="0" err="1">
                        <a:solidFill>
                          <a:schemeClr val="tx2">
                            <a:lumMod val="50000"/>
                          </a:schemeClr>
                        </a:solidFill>
                      </a:rPr>
                      <a:t>облусу</a:t>
                    </a:r>
                    <a:endParaRPr lang="ru-RU" sz="1600" b="1" baseline="0" dirty="0">
                      <a:solidFill>
                        <a:schemeClr val="tx2">
                          <a:lumMod val="50000"/>
                        </a:schemeClr>
                      </a:solidFill>
                    </a:endParaRPr>
                  </a:p>
                  <a:p>
                    <a:fld id="{D94CE8A0-8533-4BDC-8E59-8B013DD90D6B}" type="VALUE">
                      <a:rPr lang="en-US" sz="1600" b="1" baseline="0" smtClean="0">
                        <a:solidFill>
                          <a:schemeClr val="tx2">
                            <a:lumMod val="50000"/>
                          </a:schemeClr>
                        </a:solidFill>
                      </a:rPr>
                      <a:pPr/>
                      <a:t>[ЗНАЧЕНИЕ]</a:t>
                    </a:fld>
                    <a:r>
                      <a:rPr lang="en-US" sz="1600" b="1" baseline="0" dirty="0">
                        <a:solidFill>
                          <a:schemeClr val="tx2">
                            <a:lumMod val="50000"/>
                          </a:schemeClr>
                        </a:solidFill>
                      </a:rPr>
                      <a:t>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8C54-45ED-9E1E-889960BD4166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4"/>
              <c:layout>
                <c:manualLayout>
                  <c:x val="-0.20527636738676114"/>
                  <c:y val="6.4655154958489253E-2"/>
                </c:manualLayout>
              </c:layout>
              <c:tx>
                <c:rich>
                  <a:bodyPr/>
                  <a:lstStyle/>
                  <a:p>
                    <a:r>
                      <a:rPr lang="ru-RU" sz="1600" b="1" dirty="0" err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Башкалар</a:t>
                    </a:r>
                    <a:endParaRPr lang="ru-RU" sz="1600" b="1" dirty="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endParaRPr>
                  </a:p>
                  <a:p>
                    <a:r>
                      <a:rPr lang="ru-RU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3,0%</a:t>
                    </a:r>
                    <a:endParaRPr lang="ru-RU" sz="1600" b="1" dirty="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  <a:cs typeface="Arial" panose="020B0604020202020204" pitchFamily="34" charset="0"/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5BB0-464A-A38D-EC564D7DCB8B}"/>
                </c:ext>
                <c:ext xmlns:c15="http://schemas.microsoft.com/office/drawing/2012/chart" uri="{CE6537A1-D6FC-4f65-9D91-7224C49458BB}">
                  <c15:layout>
                    <c:manualLayout>
                      <c:w val="0.20429009957735855"/>
                      <c:h val="0.1404365964768029"/>
                    </c:manualLayout>
                  </c15:layout>
                </c:ext>
              </c:extLst>
            </c:dLbl>
            <c:dLbl>
              <c:idx val="5"/>
              <c:layout>
                <c:manualLayout>
                  <c:x val="0.25473710253431436"/>
                  <c:y val="-1.9010544136635912E-2"/>
                </c:manualLayout>
              </c:layout>
              <c:tx>
                <c:rich>
                  <a:bodyPr/>
                  <a:lstStyle/>
                  <a:p>
                    <a:r>
                      <a:rPr lang="ru-RU" sz="1600" b="1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Другие</a:t>
                    </a:r>
                  </a:p>
                  <a:p>
                    <a:r>
                      <a:rPr lang="ru-RU" sz="1600" b="1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2,4%</a:t>
                    </a:r>
                    <a:endParaRPr lang="ru-RU" sz="1600" b="1" dirty="0">
                      <a:solidFill>
                        <a:schemeClr val="tx1"/>
                      </a:solidFill>
                      <a:latin typeface="+mn-lt"/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8C54-45ED-9E1E-889960BD4166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 w="12700" cap="flat" cmpd="sng" algn="ctr">
                <a:noFill/>
                <a:prstDash val="solid"/>
                <a:miter lim="800000"/>
              </a:ln>
              <a:effectLst/>
            </c:spPr>
            <c:txPr>
              <a:bodyPr/>
              <a:lstStyle/>
              <a:p>
                <a:pPr>
                  <a:defRPr sz="1500" b="1">
                    <a:solidFill>
                      <a:schemeClr val="tx2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Джалал-Абадская область</c:v>
                </c:pt>
                <c:pt idx="1">
                  <c:v>г.Бишкек</c:v>
                </c:pt>
                <c:pt idx="2">
                  <c:v>Чуйская область</c:v>
                </c:pt>
                <c:pt idx="3">
                  <c:v>Нарынская область</c:v>
                </c:pt>
                <c:pt idx="4">
                  <c:v>Другие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38.6</c:v>
                </c:pt>
                <c:pt idx="1">
                  <c:v>16.399999999999999</c:v>
                </c:pt>
                <c:pt idx="2">
                  <c:v>15.3</c:v>
                </c:pt>
                <c:pt idx="3">
                  <c:v>26.7</c:v>
                </c:pt>
                <c:pt idx="4" formatCode="0.0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8C54-45ED-9E1E-889960BD41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>
          <a:solidFill>
            <a:schemeClr val="tx2">
              <a:lumMod val="75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0574388675847514E-2"/>
          <c:y val="3.1362802483016206E-2"/>
          <c:w val="0.92348687564092569"/>
          <c:h val="0.831211117174709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Приток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Lbls>
            <c:dLbl>
              <c:idx val="1"/>
              <c:layout>
                <c:manualLayout>
                  <c:x val="1.5232526678359984E-3"/>
                  <c:y val="3.543777988447934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42B3-42AB-8442-A161E968480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595" b="1">
                    <a:solidFill>
                      <a:schemeClr val="tx2">
                        <a:lumMod val="75000"/>
                      </a:schemeClr>
                    </a:solidFill>
                    <a:latin typeface="+mn-lt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Лист1!$B$2:$B$3</c:f>
              <c:numCache>
                <c:formatCode>#\ ##0.0</c:formatCode>
                <c:ptCount val="2"/>
                <c:pt idx="0">
                  <c:v>1029.7</c:v>
                </c:pt>
                <c:pt idx="1">
                  <c:v>1310.8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2B3-42AB-8442-A161E968480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Отток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Lbls>
            <c:dLbl>
              <c:idx val="1"/>
              <c:layout>
                <c:manualLayout>
                  <c:x val="2.7145320610976706E-4"/>
                  <c:y val="-2.285143899213617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42B3-42AB-8442-A161E968480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595" b="1">
                    <a:solidFill>
                      <a:schemeClr val="tx2">
                        <a:lumMod val="75000"/>
                      </a:schemeClr>
                    </a:solidFill>
                    <a:latin typeface="+mn-lt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Лист1!$C$2:$C$3</c:f>
              <c:numCache>
                <c:formatCode>#\ ##0.0</c:formatCode>
                <c:ptCount val="2"/>
                <c:pt idx="0" formatCode="0.0">
                  <c:v>774.3</c:v>
                </c:pt>
                <c:pt idx="1">
                  <c:v>1071.8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2B3-42AB-8442-A161E9684809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Сальдо</c:v>
                </c:pt>
              </c:strCache>
            </c:strRef>
          </c:tx>
          <c:invertIfNegative val="0"/>
          <c:cat>
            <c:numRef>
              <c:f>Лист1!$A$2:$A$3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Лист1!$D$2:$D$3</c:f>
              <c:numCache>
                <c:formatCode>0.0</c:formatCode>
                <c:ptCount val="2"/>
                <c:pt idx="0" formatCode="General">
                  <c:v>255.4</c:v>
                </c:pt>
                <c:pt idx="1">
                  <c:v>239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42B3-42AB-8442-A161E96848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880107440"/>
        <c:axId val="-880116688"/>
      </c:barChart>
      <c:catAx>
        <c:axId val="-88010744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-880116688"/>
        <c:crosses val="autoZero"/>
        <c:auto val="1"/>
        <c:lblAlgn val="ctr"/>
        <c:lblOffset val="100"/>
        <c:noMultiLvlLbl val="0"/>
      </c:catAx>
      <c:valAx>
        <c:axId val="-880116688"/>
        <c:scaling>
          <c:orientation val="minMax"/>
          <c:max val="1400"/>
          <c:min val="-400"/>
        </c:scaling>
        <c:delete val="0"/>
        <c:axPos val="l"/>
        <c:majorGridlines/>
        <c:numFmt formatCode="General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400">
                <a:solidFill>
                  <a:schemeClr val="tx2">
                    <a:lumMod val="75000"/>
                  </a:schemeClr>
                </a:solidFill>
                <a:latin typeface="+mn-lt"/>
              </a:defRPr>
            </a:pPr>
            <a:endParaRPr lang="ru-RU"/>
          </a:p>
        </c:txPr>
        <c:crossAx val="-880107440"/>
        <c:crosses val="autoZero"/>
        <c:crossBetween val="between"/>
        <c:majorUnit val="200"/>
      </c:valAx>
      <c:spPr>
        <a:noFill/>
        <a:ln w="25378">
          <a:noFill/>
        </a:ln>
      </c:spPr>
    </c:plotArea>
    <c:plotVisOnly val="1"/>
    <c:dispBlanksAs val="gap"/>
    <c:showDLblsOverMax val="0"/>
  </c:chart>
  <c:txPr>
    <a:bodyPr/>
    <a:lstStyle/>
    <a:p>
      <a:pPr>
        <a:defRPr sz="1694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737150744760695"/>
          <c:y val="0.12227292907808741"/>
          <c:w val="0.45103249564075243"/>
          <c:h val="0.86953166138374638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2025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 prst="coolSlant"/>
            </a:sp3d>
          </c:spPr>
          <c:dPt>
            <c:idx val="0"/>
            <c:bubble3D val="0"/>
            <c:spPr>
              <a:solidFill>
                <a:schemeClr val="tx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8FBD-4BAB-B6BA-84EE166521AA}"/>
              </c:ext>
            </c:extLst>
          </c:dPt>
          <c:dPt>
            <c:idx val="2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8FBD-4BAB-B6BA-84EE166521AA}"/>
              </c:ext>
            </c:extLst>
          </c:dPt>
          <c:dPt>
            <c:idx val="3"/>
            <c:bubble3D val="0"/>
            <c:spPr>
              <a:solidFill>
                <a:schemeClr val="accent3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8FBD-4BAB-B6BA-84EE166521AA}"/>
              </c:ext>
            </c:extLst>
          </c:dPt>
          <c:dPt>
            <c:idx val="4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8FBD-4BAB-B6BA-84EE166521AA}"/>
              </c:ext>
            </c:extLst>
          </c:dPt>
          <c:dPt>
            <c:idx val="5"/>
            <c:bubble3D val="0"/>
            <c:spPr>
              <a:solidFill>
                <a:schemeClr val="bg1">
                  <a:lumMod val="65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FBD-4BAB-B6BA-84EE166521AA}"/>
              </c:ext>
            </c:extLst>
          </c:dPt>
          <c:dLbls>
            <c:dLbl>
              <c:idx val="0"/>
              <c:layout>
                <c:manualLayout>
                  <c:x val="6.1748409478764747E-2"/>
                  <c:y val="-9.7112591590692424E-2"/>
                </c:manualLayout>
              </c:layout>
              <c:tx>
                <c:rich>
                  <a:bodyPr/>
                  <a:lstStyle/>
                  <a:p>
                    <a:pPr>
                      <a:defRPr sz="1600" b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defRPr>
                    </a:pPr>
                    <a:r>
                      <a:rPr lang="ru-RU" sz="1600" b="1" dirty="0" err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rPr>
                      <a:t>Иштетүү</a:t>
                    </a:r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rPr>
                      <a:t> </a:t>
                    </a:r>
                    <a:r>
                      <a:rPr lang="ru-RU" sz="1600" b="1" dirty="0" err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rPr>
                      <a:t>өндүрүшү</a:t>
                    </a:r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rPr>
                      <a:t> 47,2%</a:t>
                    </a:r>
                  </a:p>
                </c:rich>
              </c:tx>
              <c:spPr>
                <a:noFill/>
                <a:ln w="9525" cap="flat" cmpd="sng" algn="ctr">
                  <a:noFill/>
                  <a:prstDash val="solid"/>
                </a:ln>
                <a:effectLst>
                  <a:outerShdw sx="1000" sy="1000" rotWithShape="0">
                    <a:srgbClr val="000000"/>
                  </a:outerShdw>
                </a:effectLst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8FBD-4BAB-B6BA-84EE166521AA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36025869225536716"/>
                  <c:y val="-9.073770301384583E-2"/>
                </c:manualLayout>
              </c:layout>
              <c:tx>
                <c:rich>
                  <a:bodyPr/>
                  <a:lstStyle/>
                  <a:p>
                    <a:pPr>
                      <a:defRPr sz="1600" b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defRPr>
                    </a:pPr>
                    <a:r>
                      <a:rPr lang="ru-RU" sz="1600" b="1" dirty="0" err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rPr>
                      <a:t>Финансылык</a:t>
                    </a:r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rPr>
                      <a:t> </a:t>
                    </a:r>
                    <a:r>
                      <a:rPr lang="ru-RU" sz="1600" b="1" dirty="0" err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rPr>
                      <a:t>ортомчулук</a:t>
                    </a:r>
                    <a:endParaRPr lang="ru-RU" sz="1600" b="1" dirty="0">
                      <a:solidFill>
                        <a:schemeClr val="tx2">
                          <a:lumMod val="75000"/>
                        </a:schemeClr>
                      </a:solidFill>
                      <a:effectLst/>
                    </a:endParaRPr>
                  </a:p>
                  <a:p>
                    <a:pPr>
                      <a:defRPr sz="1600" b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defRPr>
                    </a:pPr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rPr>
                      <a:t>10,8%</a:t>
                    </a:r>
                  </a:p>
                </c:rich>
              </c:tx>
              <c:spPr>
                <a:noFill/>
                <a:ln w="9525" cap="flat" cmpd="sng" algn="ctr">
                  <a:noFill/>
                  <a:prstDash val="solid"/>
                </a:ln>
                <a:effectLst>
                  <a:outerShdw sx="1000" sy="1000" rotWithShape="0">
                    <a:srgbClr val="000000"/>
                  </a:outerShdw>
                </a:effectLst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8FBD-4BAB-B6BA-84EE166521AA}"/>
                </c:ext>
                <c:ext xmlns:c15="http://schemas.microsoft.com/office/drawing/2012/chart" uri="{CE6537A1-D6FC-4f65-9D91-7224C49458BB}">
                  <c15:layout>
                    <c:manualLayout>
                      <c:w val="0.14028463212045161"/>
                      <c:h val="0.18828964169067208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-0.11884415203913155"/>
                  <c:y val="-8.8787905382383708E-2"/>
                </c:manualLayout>
              </c:layout>
              <c:tx>
                <c:rich>
                  <a:bodyPr/>
                  <a:lstStyle/>
                  <a:p>
                    <a:pPr>
                      <a:defRPr sz="1600" b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defRPr>
                    </a:pPr>
                    <a:r>
                      <a:rPr lang="ru-RU" sz="1600" b="1" dirty="0" err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rPr>
                      <a:t>Дүң</a:t>
                    </a:r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rPr>
                      <a:t> </a:t>
                    </a:r>
                    <a:r>
                      <a:rPr lang="ru-RU" sz="1600" b="1" dirty="0" err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rPr>
                      <a:t>жана</a:t>
                    </a:r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rPr>
                      <a:t> </a:t>
                    </a:r>
                    <a:r>
                      <a:rPr lang="ru-RU" sz="1600" b="1" dirty="0" err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rPr>
                      <a:t>чекене</a:t>
                    </a:r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rPr>
                      <a:t> </a:t>
                    </a:r>
                    <a:r>
                      <a:rPr lang="ru-RU" sz="1600" b="1" dirty="0" err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rPr>
                      <a:t>соода</a:t>
                    </a:r>
                    <a:endParaRPr lang="ru-RU" sz="1600" b="1" dirty="0">
                      <a:solidFill>
                        <a:schemeClr val="tx2">
                          <a:lumMod val="75000"/>
                        </a:schemeClr>
                      </a:solidFill>
                      <a:effectLst/>
                    </a:endParaRPr>
                  </a:p>
                  <a:p>
                    <a:pPr>
                      <a:defRPr sz="1600" b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defRPr>
                    </a:pPr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rPr>
                      <a:t>8,9%</a:t>
                    </a:r>
                  </a:p>
                </c:rich>
              </c:tx>
              <c:spPr>
                <a:noFill/>
                <a:ln w="9525" cap="flat" cmpd="sng" algn="ctr">
                  <a:noFill/>
                  <a:prstDash val="solid"/>
                </a:ln>
                <a:effectLst>
                  <a:outerShdw sx="1000" sy="1000" rotWithShape="0">
                    <a:srgbClr val="000000"/>
                  </a:outerShdw>
                </a:effectLst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8FBD-4BAB-B6BA-84EE166521AA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0.1225106200361698"/>
                  <c:y val="1.0567776251983246E-2"/>
                </c:manualLayout>
              </c:layout>
              <c:tx>
                <c:rich>
                  <a:bodyPr/>
                  <a:lstStyle/>
                  <a:p>
                    <a:pPr>
                      <a:defRPr sz="1600" b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defRPr>
                    </a:pPr>
                    <a:r>
                      <a:rPr lang="ru-RU" sz="1600" b="1" dirty="0" err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rPr>
                      <a:t>Пайдалуу</a:t>
                    </a:r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rPr>
                      <a:t> </a:t>
                    </a:r>
                  </a:p>
                  <a:p>
                    <a:pPr>
                      <a:defRPr sz="1600" b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defRPr>
                    </a:pPr>
                    <a:r>
                      <a:rPr lang="ru-RU" sz="1600" b="1" dirty="0" err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rPr>
                      <a:t>кендерди</a:t>
                    </a:r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rPr>
                      <a:t> </a:t>
                    </a:r>
                    <a:r>
                      <a:rPr lang="ru-RU" sz="1600" b="1" dirty="0" err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rPr>
                      <a:t>казуу</a:t>
                    </a:r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rPr>
                      <a:t> </a:t>
                    </a:r>
                  </a:p>
                  <a:p>
                    <a:pPr>
                      <a:defRPr sz="1600" b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defRPr>
                    </a:pPr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rPr>
                      <a:t>18,8%</a:t>
                    </a:r>
                  </a:p>
                </c:rich>
              </c:tx>
              <c:spPr>
                <a:noFill/>
                <a:ln w="9525" cap="flat" cmpd="sng" algn="ctr">
                  <a:noFill/>
                  <a:prstDash val="solid"/>
                </a:ln>
                <a:effectLst>
                  <a:outerShdw sx="1000" sy="1000" rotWithShape="0">
                    <a:srgbClr val="000000"/>
                  </a:outerShdw>
                </a:effectLst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8FBD-4BAB-B6BA-84EE166521AA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0.13836614858428706"/>
                  <c:y val="5.8229567833039071E-2"/>
                </c:manualLayout>
              </c:layout>
              <c:tx>
                <c:rich>
                  <a:bodyPr/>
                  <a:lstStyle/>
                  <a:p>
                    <a:pPr>
                      <a:defRPr sz="1600" b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defRPr>
                    </a:pPr>
                    <a:r>
                      <a:rPr lang="ru-RU" sz="1600" b="1" dirty="0" err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rPr>
                      <a:t>Маалымат</a:t>
                    </a:r>
                    <a:r>
                      <a:rPr lang="ru-RU" sz="1600" b="1" baseline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rPr>
                      <a:t> </a:t>
                    </a:r>
                    <a:r>
                      <a:rPr lang="ru-RU" sz="1600" b="1" baseline="0" dirty="0" err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rPr>
                      <a:t>жана</a:t>
                    </a:r>
                    <a:r>
                      <a:rPr lang="ru-RU" sz="1600" b="1" baseline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rPr>
                      <a:t> </a:t>
                    </a:r>
                    <a:r>
                      <a:rPr lang="ru-RU" sz="1600" b="1" baseline="0" dirty="0" err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rPr>
                      <a:t>байланыш</a:t>
                    </a:r>
                    <a:endParaRPr lang="ru-RU" sz="1600" b="1" baseline="0" dirty="0">
                      <a:solidFill>
                        <a:schemeClr val="tx2">
                          <a:lumMod val="75000"/>
                        </a:schemeClr>
                      </a:solidFill>
                      <a:effectLst/>
                    </a:endParaRPr>
                  </a:p>
                  <a:p>
                    <a:pPr>
                      <a:defRPr sz="1600" b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defRPr>
                    </a:pPr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rPr>
                      <a:t>5,6%</a:t>
                    </a:r>
                  </a:p>
                </c:rich>
              </c:tx>
              <c:spPr>
                <a:noFill/>
                <a:ln w="9525" cap="flat" cmpd="sng" algn="ctr">
                  <a:noFill/>
                  <a:prstDash val="solid"/>
                </a:ln>
                <a:effectLst>
                  <a:outerShdw sx="1000" sy="1000" rotWithShape="0">
                    <a:srgbClr val="000000"/>
                  </a:outerShdw>
                </a:effectLst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8FBD-4BAB-B6BA-84EE166521AA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6.2150797160988452E-2"/>
                  <c:y val="1.5462651303177668E-2"/>
                </c:manualLayout>
              </c:layout>
              <c:tx>
                <c:rich>
                  <a:bodyPr/>
                  <a:lstStyle/>
                  <a:p>
                    <a:pPr>
                      <a:defRPr sz="1600" b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defRPr>
                    </a:pPr>
                    <a:r>
                      <a:rPr lang="ru-RU" sz="1600" b="1" dirty="0" err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rPr>
                      <a:t>Башкалар</a:t>
                    </a:r>
                    <a:endParaRPr lang="ru-RU" sz="1600" b="1" dirty="0">
                      <a:solidFill>
                        <a:schemeClr val="tx2">
                          <a:lumMod val="75000"/>
                        </a:schemeClr>
                      </a:solidFill>
                      <a:effectLst/>
                    </a:endParaRPr>
                  </a:p>
                  <a:p>
                    <a:pPr>
                      <a:defRPr sz="1600" b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defRPr>
                    </a:pPr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rPr>
                      <a:t>8,7%</a:t>
                    </a:r>
                  </a:p>
                </c:rich>
              </c:tx>
              <c:spPr>
                <a:noFill/>
                <a:ln w="9525" cap="flat" cmpd="sng" algn="ctr">
                  <a:noFill/>
                  <a:prstDash val="solid"/>
                </a:ln>
                <a:effectLst>
                  <a:outerShdw sx="1000" sy="1000" rotWithShape="0">
                    <a:srgbClr val="000000"/>
                  </a:outerShdw>
                </a:effectLst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8FBD-4BAB-B6BA-84EE166521AA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8FBD-4BAB-B6BA-84EE166521AA}"/>
                </c:ext>
                <c:ext xmlns:c15="http://schemas.microsoft.com/office/drawing/2012/chart" uri="{CE6537A1-D6FC-4f65-9D91-7224C49458BB}"/>
              </c:extLst>
            </c:dLbl>
            <c:spPr>
              <a:gradFill rotWithShape="1">
                <a:gsLst>
                  <a:gs pos="0">
                    <a:schemeClr val="accent1">
                      <a:tint val="50000"/>
                      <a:satMod val="300000"/>
                    </a:schemeClr>
                  </a:gs>
                  <a:gs pos="35000">
                    <a:schemeClr val="accent1">
                      <a:tint val="37000"/>
                      <a:satMod val="300000"/>
                    </a:schemeClr>
                  </a:gs>
                  <a:gs pos="100000">
                    <a:schemeClr val="accent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noFill/>
                <a:prstDash val="solid"/>
              </a:ln>
              <a:effectLst>
                <a:outerShdw sx="1000" sy="1000" rotWithShape="0">
                  <a:srgbClr val="000000"/>
                </a:outerShdw>
              </a:effectLst>
            </c:spPr>
            <c:txPr>
              <a:bodyPr/>
              <a:lstStyle/>
              <a:p>
                <a:pPr>
                  <a:defRPr sz="1600" b="0">
                    <a:solidFill>
                      <a:schemeClr val="accent2">
                        <a:lumMod val="50000"/>
                      </a:schemeClr>
                    </a:solidFill>
                    <a:effectLst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Лист1!$A$2:$A$14</c:f>
              <c:strCache>
                <c:ptCount val="6"/>
                <c:pt idx="0">
                  <c:v>Обрабатывающие производства</c:v>
                </c:pt>
                <c:pt idx="1">
                  <c:v>Финансовое посредничество</c:v>
                </c:pt>
                <c:pt idx="2">
                  <c:v>Оптовая и розничная торговля</c:v>
                </c:pt>
                <c:pt idx="3">
                  <c:v>Добыча полезных ископаемых</c:v>
                </c:pt>
                <c:pt idx="4">
                  <c:v>Информация и связь</c:v>
                </c:pt>
                <c:pt idx="5">
                  <c:v>Прочие</c:v>
                </c:pt>
              </c:strCache>
            </c:strRef>
          </c:cat>
          <c:val>
            <c:numRef>
              <c:f>Лист1!$B$2:$B$14</c:f>
              <c:numCache>
                <c:formatCode>0.0</c:formatCode>
                <c:ptCount val="13"/>
                <c:pt idx="0" formatCode="General">
                  <c:v>47.2</c:v>
                </c:pt>
                <c:pt idx="1">
                  <c:v>10.8</c:v>
                </c:pt>
                <c:pt idx="2">
                  <c:v>8.9</c:v>
                </c:pt>
                <c:pt idx="3" formatCode="General">
                  <c:v>18.8</c:v>
                </c:pt>
                <c:pt idx="4">
                  <c:v>5.6</c:v>
                </c:pt>
                <c:pt idx="5">
                  <c:v>8.6999999999999993</c:v>
                </c:pt>
                <c:pt idx="6" formatCode="General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8FBD-4BAB-B6BA-84EE166521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 b="0" cap="none" spc="0">
          <a:ln w="0"/>
          <a:solidFill>
            <a:schemeClr val="tx1"/>
          </a:solidFill>
          <a:effectLst>
            <a:outerShdw blurRad="38100" dist="19050" dir="2700000" algn="tl" rotWithShape="0">
              <a:schemeClr val="dk1">
                <a:alpha val="40000"/>
              </a:schemeClr>
            </a:outerShdw>
          </a:effectLst>
        </a:defRPr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4908818468960867E-2"/>
          <c:y val="2.7272628510846872E-2"/>
          <c:w val="0.90318253850344177"/>
          <c:h val="0.568370880715049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scene3d>
              <a:camera prst="orthographicFront"/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c:spPr>
          <c:invertIfNegative val="0"/>
          <c:dLbls>
            <c:dLbl>
              <c:idx val="0"/>
              <c:layout>
                <c:manualLayout>
                  <c:x val="-7.4738415545590429E-3"/>
                  <c:y val="2.410364338906336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5692-4EF7-9A59-E45A9401471F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4.7203175326914872E-3"/>
                  <c:y val="-1.408780128691377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5692-4EF7-9A59-E45A9401471F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7.8340708525020571E-3"/>
                  <c:y val="1.756528455611869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5692-4EF7-9A59-E45A9401471F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7.1642631530747306E-3"/>
                  <c:y val="-1.05261767686224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5692-4EF7-9A59-E45A9401471F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4.6645895320992243E-3"/>
                  <c:y val="-1.441137231821070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5692-4EF7-9A59-E45A9401471F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5.1823735037604601E-3"/>
                  <c:y val="4.820728677812672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5692-4EF7-9A59-E45A9401471F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6.9593750669807702E-3"/>
                  <c:y val="-4.180009445121578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5692-4EF7-9A59-E45A9401471F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9.8217678246790216E-3"/>
                  <c:y val="3.935893314860601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5692-4EF7-9A59-E45A9401471F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9.3313224488364346E-3"/>
                  <c:y val="2.410274008640347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5692-4EF7-9A59-E45A9401471F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2">
                        <a:lumMod val="75000"/>
                      </a:schemeClr>
                    </a:solidFill>
                    <a:latin typeface="+mn-lt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Иштетүү         өндүрүшү</c:v>
                </c:pt>
                <c:pt idx="1">
                  <c:v>Дүң жана              чекене соода</c:v>
                </c:pt>
                <c:pt idx="2">
                  <c:v>Финансылык ортомчулук</c:v>
                </c:pt>
                <c:pt idx="3">
                  <c:v>Пайдалуу         кендерди казуу</c:v>
                </c:pt>
                <c:pt idx="4">
                  <c:v>Геологиялык чалгындоо</c:v>
                </c:pt>
                <c:pt idx="5">
                  <c:v>Курулуш</c:v>
                </c:pt>
                <c:pt idx="6">
                  <c:v>Маалымат                жана байланыш</c:v>
                </c:pt>
                <c:pt idx="7">
                  <c:v>Транспорт          ишмердиги</c:v>
                </c:pt>
                <c:pt idx="8">
                  <c:v>Башкалар</c:v>
                </c:pt>
              </c:strCache>
            </c:strRef>
          </c:cat>
          <c:val>
            <c:numRef>
              <c:f>Лист1!$B$2:$B$10</c:f>
              <c:numCache>
                <c:formatCode>0.0</c:formatCode>
                <c:ptCount val="9"/>
                <c:pt idx="0">
                  <c:v>342.6</c:v>
                </c:pt>
                <c:pt idx="1">
                  <c:v>256.39999999999998</c:v>
                </c:pt>
                <c:pt idx="2">
                  <c:v>180.7</c:v>
                </c:pt>
                <c:pt idx="3" formatCode="General">
                  <c:v>109.7</c:v>
                </c:pt>
                <c:pt idx="4">
                  <c:v>61.7</c:v>
                </c:pt>
                <c:pt idx="5">
                  <c:v>37.700000000000003</c:v>
                </c:pt>
                <c:pt idx="6">
                  <c:v>7.6</c:v>
                </c:pt>
                <c:pt idx="7">
                  <c:v>3.7</c:v>
                </c:pt>
                <c:pt idx="8">
                  <c:v>29.6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5692-4EF7-9A59-E45A9401471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spPr>
            <a:scene3d>
              <a:camera prst="orthographicFront"/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c:spPr>
          <c:invertIfNegative val="0"/>
          <c:dLbls>
            <c:dLbl>
              <c:idx val="0"/>
              <c:layout>
                <c:manualLayout>
                  <c:x val="2.6800102103050035E-3"/>
                  <c:y val="4.054117095222545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5692-4EF7-9A59-E45A9401471F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5.0491322215012657E-3"/>
                  <c:y val="2.115460113107140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5692-4EF7-9A59-E45A9401471F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8872365341860106E-3"/>
                  <c:y val="-1.827569231739274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5692-4EF7-9A59-E45A9401471F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4.3572086896710291E-3"/>
                  <c:y val="-1.490088267365533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5692-4EF7-9A59-E45A9401471F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7.8616574273507288E-3"/>
                  <c:y val="-1.2051821694531681E-2"/>
                </c:manualLayout>
              </c:layout>
              <c:tx>
                <c:rich>
                  <a:bodyPr/>
                  <a:lstStyle/>
                  <a:p>
                    <a:fld id="{48E92597-1674-4FBA-928E-24E2B26718DF}" type="VALUE">
                      <a:rPr lang="en-US" smtClean="0"/>
                      <a:pPr/>
                      <a:t>[ЗНАЧЕНИЕ]</a:t>
                    </a:fld>
                    <a:endParaRPr lang="ru-RU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E-5692-4EF7-9A59-E45A9401471F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5"/>
              <c:layout>
                <c:manualLayout>
                  <c:x val="-1.8821839920344034E-3"/>
                  <c:y val="-1.446228309930355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F-5692-4EF7-9A59-E45A9401471F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4.1496900860667268E-3"/>
                  <c:y val="6.872103384246145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0-5692-4EF7-9A59-E45A9401471F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1.6498216119419783E-3"/>
                  <c:y val="-1.111623059132978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1-5692-4EF7-9A59-E45A9401471F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2.912372590397247E-3"/>
                  <c:y val="-2.169331814104501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2-5692-4EF7-9A59-E45A9401471F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2">
                        <a:lumMod val="75000"/>
                      </a:schemeClr>
                    </a:solidFill>
                    <a:latin typeface="+mn-lt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Иштетүү         өндүрүшү</c:v>
                </c:pt>
                <c:pt idx="1">
                  <c:v>Дүң жана              чекене соода</c:v>
                </c:pt>
                <c:pt idx="2">
                  <c:v>Финансылык ортомчулук</c:v>
                </c:pt>
                <c:pt idx="3">
                  <c:v>Пайдалуу         кендерди казуу</c:v>
                </c:pt>
                <c:pt idx="4">
                  <c:v>Геологиялык чалгындоо</c:v>
                </c:pt>
                <c:pt idx="5">
                  <c:v>Курулуш</c:v>
                </c:pt>
                <c:pt idx="6">
                  <c:v>Маалымат                жана байланыш</c:v>
                </c:pt>
                <c:pt idx="7">
                  <c:v>Транспорт          ишмердиги</c:v>
                </c:pt>
                <c:pt idx="8">
                  <c:v>Башкалар</c:v>
                </c:pt>
              </c:strCache>
            </c:strRef>
          </c:cat>
          <c:val>
            <c:numRef>
              <c:f>Лист1!$C$2:$C$10</c:f>
              <c:numCache>
                <c:formatCode>0.0</c:formatCode>
                <c:ptCount val="9"/>
                <c:pt idx="0">
                  <c:v>618.79999999999995</c:v>
                </c:pt>
                <c:pt idx="1">
                  <c:v>117</c:v>
                </c:pt>
                <c:pt idx="2">
                  <c:v>142.19999999999999</c:v>
                </c:pt>
                <c:pt idx="3" formatCode="General">
                  <c:v>246.3</c:v>
                </c:pt>
                <c:pt idx="4" formatCode="General">
                  <c:v>50.4</c:v>
                </c:pt>
                <c:pt idx="5" formatCode="General">
                  <c:v>8.1</c:v>
                </c:pt>
                <c:pt idx="6">
                  <c:v>73.599999999999994</c:v>
                </c:pt>
                <c:pt idx="7">
                  <c:v>11.7</c:v>
                </c:pt>
                <c:pt idx="8">
                  <c:v>42.7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3-5692-4EF7-9A59-E45A940147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883325024"/>
        <c:axId val="-883329376"/>
      </c:barChart>
      <c:catAx>
        <c:axId val="-883325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1400" b="1">
                <a:solidFill>
                  <a:schemeClr val="tx2">
                    <a:lumMod val="75000"/>
                  </a:schemeClr>
                </a:solidFill>
                <a:latin typeface="+mn-lt"/>
              </a:defRPr>
            </a:pPr>
            <a:endParaRPr lang="ru-RU"/>
          </a:p>
        </c:txPr>
        <c:crossAx val="-883329376"/>
        <c:crosses val="autoZero"/>
        <c:auto val="1"/>
        <c:lblAlgn val="ctr"/>
        <c:lblOffset val="100"/>
        <c:noMultiLvlLbl val="0"/>
      </c:catAx>
      <c:valAx>
        <c:axId val="-883329376"/>
        <c:scaling>
          <c:orientation val="minMax"/>
          <c:max val="650"/>
        </c:scaling>
        <c:delete val="0"/>
        <c:axPos val="l"/>
        <c:majorGridlines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599">
                <a:solidFill>
                  <a:schemeClr val="tx2">
                    <a:lumMod val="75000"/>
                  </a:schemeClr>
                </a:solidFill>
              </a:defRPr>
            </a:pPr>
            <a:endParaRPr lang="ru-RU"/>
          </a:p>
        </c:txPr>
        <c:crossAx val="-883325024"/>
        <c:crosses val="autoZero"/>
        <c:crossBetween val="between"/>
        <c:majorUnit val="50"/>
      </c:valAx>
      <c:spPr>
        <a:noFill/>
        <a:ln w="25398">
          <a:noFill/>
        </a:ln>
      </c:spPr>
    </c:plotArea>
    <c:legend>
      <c:legendPos val="b"/>
      <c:layout>
        <c:manualLayout>
          <c:xMode val="edge"/>
          <c:yMode val="edge"/>
          <c:x val="0.19208655532408225"/>
          <c:y val="0.91011201010887877"/>
          <c:w val="0.64302181152327964"/>
          <c:h val="5.8071520913786749E-2"/>
        </c:manualLayout>
      </c:layout>
      <c:overlay val="0"/>
      <c:txPr>
        <a:bodyPr/>
        <a:lstStyle/>
        <a:p>
          <a:pPr>
            <a:defRPr sz="1599" b="1">
              <a:latin typeface="+mn-lt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797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3004544623669829"/>
          <c:y val="6.5145398491855203E-2"/>
          <c:w val="0.4174042592568899"/>
          <c:h val="0.87665354330708667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2025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 prst="coolSlant"/>
            </a:sp3d>
          </c:spPr>
          <c:dPt>
            <c:idx val="0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A3A-41CD-97A3-E9825B6373F9}"/>
              </c:ext>
            </c:extLst>
          </c:dPt>
          <c:dPt>
            <c:idx val="1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2A3A-41CD-97A3-E9825B6373F9}"/>
              </c:ext>
            </c:extLst>
          </c:dPt>
          <c:dPt>
            <c:idx val="2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2A3A-41CD-97A3-E9825B6373F9}"/>
              </c:ext>
            </c:extLst>
          </c:dPt>
          <c:dPt>
            <c:idx val="3"/>
            <c:bubble3D val="0"/>
            <c:spPr>
              <a:solidFill>
                <a:schemeClr val="tx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2A3A-41CD-97A3-E9825B6373F9}"/>
              </c:ext>
            </c:extLst>
          </c:dPt>
          <c:dPt>
            <c:idx val="4"/>
            <c:bubble3D val="0"/>
            <c:spPr>
              <a:solidFill>
                <a:srgbClr val="2B777D"/>
              </a:solidFill>
              <a:ln>
                <a:solidFill>
                  <a:schemeClr val="accent4">
                    <a:lumMod val="75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2A3A-41CD-97A3-E9825B6373F9}"/>
              </c:ext>
            </c:extLst>
          </c:dPt>
          <c:dPt>
            <c:idx val="5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2A3A-41CD-97A3-E9825B6373F9}"/>
              </c:ext>
            </c:extLst>
          </c:dPt>
          <c:dPt>
            <c:idx val="6"/>
            <c:bubble3D val="0"/>
            <c:spPr>
              <a:solidFill>
                <a:schemeClr val="accent2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2A3A-41CD-97A3-E9825B6373F9}"/>
              </c:ext>
            </c:extLst>
          </c:dPt>
          <c:dLbls>
            <c:dLbl>
              <c:idx val="0"/>
              <c:layout>
                <c:manualLayout>
                  <c:x val="7.881516649255256E-2"/>
                  <c:y val="-8.7938799316752095E-2"/>
                </c:manualLayout>
              </c:layout>
              <c:tx>
                <c:rich>
                  <a:bodyPr/>
                  <a:lstStyle/>
                  <a:p>
                    <a:pPr>
                      <a:defRPr sz="1600" b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DIN Pro Regular" panose="020B0504020101020102" pitchFamily="34" charset="0"/>
                      </a:defRPr>
                    </a:pPr>
                    <a:r>
                      <a:rPr lang="ru-RU" sz="1600" b="1" dirty="0" err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Кытай</a:t>
                    </a:r>
                    <a:r>
                      <a:rPr lang="ru-RU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 </a:t>
                    </a:r>
                  </a:p>
                  <a:p>
                    <a:pPr>
                      <a:defRPr sz="1600" b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DIN Pro Regular" panose="020B0504020101020102" pitchFamily="34" charset="0"/>
                      </a:defRPr>
                    </a:pPr>
                    <a:r>
                      <a:rPr lang="ru-RU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47,5%</a:t>
                    </a:r>
                    <a:endParaRPr lang="ru-RU" sz="1600" b="1" dirty="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</a:endParaRPr>
                  </a:p>
                </c:rich>
              </c:tx>
              <c:spPr>
                <a:noFill/>
                <a:ln w="9525" cap="flat" cmpd="sng" algn="ctr">
                  <a:noFill/>
                  <a:prstDash val="solid"/>
                </a:ln>
                <a:effectLst>
                  <a:outerShdw sx="1000" sy="1000" rotWithShape="0">
                    <a:srgbClr val="000000"/>
                  </a:outerShdw>
                </a:effectLst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2A3A-41CD-97A3-E9825B6373F9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5.5999312866310547E-2"/>
                  <c:y val="-0.13233429154688997"/>
                </c:manualLayout>
              </c:layout>
              <c:tx>
                <c:rich>
                  <a:bodyPr/>
                  <a:lstStyle/>
                  <a:p>
                    <a:pPr algn="ctr" rtl="0">
                      <a:defRPr sz="1600" b="1">
                        <a:solidFill>
                          <a:schemeClr val="tx2">
                            <a:lumMod val="50000"/>
                          </a:schemeClr>
                        </a:solidFill>
                        <a:latin typeface="DIN Pro Regular" panose="020B0504020101020102" pitchFamily="34" charset="0"/>
                        <a:ea typeface="+mn-ea"/>
                        <a:cs typeface="DIN Pro Regular" panose="020B0504020101020102" pitchFamily="34" charset="0"/>
                      </a:defRPr>
                    </a:pPr>
                    <a:r>
                      <a:rPr lang="ru-RU" sz="1600" b="1" i="0" u="none" strike="noStrike" kern="1200" baseline="0" dirty="0">
                        <a:solidFill>
                          <a:schemeClr val="tx2">
                            <a:lumMod val="50000"/>
                          </a:schemeClr>
                        </a:solidFill>
                        <a:latin typeface="DIN Pro Regular" panose="020B0504020101020102" pitchFamily="34" charset="0"/>
                        <a:ea typeface="+mn-ea"/>
                        <a:cs typeface="DIN Pro Regular" panose="020B0504020101020102" pitchFamily="34" charset="0"/>
                      </a:rPr>
                      <a:t>Россия</a:t>
                    </a:r>
                  </a:p>
                  <a:p>
                    <a:pPr algn="ctr" rtl="0">
                      <a:defRPr sz="1600" b="1">
                        <a:solidFill>
                          <a:schemeClr val="tx2">
                            <a:lumMod val="50000"/>
                          </a:schemeClr>
                        </a:solidFill>
                        <a:latin typeface="DIN Pro Regular" panose="020B0504020101020102" pitchFamily="34" charset="0"/>
                        <a:ea typeface="+mn-ea"/>
                        <a:cs typeface="DIN Pro Regular" panose="020B0504020101020102" pitchFamily="34" charset="0"/>
                      </a:defRPr>
                    </a:pPr>
                    <a:r>
                      <a:rPr lang="ru-RU" sz="1600" b="1" i="0" u="none" strike="noStrike" kern="1200" baseline="0" dirty="0">
                        <a:solidFill>
                          <a:schemeClr val="tx2">
                            <a:lumMod val="50000"/>
                          </a:schemeClr>
                        </a:solidFill>
                        <a:latin typeface="DIN Pro Regular" panose="020B0504020101020102" pitchFamily="34" charset="0"/>
                        <a:ea typeface="+mn-ea"/>
                        <a:cs typeface="DIN Pro Regular" panose="020B0504020101020102" pitchFamily="34" charset="0"/>
                      </a:rPr>
                      <a:t>13,9%</a:t>
                    </a:r>
                  </a:p>
                </c:rich>
              </c:tx>
              <c:spPr>
                <a:noFill/>
                <a:ln w="9525" cap="flat" cmpd="sng" algn="ctr">
                  <a:noFill/>
                  <a:prstDash val="solid"/>
                </a:ln>
                <a:effectLst>
                  <a:outerShdw sx="1000" sy="1000" rotWithShape="0">
                    <a:srgbClr val="000000"/>
                  </a:outerShdw>
                </a:effectLst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2A3A-41CD-97A3-E9825B6373F9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7.3779888902146235E-2"/>
                  <c:y val="8.391492730075388E-2"/>
                </c:manualLayout>
              </c:layout>
              <c:tx>
                <c:rich>
                  <a:bodyPr/>
                  <a:lstStyle/>
                  <a:p>
                    <a:pPr>
                      <a:defRPr sz="1600" b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DIN Pro Regular" panose="020B0504020101020102" pitchFamily="34" charset="0"/>
                      </a:defRPr>
                    </a:pPr>
                    <a:r>
                      <a:rPr lang="ru-RU" sz="1600" b="1" dirty="0" err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Түркия</a:t>
                    </a:r>
                    <a:r>
                      <a:rPr lang="ru-RU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 </a:t>
                    </a:r>
                  </a:p>
                  <a:p>
                    <a:pPr>
                      <a:defRPr sz="1600" b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DIN Pro Regular" panose="020B0504020101020102" pitchFamily="34" charset="0"/>
                      </a:defRPr>
                    </a:pPr>
                    <a:r>
                      <a:rPr lang="ru-RU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9,1%</a:t>
                    </a:r>
                    <a:endParaRPr lang="ru-RU" sz="1600" b="1" dirty="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  <a:cs typeface="Arial" panose="020B0604020202020204" pitchFamily="34" charset="0"/>
                    </a:endParaRPr>
                  </a:p>
                </c:rich>
              </c:tx>
              <c:spPr>
                <a:noFill/>
                <a:ln w="9525" cap="flat" cmpd="sng" algn="ctr">
                  <a:noFill/>
                  <a:prstDash val="solid"/>
                </a:ln>
                <a:effectLst>
                  <a:outerShdw sx="1000" sy="1000" rotWithShape="0">
                    <a:srgbClr val="000000"/>
                  </a:outerShdw>
                </a:effectLst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2A3A-41CD-97A3-E9825B6373F9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6.3086271677862835E-2"/>
                  <c:y val="0.16737636962046412"/>
                </c:manualLayout>
              </c:layout>
              <c:tx>
                <c:rich>
                  <a:bodyPr/>
                  <a:lstStyle/>
                  <a:p>
                    <a:r>
                      <a:rPr lang="ru-RU" sz="1600" b="1" dirty="0" err="1">
                        <a:latin typeface="DIN Pro Regular" panose="020B0504020101020102" pitchFamily="34" charset="0"/>
                        <a:cs typeface="DIN Pro Regular" panose="020B0504020101020102" pitchFamily="34" charset="0"/>
                      </a:rPr>
                      <a:t>Казакстан</a:t>
                    </a:r>
                    <a:endParaRPr lang="ru-RU" sz="1600" b="1" dirty="0">
                      <a:latin typeface="DIN Pro Regular" panose="020B0504020101020102" pitchFamily="34" charset="0"/>
                      <a:cs typeface="DIN Pro Regular" panose="020B0504020101020102" pitchFamily="34" charset="0"/>
                    </a:endParaRPr>
                  </a:p>
                  <a:p>
                    <a:r>
                      <a:rPr lang="ru-RU" sz="1600" b="1" dirty="0">
                        <a:latin typeface="DIN Pro Regular" panose="020B0504020101020102" pitchFamily="34" charset="0"/>
                        <a:cs typeface="DIN Pro Regular" panose="020B0504020101020102" pitchFamily="34" charset="0"/>
                      </a:rPr>
                      <a:t>9,3%</a:t>
                    </a:r>
                    <a:endParaRPr lang="ru-RU" b="1" dirty="0">
                      <a:latin typeface="DIN Pro Regular" panose="020B0504020101020102" pitchFamily="34" charset="0"/>
                      <a:cs typeface="DIN Pro Regular" panose="020B0504020101020102" pitchFamily="34" charset="0"/>
                    </a:endParaRP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2A3A-41CD-97A3-E9825B6373F9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8.7227396718440722E-2"/>
                  <c:y val="0.20694454859809192"/>
                </c:manualLayout>
              </c:layout>
              <c:tx>
                <c:rich>
                  <a:bodyPr/>
                  <a:lstStyle/>
                  <a:p>
                    <a:r>
                      <a:rPr lang="ru-RU" sz="1600" b="1" dirty="0" err="1">
                        <a:latin typeface="DIN Pro Regular" panose="020B0504020101020102" pitchFamily="34" charset="0"/>
                        <a:cs typeface="DIN Pro Regular" panose="020B0504020101020102" pitchFamily="34" charset="0"/>
                      </a:rPr>
                      <a:t>Нидерланд</a:t>
                    </a:r>
                    <a:endParaRPr lang="ru-RU" sz="1600" b="1" dirty="0">
                      <a:latin typeface="DIN Pro Regular" panose="020B0504020101020102" pitchFamily="34" charset="0"/>
                      <a:cs typeface="DIN Pro Regular" panose="020B0504020101020102" pitchFamily="34" charset="0"/>
                    </a:endParaRPr>
                  </a:p>
                  <a:p>
                    <a:r>
                      <a:rPr lang="ru-RU" sz="1600" b="1" dirty="0">
                        <a:latin typeface="DIN Pro Regular" panose="020B0504020101020102" pitchFamily="34" charset="0"/>
                        <a:cs typeface="DIN Pro Regular" panose="020B0504020101020102" pitchFamily="34" charset="0"/>
                      </a:rPr>
                      <a:t>5,4%</a:t>
                    </a:r>
                    <a:endParaRPr lang="ru-RU" b="1" dirty="0">
                      <a:latin typeface="DIN Pro Regular" panose="020B0504020101020102" pitchFamily="34" charset="0"/>
                      <a:cs typeface="DIN Pro Regular" panose="020B0504020101020102" pitchFamily="34" charset="0"/>
                    </a:endParaRP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2A3A-41CD-97A3-E9825B6373F9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0.14864473095512479"/>
                  <c:y val="0.16499500062492189"/>
                </c:manualLayout>
              </c:layout>
              <c:tx>
                <c:rich>
                  <a:bodyPr/>
                  <a:lstStyle/>
                  <a:p>
                    <a:r>
                      <a:rPr lang="ru-RU" sz="1600" b="1" dirty="0">
                        <a:latin typeface="DIN Pro Regular" panose="020B0504020101020102" pitchFamily="34" charset="0"/>
                        <a:cs typeface="DIN Pro Regular" panose="020B0504020101020102" pitchFamily="34" charset="0"/>
                      </a:rPr>
                      <a:t>Кипр</a:t>
                    </a:r>
                  </a:p>
                  <a:p>
                    <a:r>
                      <a:rPr lang="ru-RU" sz="1600" b="1" dirty="0">
                        <a:latin typeface="DIN Pro Regular" panose="020B0504020101020102" pitchFamily="34" charset="0"/>
                        <a:cs typeface="DIN Pro Regular" panose="020B0504020101020102" pitchFamily="34" charset="0"/>
                      </a:rPr>
                      <a:t>3,4%</a:t>
                    </a:r>
                    <a:endParaRPr lang="ru-RU" b="1" dirty="0">
                      <a:latin typeface="DIN Pro Regular" panose="020B0504020101020102" pitchFamily="34" charset="0"/>
                      <a:cs typeface="DIN Pro Regular" panose="020B0504020101020102" pitchFamily="34" charset="0"/>
                    </a:endParaRP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2A3A-41CD-97A3-E9825B6373F9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0.11584798277960455"/>
                  <c:y val="8.2010582010582006E-2"/>
                </c:manualLayout>
              </c:layout>
              <c:tx>
                <c:rich>
                  <a:bodyPr/>
                  <a:lstStyle/>
                  <a:p>
                    <a:pPr>
                      <a:defRPr b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DIN Pro Regular" panose="020B0504020101020102" pitchFamily="34" charset="0"/>
                      </a:defRPr>
                    </a:pPr>
                    <a:r>
                      <a:rPr lang="ru-RU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Башка</a:t>
                    </a:r>
                    <a:r>
                      <a:rPr lang="ru-RU" sz="1600" b="1" baseline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 </a:t>
                    </a:r>
                    <a:r>
                      <a:rPr lang="ru-RU" sz="1600" b="1" baseline="0" dirty="0" err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өлкөлөр</a:t>
                    </a:r>
                    <a:endParaRPr lang="ru-RU" sz="1600" b="1" baseline="0" dirty="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  <a:ea typeface="+mn-ea"/>
                      <a:cs typeface="Arial" panose="020B0604020202020204" pitchFamily="34" charset="0"/>
                    </a:endParaRPr>
                  </a:p>
                  <a:p>
                    <a:pPr>
                      <a:defRPr b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DIN Pro Regular" panose="020B0504020101020102" pitchFamily="34" charset="0"/>
                      </a:defRPr>
                    </a:pPr>
                    <a:r>
                      <a:rPr lang="ru-RU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11,4%</a:t>
                    </a:r>
                    <a:endParaRPr lang="ru-RU" sz="1600" b="1" dirty="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</a:endParaRPr>
                  </a:p>
                </c:rich>
              </c:tx>
              <c:spPr>
                <a:noFill/>
                <a:ln w="9525" cap="flat" cmpd="sng" algn="ctr">
                  <a:noFill/>
                  <a:prstDash val="solid"/>
                </a:ln>
                <a:effectLst>
                  <a:outerShdw sx="1000" sy="1000" rotWithShape="0">
                    <a:srgbClr val="000000"/>
                  </a:outerShdw>
                </a:effectLst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2A3A-41CD-97A3-E9825B6373F9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 w="9525" cap="flat" cmpd="sng" algn="ctr">
                <a:noFill/>
                <a:prstDash val="solid"/>
              </a:ln>
              <a:effectLst>
                <a:outerShdw sx="1000" sy="1000" rotWithShape="0">
                  <a:srgbClr val="000000"/>
                </a:outerShdw>
              </a:effectLst>
            </c:spPr>
            <c:txPr>
              <a:bodyPr/>
              <a:lstStyle/>
              <a:p>
                <a:pPr>
                  <a:defRPr b="1">
                    <a:solidFill>
                      <a:schemeClr val="tx2">
                        <a:lumMod val="50000"/>
                      </a:schemeClr>
                    </a:solidFill>
                    <a:latin typeface="DIN Pro Regular" panose="020B0504020101020102" pitchFamily="34" charset="0"/>
                    <a:ea typeface="+mn-ea"/>
                    <a:cs typeface="DIN Pro Regular" panose="020B0504020101020102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Кытай</c:v>
                </c:pt>
                <c:pt idx="1">
                  <c:v>Россия</c:v>
                </c:pt>
                <c:pt idx="2">
                  <c:v>Түркия</c:v>
                </c:pt>
                <c:pt idx="3">
                  <c:v>Казакстан</c:v>
                </c:pt>
                <c:pt idx="4">
                  <c:v>Нидерланд</c:v>
                </c:pt>
                <c:pt idx="5">
                  <c:v>Кипр</c:v>
                </c:pt>
                <c:pt idx="6">
                  <c:v>Башка өлкөлөр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47.5</c:v>
                </c:pt>
                <c:pt idx="1">
                  <c:v>13.9</c:v>
                </c:pt>
                <c:pt idx="2">
                  <c:v>9.1</c:v>
                </c:pt>
                <c:pt idx="3">
                  <c:v>9.3000000000000007</c:v>
                </c:pt>
                <c:pt idx="4">
                  <c:v>5.4</c:v>
                </c:pt>
                <c:pt idx="5">
                  <c:v>3.4</c:v>
                </c:pt>
                <c:pt idx="6">
                  <c:v>11.4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2A3A-41CD-97A3-E9825B6373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1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247812773403324E-2"/>
          <c:y val="2.2434840117224242E-2"/>
          <c:w val="0.91054656362399145"/>
          <c:h val="0.708475750801039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scene3d>
              <a:camera prst="orthographicFront"/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c:spPr>
          <c:invertIfNegative val="0"/>
          <c:dLbls>
            <c:dLbl>
              <c:idx val="0"/>
              <c:layout>
                <c:manualLayout>
                  <c:x val="-7.751626232870526E-3"/>
                  <c:y val="2.4562478435304364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DDE5-420D-B152-712E0E903F7D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3.8985720966432666E-3"/>
                  <c:y val="-1.22812392176522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0-DDE5-420D-B152-712E0E903F7D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7.9976188295291153E-3"/>
                  <c:y val="-4.9124956870608728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DDE5-420D-B152-712E0E903F7D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1.543227366664437E-3"/>
                  <c:y val="-4.9124956870608728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DDE5-420D-B152-712E0E903F7D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3.9460446285876447E-3"/>
                  <c:y val="2.5102079339513021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DDE5-420D-B152-712E0E903F7D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7.9953622799091312E-3"/>
                  <c:y val="-2.4022877531096614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DDE5-420D-B152-712E0E903F7D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8.2586631890480405E-3"/>
                  <c:y val="2.45624784353034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36CD-4DC9-8A75-151DEEBFE84B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4.719236108027488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BFF5-44E4-8708-F4F1E80D71D0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7.7160493827161626E-3"/>
                  <c:y val="9.8249913741217457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DDE5-420D-B152-712E0E903F7D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2.2402436760842678E-3"/>
                  <c:y val="7.3147834401704444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DDE5-420D-B152-712E0E903F7D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Кытай</c:v>
                </c:pt>
                <c:pt idx="1">
                  <c:v>Россия</c:v>
                </c:pt>
                <c:pt idx="2">
                  <c:v>Казакстан</c:v>
                </c:pt>
                <c:pt idx="3">
                  <c:v>Түркия</c:v>
                </c:pt>
                <c:pt idx="4">
                  <c:v>Кипр</c:v>
                </c:pt>
                <c:pt idx="5">
                  <c:v>Азер-
байжан</c:v>
                </c:pt>
                <c:pt idx="6">
                  <c:v>Өзбекстан</c:v>
                </c:pt>
                <c:pt idx="7">
                  <c:v>Улуу Британия</c:v>
                </c:pt>
                <c:pt idx="8">
                  <c:v>Нидерланд</c:v>
                </c:pt>
                <c:pt idx="9">
                  <c:v>Башка    өлкөлөр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286.5</c:v>
                </c:pt>
                <c:pt idx="1">
                  <c:v>279.3</c:v>
                </c:pt>
                <c:pt idx="2">
                  <c:v>113.6</c:v>
                </c:pt>
                <c:pt idx="3">
                  <c:v>56.7</c:v>
                </c:pt>
                <c:pt idx="4">
                  <c:v>33.9</c:v>
                </c:pt>
                <c:pt idx="5" formatCode="0.0">
                  <c:v>26.1</c:v>
                </c:pt>
                <c:pt idx="6" formatCode="0.0">
                  <c:v>19</c:v>
                </c:pt>
                <c:pt idx="7" formatCode="0.0">
                  <c:v>12.4</c:v>
                </c:pt>
                <c:pt idx="8">
                  <c:v>9.1999999999999993</c:v>
                </c:pt>
                <c:pt idx="9" formatCode="0.0">
                  <c:v>193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DDE5-420D-B152-712E0E903F7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spPr>
            <a:scene3d>
              <a:camera prst="orthographicFront"/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c:spPr>
          <c:invertIfNegative val="0"/>
          <c:dLbls>
            <c:dLbl>
              <c:idx val="0"/>
              <c:layout>
                <c:manualLayout>
                  <c:x val="-2.359618054013701E-3"/>
                  <c:y val="-1.125767256658702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66B2-492F-8DE7-5D7EC1A93F4E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9.259259259259231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DDE5-420D-B152-712E0E903F7D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7.1066090927699218E-3"/>
                  <c:y val="0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fld id="{C5D3E225-D6FD-4C69-AB8A-DD934D463529}" type="VALUE">
                      <a:rPr lang="en-US"/>
                      <a:pPr>
                        <a:defRPr/>
                      </a:pPr>
                      <a:t>[ЗНАЧЕНИЕ]</a:t>
                    </a:fld>
                    <a:endParaRPr lang="ru-RU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DDE5-420D-B152-712E0E903F7D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3"/>
              <c:layout>
                <c:manualLayout>
                  <c:x val="5.718636542085603E-3"/>
                  <c:y val="2.0245671201634227E-3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fld id="{AEB421EC-90D2-4839-8555-7604484199B5}" type="VALUE">
                      <a:rPr lang="en-US" smtClean="0"/>
                      <a:pPr>
                        <a:defRPr/>
                      </a:pPr>
                      <a:t>[ЗНАЧЕНИЕ]</a:t>
                    </a:fld>
                    <a:endParaRPr lang="ru-RU"/>
                  </a:p>
                </c:rich>
              </c:tx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DDE5-420D-B152-712E0E903F7D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4"/>
              <c:layout>
                <c:manualLayout>
                  <c:x val="3.5394270810205513E-3"/>
                  <c:y val="-2.45624784353052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DDE5-420D-B152-712E0E903F7D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"/>
                  <c:y val="-1.47374870611827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66B2-492F-8DE7-5D7EC1A93F4E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8.6518329180047452E-17"/>
                  <c:y val="-7.36874353059131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BFF5-44E4-8708-F4F1E80D71D0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1.115700047117096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BFF5-44E4-8708-F4F1E80D71D0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Кытай</c:v>
                </c:pt>
                <c:pt idx="1">
                  <c:v>Россия</c:v>
                </c:pt>
                <c:pt idx="2">
                  <c:v>Казакстан</c:v>
                </c:pt>
                <c:pt idx="3">
                  <c:v>Түркия</c:v>
                </c:pt>
                <c:pt idx="4">
                  <c:v>Кипр</c:v>
                </c:pt>
                <c:pt idx="5">
                  <c:v>Азер-
байжан</c:v>
                </c:pt>
                <c:pt idx="6">
                  <c:v>Өзбекстан</c:v>
                </c:pt>
                <c:pt idx="7">
                  <c:v>Улуу Британия</c:v>
                </c:pt>
                <c:pt idx="8">
                  <c:v>Нидерланд</c:v>
                </c:pt>
                <c:pt idx="9">
                  <c:v>Башка    өлкөлөр</c:v>
                </c:pt>
              </c:strCache>
            </c:strRef>
          </c:cat>
          <c:val>
            <c:numRef>
              <c:f>Лист1!$C$2:$C$11</c:f>
              <c:numCache>
                <c:formatCode>0.0</c:formatCode>
                <c:ptCount val="10"/>
                <c:pt idx="0" formatCode="General">
                  <c:v>622.29999999999995</c:v>
                </c:pt>
                <c:pt idx="1">
                  <c:v>181.6</c:v>
                </c:pt>
                <c:pt idx="2" formatCode="General">
                  <c:v>121.8</c:v>
                </c:pt>
                <c:pt idx="3" formatCode="General">
                  <c:v>118.7</c:v>
                </c:pt>
                <c:pt idx="4">
                  <c:v>43.9</c:v>
                </c:pt>
                <c:pt idx="5">
                  <c:v>8.4</c:v>
                </c:pt>
                <c:pt idx="6">
                  <c:v>15.6</c:v>
                </c:pt>
                <c:pt idx="7">
                  <c:v>30.7</c:v>
                </c:pt>
                <c:pt idx="8">
                  <c:v>70.8</c:v>
                </c:pt>
                <c:pt idx="9">
                  <c:v>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F-DDE5-420D-B152-712E0E903F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883321760"/>
        <c:axId val="-883324480"/>
      </c:barChart>
      <c:catAx>
        <c:axId val="-883321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-883324480"/>
        <c:crosses val="autoZero"/>
        <c:auto val="1"/>
        <c:lblAlgn val="ctr"/>
        <c:lblOffset val="100"/>
        <c:noMultiLvlLbl val="0"/>
      </c:catAx>
      <c:valAx>
        <c:axId val="-883324480"/>
        <c:scaling>
          <c:orientation val="minMax"/>
          <c:max val="700"/>
        </c:scaling>
        <c:delete val="0"/>
        <c:axPos val="l"/>
        <c:majorGridlines>
          <c:spPr>
            <a:ln>
              <a:solidFill>
                <a:schemeClr val="tx1"/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crossAx val="-883321760"/>
        <c:crosses val="autoZero"/>
        <c:crossBetween val="between"/>
      </c:valAx>
      <c:spPr>
        <a:noFill/>
        <a:ln w="25391">
          <a:noFill/>
        </a:ln>
      </c:spPr>
    </c:plotArea>
    <c:legend>
      <c:legendPos val="b"/>
      <c:layout>
        <c:manualLayout>
          <c:xMode val="edge"/>
          <c:yMode val="edge"/>
          <c:x val="0.19264048063356243"/>
          <c:y val="0.94019395553496987"/>
          <c:w val="0.63015113862212313"/>
          <c:h val="5.9482206268334115E-2"/>
        </c:manualLayout>
      </c:layout>
      <c:overlay val="0"/>
    </c:legend>
    <c:plotVisOnly val="1"/>
    <c:dispBlanksAs val="gap"/>
    <c:showDLblsOverMax val="0"/>
  </c:chart>
  <c:txPr>
    <a:bodyPr/>
    <a:lstStyle/>
    <a:p>
      <a:pPr algn="ctr">
        <a:defRPr lang="ru-RU" sz="1399" b="1" i="0" u="none" strike="noStrike" kern="1200" baseline="0">
          <a:solidFill>
            <a:schemeClr val="accent2">
              <a:lumMod val="50000"/>
            </a:schemeClr>
          </a:solidFill>
          <a:latin typeface="+mn-lt"/>
          <a:ea typeface="+mn-ea"/>
          <a:cs typeface="Arial" panose="020B0604020202020204" pitchFamily="34" charset="0"/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r>
              <a:rPr lang="ru-RU" dirty="0">
                <a:solidFill>
                  <a:srgbClr val="FF0000"/>
                </a:solidFill>
              </a:rPr>
              <a:t>2024</a:t>
            </a:r>
          </a:p>
        </c:rich>
      </c:tx>
      <c:layout>
        <c:manualLayout>
          <c:xMode val="edge"/>
          <c:yMode val="edge"/>
          <c:x val="0.56670296628337413"/>
          <c:y val="3.823830247744628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9619616195516543"/>
          <c:y val="0.21186836905252451"/>
          <c:w val="0.71689729357600784"/>
          <c:h val="0.71665245813357503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 prst="coolSlant"/>
            </a:sp3d>
          </c:spPr>
          <c:dPt>
            <c:idx val="0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04F-412F-93C4-F971A1A9C473}"/>
              </c:ext>
            </c:extLst>
          </c:dPt>
          <c:dPt>
            <c:idx val="1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04F-412F-93C4-F971A1A9C473}"/>
              </c:ext>
            </c:extLst>
          </c:dPt>
          <c:dPt>
            <c:idx val="2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E04F-412F-93C4-F971A1A9C473}"/>
              </c:ext>
            </c:extLst>
          </c:dPt>
          <c:dPt>
            <c:idx val="3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E04F-412F-93C4-F971A1A9C473}"/>
              </c:ext>
            </c:extLst>
          </c:dPt>
          <c:dPt>
            <c:idx val="4"/>
            <c:bubble3D val="0"/>
            <c:spPr>
              <a:solidFill>
                <a:schemeClr val="accent2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E04F-412F-93C4-F971A1A9C473}"/>
              </c:ext>
            </c:extLst>
          </c:dPt>
          <c:dPt>
            <c:idx val="5"/>
            <c:bubble3D val="0"/>
            <c:spPr>
              <a:solidFill>
                <a:schemeClr val="accent5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E04F-412F-93C4-F971A1A9C473}"/>
              </c:ext>
            </c:extLst>
          </c:dPt>
          <c:dLbls>
            <c:dLbl>
              <c:idx val="0"/>
              <c:layout>
                <c:manualLayout>
                  <c:x val="-0.23334126876721883"/>
                  <c:y val="2.2123804354090983E-2"/>
                </c:manualLayout>
              </c:layout>
              <c:tx>
                <c:rich>
                  <a:bodyPr/>
                  <a:lstStyle/>
                  <a:p>
                    <a:r>
                      <a:rPr lang="ru-RU" sz="1500" u="none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Бишкек ш.</a:t>
                    </a:r>
                  </a:p>
                  <a:p>
                    <a:r>
                      <a:rPr lang="ru-RU" sz="1500" u="none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51,0%</a:t>
                    </a:r>
                    <a:endParaRPr lang="ru-RU" sz="1500" u="none" dirty="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  <a:cs typeface="Arial" panose="020B0604020202020204" pitchFamily="34" charset="0"/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E04F-412F-93C4-F971A1A9C473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E04F-412F-93C4-F971A1A9C473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5.0434910329716287E-3"/>
                  <c:y val="-1.5952125129145771E-2"/>
                </c:manualLayout>
              </c:layout>
              <c:tx>
                <c:rich>
                  <a:bodyPr/>
                  <a:lstStyle/>
                  <a:p>
                    <a:r>
                      <a:rPr lang="ru-RU" sz="1500" u="none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Талас </a:t>
                    </a:r>
                    <a:r>
                      <a:rPr lang="ru-RU" sz="1500" u="none" dirty="0" err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облусу</a:t>
                    </a:r>
                    <a:r>
                      <a:rPr lang="ru-RU" sz="1500" u="none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 10,4%</a:t>
                    </a:r>
                    <a:endParaRPr lang="ru-RU" sz="1500" u="none" dirty="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  <a:cs typeface="Arial" panose="020B0604020202020204" pitchFamily="34" charset="0"/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E04F-412F-93C4-F971A1A9C473}"/>
                </c:ext>
                <c:ext xmlns:c15="http://schemas.microsoft.com/office/drawing/2012/chart" uri="{CE6537A1-D6FC-4f65-9D91-7224C49458BB}">
                  <c15:layout>
                    <c:manualLayout>
                      <c:w val="0.22373162296745056"/>
                      <c:h val="0.16695126745563454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-3.4473344520459533E-2"/>
                  <c:y val="-2.3899369175540905E-2"/>
                </c:manualLayout>
              </c:layout>
              <c:tx>
                <c:rich>
                  <a:bodyPr/>
                  <a:lstStyle/>
                  <a:p>
                    <a:r>
                      <a:rPr lang="ru-RU" sz="1500" u="none" dirty="0" err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Чүй</a:t>
                    </a:r>
                    <a:r>
                      <a:rPr lang="ru-RU" sz="1500" u="none" baseline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 </a:t>
                    </a:r>
                    <a:r>
                      <a:rPr lang="ru-RU" sz="1500" u="none" baseline="0" dirty="0" err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облусу</a:t>
                    </a:r>
                    <a:endParaRPr lang="ru-RU" sz="1500" u="none" baseline="0" dirty="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endParaRPr>
                  </a:p>
                  <a:p>
                    <a:r>
                      <a:rPr lang="ru-RU" sz="1500" u="none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18,1%</a:t>
                    </a:r>
                    <a:endParaRPr lang="ru-RU" sz="1500" u="none" dirty="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E04F-412F-93C4-F971A1A9C473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5.3351798857495039E-2"/>
                  <c:y val="-1.8340621120790882E-2"/>
                </c:manualLayout>
              </c:layout>
              <c:tx>
                <c:rich>
                  <a:bodyPr/>
                  <a:lstStyle/>
                  <a:p>
                    <a:r>
                      <a:rPr lang="ru-RU" sz="1500" dirty="0" err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Башкалар</a:t>
                    </a:r>
                    <a:endParaRPr lang="ru-RU" sz="1500" dirty="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endParaRPr>
                  </a:p>
                  <a:p>
                    <a:r>
                      <a:rPr lang="ru-RU" sz="15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9,8%</a:t>
                    </a:r>
                    <a:endParaRPr lang="ru-RU" sz="1500" dirty="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  <a:cs typeface="Arial" panose="020B0604020202020204" pitchFamily="34" charset="0"/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E04F-412F-93C4-F971A1A9C473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0.25473710253431436"/>
                  <c:y val="-1.9010544136635912E-2"/>
                </c:manualLayout>
              </c:layout>
              <c:tx>
                <c:rich>
                  <a:bodyPr/>
                  <a:lstStyle/>
                  <a:p>
                    <a:r>
                      <a:rPr lang="ru-RU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Другие</a:t>
                    </a:r>
                  </a:p>
                  <a:p>
                    <a:r>
                      <a:rPr lang="ru-RU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2,4%</a:t>
                    </a:r>
                    <a:endParaRPr lang="ru-RU" dirty="0">
                      <a:solidFill>
                        <a:schemeClr val="tx1"/>
                      </a:solidFill>
                      <a:latin typeface="+mn-lt"/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E04F-412F-93C4-F971A1A9C473}"/>
                </c:ext>
                <c:ext xmlns:c15="http://schemas.microsoft.com/office/drawing/2012/chart" uri="{CE6537A1-D6FC-4f65-9D91-7224C49458BB}"/>
              </c:extLst>
            </c:dLbl>
            <c:spPr>
              <a:solidFill>
                <a:schemeClr val="lt1"/>
              </a:solidFill>
              <a:ln w="12700" cap="flat" cmpd="sng" algn="ctr">
                <a:noFill/>
                <a:prstDash val="solid"/>
                <a:miter lim="800000"/>
              </a:ln>
              <a:effectLst/>
            </c:spPr>
            <c:txPr>
              <a:bodyPr/>
              <a:lstStyle/>
              <a:p>
                <a:pPr>
                  <a:defRPr sz="1500" b="1" u="none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Бишкек ш.</c:v>
                </c:pt>
                <c:pt idx="1">
                  <c:v>Жалал-Абад облусу</c:v>
                </c:pt>
                <c:pt idx="2">
                  <c:v>Талас облусу</c:v>
                </c:pt>
                <c:pt idx="3">
                  <c:v>Чүй облусу</c:v>
                </c:pt>
                <c:pt idx="4">
                  <c:v>Башкалар</c:v>
                </c:pt>
              </c:strCache>
            </c:strRef>
          </c:cat>
          <c:val>
            <c:numRef>
              <c:f>Лист1!$B$2:$B$6</c:f>
              <c:numCache>
                <c:formatCode>0.0</c:formatCode>
                <c:ptCount val="5"/>
                <c:pt idx="0">
                  <c:v>51</c:v>
                </c:pt>
                <c:pt idx="1">
                  <c:v>10.7</c:v>
                </c:pt>
                <c:pt idx="2" formatCode="General">
                  <c:v>10.4</c:v>
                </c:pt>
                <c:pt idx="3" formatCode="General">
                  <c:v>18.100000000000001</c:v>
                </c:pt>
                <c:pt idx="4" formatCode="General">
                  <c:v>9.8000000000000007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E04F-412F-93C4-F971A1A9C4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47108504799429962"/>
          <c:y val="3.8238302477446286E-2"/>
        </c:manualLayout>
      </c:layout>
      <c:overlay val="0"/>
      <c:txPr>
        <a:bodyPr/>
        <a:lstStyle/>
        <a:p>
          <a:pPr>
            <a:defRPr sz="20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26257471102027224"/>
          <c:y val="0.20640575441288933"/>
          <c:w val="0.71689729357600784"/>
          <c:h val="0.71665245813357503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2025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 prst="coolSlant"/>
            </a:sp3d>
          </c:spPr>
          <c:dPt>
            <c:idx val="0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E09-4752-BE1E-638BE04320E6}"/>
              </c:ext>
            </c:extLst>
          </c:dPt>
          <c:dPt>
            <c:idx val="1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E09-4752-BE1E-638BE04320E6}"/>
              </c:ext>
            </c:extLst>
          </c:dPt>
          <c:dPt>
            <c:idx val="2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4E09-4752-BE1E-638BE04320E6}"/>
              </c:ext>
            </c:extLst>
          </c:dPt>
          <c:dPt>
            <c:idx val="3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4E09-4752-BE1E-638BE04320E6}"/>
              </c:ext>
            </c:extLst>
          </c:dPt>
          <c:dPt>
            <c:idx val="4"/>
            <c:bubble3D val="0"/>
            <c:spPr>
              <a:solidFill>
                <a:schemeClr val="tx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4E09-4752-BE1E-638BE04320E6}"/>
              </c:ext>
            </c:extLst>
          </c:dPt>
          <c:dPt>
            <c:idx val="5"/>
            <c:bubble3D val="0"/>
            <c:spPr>
              <a:solidFill>
                <a:schemeClr val="accent5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4E09-4752-BE1E-638BE04320E6}"/>
              </c:ext>
            </c:extLst>
          </c:dPt>
          <c:dLbls>
            <c:dLbl>
              <c:idx val="0"/>
              <c:layout>
                <c:manualLayout>
                  <c:x val="-0.13967345469237399"/>
                  <c:y val="0.15868917034497051"/>
                </c:manualLayout>
              </c:layout>
              <c:tx>
                <c:rich>
                  <a:bodyPr/>
                  <a:lstStyle/>
                  <a:p>
                    <a:r>
                      <a:rPr lang="ru-RU" sz="15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Бишкек ш.</a:t>
                    </a:r>
                  </a:p>
                  <a:p>
                    <a:r>
                      <a:rPr lang="ru-RU" sz="15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30,6%</a:t>
                    </a:r>
                    <a:endParaRPr lang="ru-RU" sz="1500" dirty="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  <a:cs typeface="Arial" panose="020B0604020202020204" pitchFamily="34" charset="0"/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4E09-4752-BE1E-638BE04320E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13777699055896972"/>
                  <c:y val="-0.184568199668458"/>
                </c:manualLayout>
              </c:layout>
              <c:tx>
                <c:rich>
                  <a:bodyPr/>
                  <a:lstStyle/>
                  <a:p>
                    <a:pPr>
                      <a:defRPr sz="1600" b="1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500" b="1" dirty="0" err="1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rPr>
                      <a:t>Чүй</a:t>
                    </a:r>
                    <a:r>
                      <a:rPr lang="ru-RU" sz="1500" b="1" baseline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rPr>
                      <a:t> </a:t>
                    </a:r>
                    <a:r>
                      <a:rPr lang="ru-RU" sz="1500" b="1" baseline="0" dirty="0" err="1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rPr>
                      <a:t>облусу</a:t>
                    </a:r>
                    <a:endParaRPr lang="ru-RU" sz="1500" b="1" baseline="0" dirty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endParaRPr>
                  </a:p>
                  <a:p>
                    <a:pPr>
                      <a:defRPr sz="1600" b="1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500" b="1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rPr>
                      <a:t>17,4%</a:t>
                    </a:r>
                    <a:endParaRPr lang="ru-RU" sz="1500" b="1" dirty="0">
                      <a:solidFill>
                        <a:schemeClr val="bg1"/>
                      </a:solidFill>
                      <a:latin typeface="+mn-lt"/>
                      <a:cs typeface="Arial" panose="020B0604020202020204" pitchFamily="34" charset="0"/>
                    </a:endParaRPr>
                  </a:p>
                </c:rich>
              </c:tx>
              <c:spPr>
                <a:noFill/>
                <a:ln w="12700" cap="flat" cmpd="sng" algn="ctr">
                  <a:noFill/>
                  <a:prstDash val="solid"/>
                  <a:miter lim="800000"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4E09-4752-BE1E-638BE04320E6}"/>
                </c:ext>
                <c:ext xmlns:c15="http://schemas.microsoft.com/office/drawing/2012/chart" uri="{CE6537A1-D6FC-4f65-9D91-7224C49458BB}">
                  <c15:layout>
                    <c:manualLayout>
                      <c:w val="0.21743832439704924"/>
                      <c:h val="0.14953907576001316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-1.5387040564729164E-2"/>
                  <c:y val="2.2147891473761703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err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Жалал</a:t>
                    </a:r>
                    <a:r>
                      <a: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-Абад</a:t>
                    </a:r>
                    <a:r>
                      <a:rPr lang="ru-RU" sz="1400" baseline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 </a:t>
                    </a:r>
                    <a:r>
                      <a: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 </a:t>
                    </a:r>
                    <a:r>
                      <a:rPr lang="ru-RU" sz="1400" dirty="0" err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облусу</a:t>
                    </a:r>
                    <a:r>
                      <a: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 32,0%</a:t>
                    </a:r>
                    <a:endParaRPr lang="ru-RU" sz="1400" dirty="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  <a:cs typeface="Arial" panose="020B0604020202020204" pitchFamily="34" charset="0"/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4E09-4752-BE1E-638BE04320E6}"/>
                </c:ext>
                <c:ext xmlns:c15="http://schemas.microsoft.com/office/drawing/2012/chart" uri="{CE6537A1-D6FC-4f65-9D91-7224C49458BB}">
                  <c15:layout>
                    <c:manualLayout>
                      <c:w val="0.22007145554249313"/>
                      <c:h val="0.20517580586469747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-4.7788874365805811E-2"/>
                  <c:y val="-2.0489106170001729E-3"/>
                </c:manualLayout>
              </c:layout>
              <c:tx>
                <c:rich>
                  <a:bodyPr/>
                  <a:lstStyle/>
                  <a:p>
                    <a:r>
                      <a:rPr lang="ru-RU" sz="15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Талас </a:t>
                    </a:r>
                    <a:r>
                      <a:rPr lang="ru-RU" sz="1500" dirty="0" err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облусу</a:t>
                    </a:r>
                    <a:r>
                      <a:rPr lang="ru-RU" sz="15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 5,2%</a:t>
                    </a:r>
                    <a:endParaRPr lang="ru-RU" sz="1500" dirty="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4E09-4752-BE1E-638BE04320E6}"/>
                </c:ext>
                <c:ext xmlns:c15="http://schemas.microsoft.com/office/drawing/2012/chart" uri="{CE6537A1-D6FC-4f65-9D91-7224C49458BB}">
                  <c15:layout>
                    <c:manualLayout>
                      <c:w val="0.19866720768665144"/>
                      <c:h val="0.15822463303703307"/>
                    </c:manualLayout>
                  </c15:layout>
                </c:ext>
              </c:extLst>
            </c:dLbl>
            <c:dLbl>
              <c:idx val="4"/>
              <c:layout>
                <c:manualLayout>
                  <c:x val="-8.2651800579724863E-2"/>
                  <c:y val="-1.5609313800973291E-2"/>
                </c:manualLayout>
              </c:layout>
              <c:tx>
                <c:rich>
                  <a:bodyPr/>
                  <a:lstStyle/>
                  <a:p>
                    <a:r>
                      <a:rPr lang="ru-RU" sz="1500" dirty="0" err="1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Башкалар</a:t>
                    </a:r>
                    <a:endParaRPr lang="ru-RU" sz="1500" dirty="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endParaRPr>
                  </a:p>
                  <a:p>
                    <a:r>
                      <a:rPr lang="ru-RU" sz="15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14,8%</a:t>
                    </a:r>
                    <a:endParaRPr lang="ru-RU" sz="1500" dirty="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  <a:cs typeface="Arial" panose="020B0604020202020204" pitchFamily="34" charset="0"/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4E09-4752-BE1E-638BE04320E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0.25473710253431436"/>
                  <c:y val="-1.9010544136635912E-2"/>
                </c:manualLayout>
              </c:layout>
              <c:tx>
                <c:rich>
                  <a:bodyPr/>
                  <a:lstStyle/>
                  <a:p>
                    <a:r>
                      <a:rPr lang="ru-RU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Другие</a:t>
                    </a:r>
                  </a:p>
                  <a:p>
                    <a:r>
                      <a:rPr lang="ru-RU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2,4%</a:t>
                    </a:r>
                    <a:endParaRPr lang="ru-RU" dirty="0">
                      <a:solidFill>
                        <a:schemeClr val="bg1"/>
                      </a:solidFill>
                      <a:latin typeface="+mn-lt"/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4E09-4752-BE1E-638BE04320E6}"/>
                </c:ext>
                <c:ext xmlns:c15="http://schemas.microsoft.com/office/drawing/2012/chart" uri="{CE6537A1-D6FC-4f65-9D91-7224C49458BB}"/>
              </c:extLst>
            </c:dLbl>
            <c:spPr>
              <a:solidFill>
                <a:schemeClr val="lt1"/>
              </a:solidFill>
              <a:ln w="12700" cap="flat" cmpd="sng" algn="ctr">
                <a:noFill/>
                <a:prstDash val="solid"/>
                <a:miter lim="800000"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г.Бишкек</c:v>
                </c:pt>
                <c:pt idx="1">
                  <c:v>Чуйская область</c:v>
                </c:pt>
                <c:pt idx="2">
                  <c:v>Джалал-Абадская область</c:v>
                </c:pt>
                <c:pt idx="3">
                  <c:v>Таласская область</c:v>
                </c:pt>
                <c:pt idx="4">
                  <c:v>Другие</c:v>
                </c:pt>
              </c:strCache>
            </c:strRef>
          </c:cat>
          <c:val>
            <c:numRef>
              <c:f>Лист1!$B$2:$B$6</c:f>
              <c:numCache>
                <c:formatCode>0.0</c:formatCode>
                <c:ptCount val="5"/>
                <c:pt idx="0" formatCode="General">
                  <c:v>30.6</c:v>
                </c:pt>
                <c:pt idx="1">
                  <c:v>17.399999999999999</c:v>
                </c:pt>
                <c:pt idx="2">
                  <c:v>32</c:v>
                </c:pt>
                <c:pt idx="3">
                  <c:v>5.2</c:v>
                </c:pt>
                <c:pt idx="4" formatCode="General">
                  <c:v>14.8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4E09-4752-BE1E-638BE04320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430299016361273"/>
          <c:y val="9.8096783128239606E-2"/>
          <c:w val="0.87856305345009444"/>
          <c:h val="0.811358762315514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F77-4151-BDF9-ED975B7F2CCC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F77-4151-BDF9-ED975B7F2CCC}"/>
              </c:ext>
            </c:extLst>
          </c:dPt>
          <c:dLbls>
            <c:dLbl>
              <c:idx val="1"/>
              <c:layout>
                <c:manualLayout>
                  <c:x val="1.6175557268794331E-2"/>
                  <c:y val="-1.005015233648557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</a:t>
                    </a:r>
                    <a:r>
                      <a:rPr lang="en-US" baseline="0" dirty="0"/>
                      <a:t> 071,8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BF77-4151-BDF9-ED975B7F2CCC}"/>
                </c:ext>
                <c:ext xmlns:c15="http://schemas.microsoft.com/office/drawing/2012/chart" uri="{CE6537A1-D6FC-4f65-9D91-7224C49458BB}">
                  <c15:layout>
                    <c:manualLayout>
                      <c:w val="0.12952232087877977"/>
                      <c:h val="6.7537688442211044E-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accent2">
                        <a:lumMod val="50000"/>
                      </a:schemeClr>
                    </a:solidFill>
                    <a:latin typeface="+mn-lt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Лист1!$B$2:$B$3</c:f>
              <c:numCache>
                <c:formatCode>#\ ##0.0</c:formatCode>
                <c:ptCount val="2"/>
                <c:pt idx="0" formatCode="General">
                  <c:v>774.3</c:v>
                </c:pt>
                <c:pt idx="1">
                  <c:v>1071.8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BF77-4151-BDF9-ED975B7F2C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883320128"/>
        <c:axId val="-883319040"/>
      </c:barChart>
      <c:catAx>
        <c:axId val="-883320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793" b="1">
                <a:solidFill>
                  <a:schemeClr val="accent2">
                    <a:lumMod val="50000"/>
                  </a:schemeClr>
                </a:solidFill>
                <a:latin typeface="+mn-lt"/>
                <a:cs typeface="Arial" panose="020B0604020202020204" pitchFamily="34" charset="0"/>
              </a:defRPr>
            </a:pPr>
            <a:endParaRPr lang="ru-RU"/>
          </a:p>
        </c:txPr>
        <c:crossAx val="-883319040"/>
        <c:crosses val="autoZero"/>
        <c:auto val="1"/>
        <c:lblAlgn val="ctr"/>
        <c:lblOffset val="100"/>
        <c:noMultiLvlLbl val="0"/>
      </c:catAx>
      <c:valAx>
        <c:axId val="-883319040"/>
        <c:scaling>
          <c:orientation val="minMax"/>
          <c:max val="110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ru-RU"/>
          </a:p>
        </c:txPr>
        <c:crossAx val="-883320128"/>
        <c:crosses val="autoZero"/>
        <c:crossBetween val="between"/>
        <c:majorUnit val="100"/>
        <c:minorUnit val="8"/>
      </c:valAx>
      <c:spPr>
        <a:noFill/>
        <a:ln w="25393">
          <a:noFill/>
        </a:ln>
      </c:spPr>
    </c:plotArea>
    <c:plotVisOnly val="1"/>
    <c:dispBlanksAs val="gap"/>
    <c:showDLblsOverMax val="0"/>
  </c:chart>
  <c:txPr>
    <a:bodyPr/>
    <a:lstStyle/>
    <a:p>
      <a:pPr>
        <a:defRPr sz="1792"/>
      </a:pPr>
      <a:endParaRPr lang="ru-RU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6391131338519567"/>
          <c:y val="0.16444314584933306"/>
          <c:w val="0.39365828538790626"/>
          <c:h val="0.80109139516407546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2025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 prst="coolSlant"/>
            </a:sp3d>
          </c:spPr>
          <c:dPt>
            <c:idx val="0"/>
            <c:bubble3D val="0"/>
            <c:spPr>
              <a:solidFill>
                <a:schemeClr val="accent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FA9E-409D-90E0-C612155D222F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FA9E-409D-90E0-C612155D222F}"/>
              </c:ext>
            </c:extLst>
          </c:dPt>
          <c:dPt>
            <c:idx val="3"/>
            <c:bubble3D val="0"/>
            <c:spPr>
              <a:solidFill>
                <a:schemeClr val="accent3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FA9E-409D-90E0-C612155D222F}"/>
              </c:ext>
            </c:extLst>
          </c:dPt>
          <c:dPt>
            <c:idx val="4"/>
            <c:bubble3D val="0"/>
            <c:spPr>
              <a:solidFill>
                <a:schemeClr val="accent2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A9E-409D-90E0-C612155D222F}"/>
              </c:ext>
            </c:extLst>
          </c:dPt>
          <c:dLbls>
            <c:dLbl>
              <c:idx val="0"/>
              <c:layout>
                <c:manualLayout>
                  <c:x val="4.4508088991130297E-2"/>
                  <c:y val="-0.16296155674618712"/>
                </c:manualLayout>
              </c:layout>
              <c:tx>
                <c:rich>
                  <a:bodyPr/>
                  <a:lstStyle/>
                  <a:p>
                    <a:r>
                      <a:rPr lang="ru-RU" sz="1400" b="1" dirty="0" err="1">
                        <a:solidFill>
                          <a:schemeClr val="tx2">
                            <a:lumMod val="75000"/>
                          </a:schemeClr>
                        </a:solidFill>
                        <a:latin typeface="DIN Pro Regular" panose="020B0504020101020102" pitchFamily="34" charset="0"/>
                        <a:ea typeface="+mn-ea"/>
                        <a:cs typeface="DIN Pro Regular" panose="020B0504020101020102" pitchFamily="34" charset="0"/>
                      </a:rPr>
                      <a:t>Пайдалуу</a:t>
                    </a:r>
                    <a:r>
                      <a:rPr lang="ru-RU" sz="1400" b="1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DIN Pro Regular" panose="020B0504020101020102" pitchFamily="34" charset="0"/>
                        <a:ea typeface="+mn-ea"/>
                        <a:cs typeface="DIN Pro Regular" panose="020B0504020101020102" pitchFamily="34" charset="0"/>
                      </a:rPr>
                      <a:t> </a:t>
                    </a:r>
                  </a:p>
                  <a:p>
                    <a:r>
                      <a:rPr lang="ru-RU" sz="1400" b="1" baseline="0" dirty="0" err="1">
                        <a:solidFill>
                          <a:schemeClr val="tx2">
                            <a:lumMod val="75000"/>
                          </a:schemeClr>
                        </a:solidFill>
                        <a:latin typeface="DIN Pro Regular" panose="020B0504020101020102" pitchFamily="34" charset="0"/>
                        <a:ea typeface="+mn-ea"/>
                        <a:cs typeface="DIN Pro Regular" panose="020B0504020101020102" pitchFamily="34" charset="0"/>
                      </a:rPr>
                      <a:t>кендерди</a:t>
                    </a:r>
                    <a:r>
                      <a:rPr lang="ru-RU" sz="1400" b="1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DIN Pro Regular" panose="020B0504020101020102" pitchFamily="34" charset="0"/>
                        <a:ea typeface="+mn-ea"/>
                        <a:cs typeface="DIN Pro Regular" panose="020B0504020101020102" pitchFamily="34" charset="0"/>
                      </a:rPr>
                      <a:t> </a:t>
                    </a:r>
                    <a:r>
                      <a:rPr lang="ru-RU" sz="1400" b="1" baseline="0" dirty="0" err="1">
                        <a:solidFill>
                          <a:schemeClr val="tx2">
                            <a:lumMod val="75000"/>
                          </a:schemeClr>
                        </a:solidFill>
                        <a:latin typeface="DIN Pro Regular" panose="020B0504020101020102" pitchFamily="34" charset="0"/>
                        <a:ea typeface="+mn-ea"/>
                        <a:cs typeface="DIN Pro Regular" panose="020B0504020101020102" pitchFamily="34" charset="0"/>
                      </a:rPr>
                      <a:t>казуу</a:t>
                    </a:r>
                    <a:endParaRPr lang="ru-RU" sz="1400" b="1" baseline="0" dirty="0">
                      <a:solidFill>
                        <a:schemeClr val="tx2">
                          <a:lumMod val="75000"/>
                        </a:schemeClr>
                      </a:solidFill>
                      <a:latin typeface="DIN Pro Regular" panose="020B0504020101020102" pitchFamily="34" charset="0"/>
                      <a:ea typeface="+mn-ea"/>
                      <a:cs typeface="DIN Pro Regular" panose="020B0504020101020102" pitchFamily="34" charset="0"/>
                    </a:endParaRPr>
                  </a:p>
                  <a:p>
                    <a:r>
                      <a:rPr lang="ru-RU" sz="14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DIN Pro Regular" panose="020B0504020101020102" pitchFamily="34" charset="0"/>
                        <a:ea typeface="+mn-ea"/>
                        <a:cs typeface="DIN Pro Regular" panose="020B0504020101020102" pitchFamily="34" charset="0"/>
                      </a:rPr>
                      <a:t>57,3%</a:t>
                    </a:r>
                    <a:endParaRPr lang="ru-RU" sz="1400" b="1" dirty="0">
                      <a:solidFill>
                        <a:schemeClr val="tx2">
                          <a:lumMod val="75000"/>
                        </a:schemeClr>
                      </a:solidFill>
                      <a:latin typeface="DIN Pro Regular" panose="020B0504020101020102" pitchFamily="34" charset="0"/>
                      <a:cs typeface="DIN Pro Regular" panose="020B0504020101020102" pitchFamily="34" charset="0"/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A9E-409D-90E0-C612155D222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1027682912494369"/>
                  <c:y val="-4.1770257163974062E-2"/>
                </c:manualLayout>
              </c:layout>
              <c:tx>
                <c:rich>
                  <a:bodyPr/>
                  <a:lstStyle/>
                  <a:p>
                    <a:pPr>
                      <a:defRPr sz="1400" b="1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DIN Pro Regular" panose="020B0504020101020102" pitchFamily="34" charset="0"/>
                      </a:defRPr>
                    </a:pPr>
                    <a:r>
                      <a:rPr lang="ru-RU" sz="1400" b="1" baseline="0" dirty="0" err="1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Иштетүү</a:t>
                    </a:r>
                    <a:r>
                      <a:rPr lang="ru-RU" sz="1400" b="1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             </a:t>
                    </a:r>
                    <a:r>
                      <a:rPr lang="ru-RU" sz="1400" b="1" baseline="0" dirty="0" err="1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өндүрүшү</a:t>
                    </a:r>
                    <a:endParaRPr lang="ru-RU" sz="1400" b="1" baseline="0" dirty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ea typeface="+mn-ea"/>
                      <a:cs typeface="Arial" panose="020B0604020202020204" pitchFamily="34" charset="0"/>
                    </a:endParaRPr>
                  </a:p>
                  <a:p>
                    <a:pPr>
                      <a:defRPr sz="1400" b="1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DIN Pro Regular" panose="020B0504020101020102" pitchFamily="34" charset="0"/>
                      </a:defRPr>
                    </a:pPr>
                    <a:r>
                      <a:rPr lang="ru-RU" sz="14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16,2%</a:t>
                    </a:r>
                    <a:endParaRPr lang="ru-RU" sz="1400" b="1" dirty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</a:endParaRPr>
                  </a:p>
                </c:rich>
              </c:tx>
              <c:spPr>
                <a:noFill/>
                <a:ln w="9525" cap="flat" cmpd="sng" algn="ctr">
                  <a:noFill/>
                  <a:prstDash val="solid"/>
                </a:ln>
                <a:effectLst>
                  <a:outerShdw sx="1000" sy="1000" rotWithShape="0">
                    <a:srgbClr val="000000"/>
                  </a:outerShdw>
                </a:effectLst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A9E-409D-90E0-C612155D222F}"/>
                </c:ext>
                <c:ext xmlns:c15="http://schemas.microsoft.com/office/drawing/2012/chart" uri="{CE6537A1-D6FC-4f65-9D91-7224C49458BB}">
                  <c15:layout>
                    <c:manualLayout>
                      <c:w val="0.11106722852159261"/>
                      <c:h val="0.15696717125247558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-0.11489300142712097"/>
                  <c:y val="7.9005844280028562E-2"/>
                </c:manualLayout>
              </c:layout>
              <c:tx>
                <c:rich>
                  <a:bodyPr/>
                  <a:lstStyle/>
                  <a:p>
                    <a:pPr>
                      <a:defRPr sz="1400" b="1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DIN Pro Regular" panose="020B0504020101020102" pitchFamily="34" charset="0"/>
                      </a:defRPr>
                    </a:pPr>
                    <a:r>
                      <a:rPr lang="ru-RU" sz="1400" b="1" baseline="0" dirty="0" err="1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cs typeface="Arial" panose="020B0604020202020204" pitchFamily="34" charset="0"/>
                      </a:rPr>
                      <a:t>Геологиялык</a:t>
                    </a:r>
                    <a:r>
                      <a:rPr lang="ru-RU" sz="1400" b="1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cs typeface="Arial" panose="020B0604020202020204" pitchFamily="34" charset="0"/>
                      </a:rPr>
                      <a:t> </a:t>
                    </a:r>
                    <a:r>
                      <a:rPr lang="ru-RU" sz="1400" b="1" baseline="0" dirty="0" err="1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cs typeface="Arial" panose="020B0604020202020204" pitchFamily="34" charset="0"/>
                      </a:rPr>
                      <a:t>чалгындоо</a:t>
                    </a:r>
                    <a:endParaRPr lang="ru-RU" sz="1400" b="1" baseline="0" dirty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cs typeface="Arial" panose="020B0604020202020204" pitchFamily="34" charset="0"/>
                    </a:endParaRPr>
                  </a:p>
                  <a:p>
                    <a:pPr>
                      <a:defRPr sz="1400" b="1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DIN Pro Regular" panose="020B0504020101020102" pitchFamily="34" charset="0"/>
                      </a:defRPr>
                    </a:pPr>
                    <a:r>
                      <a:rPr lang="ru-RU" sz="1400" b="1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cs typeface="Arial" panose="020B0604020202020204" pitchFamily="34" charset="0"/>
                      </a:rPr>
                      <a:t>9,2</a:t>
                    </a:r>
                    <a:r>
                      <a:rPr lang="ru-RU" sz="14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cs typeface="Arial" panose="020B0604020202020204" pitchFamily="34" charset="0"/>
                      </a:rPr>
                      <a:t>%</a:t>
                    </a:r>
                    <a:endParaRPr lang="ru-RU" sz="1400" dirty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</a:endParaRPr>
                  </a:p>
                </c:rich>
              </c:tx>
              <c:spPr>
                <a:noFill/>
                <a:ln w="9525" cap="flat" cmpd="sng" algn="ctr">
                  <a:noFill/>
                  <a:prstDash val="solid"/>
                </a:ln>
                <a:effectLst>
                  <a:outerShdw sx="1000" sy="1000" rotWithShape="0">
                    <a:srgbClr val="000000"/>
                  </a:outerShdw>
                </a:effectLst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FA9E-409D-90E0-C612155D222F}"/>
                </c:ext>
                <c:ext xmlns:c15="http://schemas.microsoft.com/office/drawing/2012/chart" uri="{CE6537A1-D6FC-4f65-9D91-7224C49458BB}">
                  <c15:layout>
                    <c:manualLayout>
                      <c:w val="0.13273339423645084"/>
                      <c:h val="0.1722205354310104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-0.12776351840149827"/>
                  <c:y val="0.13845342807369534"/>
                </c:manualLayout>
              </c:layout>
              <c:tx>
                <c:rich>
                  <a:bodyPr/>
                  <a:lstStyle/>
                  <a:p>
                    <a:pPr>
                      <a:defRPr sz="1400" b="1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DIN Pro Regular" panose="020B0504020101020102" pitchFamily="34" charset="0"/>
                      </a:defRPr>
                    </a:pPr>
                    <a:r>
                      <a:rPr lang="ru-RU" sz="1400" b="1" dirty="0" err="1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cs typeface="Arial" panose="020B0604020202020204" pitchFamily="34" charset="0"/>
                      </a:rPr>
                      <a:t>Финансылык</a:t>
                    </a:r>
                    <a:r>
                      <a:rPr lang="ru-RU" sz="1400" b="1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cs typeface="Arial" panose="020B0604020202020204" pitchFamily="34" charset="0"/>
                      </a:rPr>
                      <a:t> </a:t>
                    </a:r>
                    <a:r>
                      <a:rPr lang="ru-RU" sz="1400" b="1" baseline="0" dirty="0" err="1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cs typeface="Arial" panose="020B0604020202020204" pitchFamily="34" charset="0"/>
                      </a:rPr>
                      <a:t>ортомчулук</a:t>
                    </a:r>
                    <a:r>
                      <a:rPr lang="ru-RU" sz="1400" b="1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cs typeface="Arial" panose="020B0604020202020204" pitchFamily="34" charset="0"/>
                      </a:rPr>
                      <a:t> </a:t>
                    </a:r>
                    <a:r>
                      <a:rPr lang="ru-RU" sz="1400" b="1" baseline="0" dirty="0" err="1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cs typeface="Arial" panose="020B0604020202020204" pitchFamily="34" charset="0"/>
                      </a:rPr>
                      <a:t>жана</a:t>
                    </a:r>
                    <a:r>
                      <a:rPr lang="ru-RU" sz="1400" b="1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cs typeface="Arial" panose="020B0604020202020204" pitchFamily="34" charset="0"/>
                      </a:rPr>
                      <a:t> </a:t>
                    </a:r>
                    <a:r>
                      <a:rPr lang="ru-RU" sz="1400" b="1" baseline="0" dirty="0" err="1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cs typeface="Arial" panose="020B0604020202020204" pitchFamily="34" charset="0"/>
                      </a:rPr>
                      <a:t>камсыздандыруу</a:t>
                    </a:r>
                    <a:endParaRPr lang="ru-RU" sz="1400" b="1" baseline="0" dirty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cs typeface="Arial" panose="020B0604020202020204" pitchFamily="34" charset="0"/>
                    </a:endParaRPr>
                  </a:p>
                  <a:p>
                    <a:pPr>
                      <a:defRPr sz="1400" b="1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DIN Pro Regular" panose="020B0504020101020102" pitchFamily="34" charset="0"/>
                      </a:defRPr>
                    </a:pPr>
                    <a:r>
                      <a:rPr lang="ru-RU" sz="14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cs typeface="Arial" panose="020B0604020202020204" pitchFamily="34" charset="0"/>
                      </a:rPr>
                      <a:t>11,1%</a:t>
                    </a:r>
                    <a:endParaRPr lang="ru-RU" sz="1400" dirty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</a:endParaRPr>
                  </a:p>
                </c:rich>
              </c:tx>
              <c:spPr>
                <a:noFill/>
                <a:ln w="9525" cap="flat" cmpd="sng" algn="ctr">
                  <a:noFill/>
                  <a:prstDash val="solid"/>
                </a:ln>
                <a:effectLst>
                  <a:outerShdw sx="1000" sy="1000" rotWithShape="0">
                    <a:srgbClr val="000000"/>
                  </a:outerShdw>
                </a:effectLst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FA9E-409D-90E0-C612155D222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9.8992712137312866E-2"/>
                  <c:y val="4.7914948798584343E-2"/>
                </c:manualLayout>
              </c:layout>
              <c:tx>
                <c:rich>
                  <a:bodyPr/>
                  <a:lstStyle/>
                  <a:p>
                    <a:pPr>
                      <a:defRPr sz="1400" b="1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DIN Pro Regular" panose="020B0504020101020102" pitchFamily="34" charset="0"/>
                      </a:defRPr>
                    </a:pPr>
                    <a:r>
                      <a:rPr lang="ru-RU" sz="1400" b="1" dirty="0" err="1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cs typeface="Arial" panose="020B0604020202020204" pitchFamily="34" charset="0"/>
                      </a:rPr>
                      <a:t>Башкалар</a:t>
                    </a:r>
                    <a:endParaRPr lang="ru-RU" sz="1400" b="1" dirty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cs typeface="Arial" panose="020B0604020202020204" pitchFamily="34" charset="0"/>
                    </a:endParaRPr>
                  </a:p>
                  <a:p>
                    <a:pPr>
                      <a:defRPr sz="1400" b="1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DIN Pro Regular" panose="020B0504020101020102" pitchFamily="34" charset="0"/>
                      </a:defRPr>
                    </a:pPr>
                    <a:r>
                      <a:rPr lang="ru-RU" sz="14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cs typeface="Arial" panose="020B0604020202020204" pitchFamily="34" charset="0"/>
                      </a:rPr>
                      <a:t>6,2%</a:t>
                    </a:r>
                    <a:endParaRPr lang="ru-RU" sz="1400" dirty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</a:endParaRPr>
                  </a:p>
                </c:rich>
              </c:tx>
              <c:spPr>
                <a:noFill/>
                <a:ln w="9525" cap="flat" cmpd="sng" algn="ctr">
                  <a:noFill/>
                  <a:prstDash val="solid"/>
                </a:ln>
                <a:effectLst>
                  <a:outerShdw sx="1000" sy="1000" rotWithShape="0">
                    <a:srgbClr val="000000"/>
                  </a:outerShdw>
                </a:effectLst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A9E-409D-90E0-C612155D222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9525" cap="flat" cmpd="sng" algn="ctr">
                <a:noFill/>
                <a:prstDash val="solid"/>
              </a:ln>
              <a:effectLst>
                <a:outerShdw sx="1000" sy="1000" rotWithShape="0">
                  <a:srgbClr val="000000"/>
                </a:outerShdw>
              </a:effectLst>
            </c:spPr>
            <c:txPr>
              <a:bodyPr/>
              <a:lstStyle/>
              <a:p>
                <a:pPr>
                  <a:defRPr sz="1400" b="1">
                    <a:solidFill>
                      <a:schemeClr val="tx2">
                        <a:lumMod val="75000"/>
                      </a:schemeClr>
                    </a:solidFill>
                    <a:latin typeface="DIN Pro Regular" panose="020B0504020101020102" pitchFamily="34" charset="0"/>
                    <a:ea typeface="+mn-ea"/>
                    <a:cs typeface="DIN Pro Regular" panose="020B0504020101020102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Добыча полезных ископаемых</c:v>
                </c:pt>
                <c:pt idx="1">
                  <c:v>Обрабатывающие производства</c:v>
                </c:pt>
                <c:pt idx="2">
                  <c:v>геологоразведка</c:v>
                </c:pt>
                <c:pt idx="3">
                  <c:v>Финансовое посредничество</c:v>
                </c:pt>
                <c:pt idx="4">
                  <c:v>Прочие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57.3</c:v>
                </c:pt>
                <c:pt idx="1">
                  <c:v>16.2</c:v>
                </c:pt>
                <c:pt idx="2" formatCode="0.0">
                  <c:v>9.1999999999999993</c:v>
                </c:pt>
                <c:pt idx="3">
                  <c:v>11.1</c:v>
                </c:pt>
                <c:pt idx="4" formatCode="0.0">
                  <c:v>6.2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FA9E-409D-90E0-C612155D22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0.43103</cdr:x>
      <cdr:y>0.16345</cdr:y>
    </cdr:from>
    <cdr:to>
      <cdr:x>0.68462</cdr:x>
      <cdr:y>0.26282</cdr:y>
    </cdr:to>
    <cdr:cxnSp macro="">
      <cdr:nvCxnSpPr>
        <cdr:cNvPr id="4" name="Прямая со стрелкой 3">
          <a:extLst xmlns:a="http://schemas.openxmlformats.org/drawingml/2006/main">
            <a:ext uri="{FF2B5EF4-FFF2-40B4-BE49-F238E27FC236}">
              <a16:creationId xmlns:a16="http://schemas.microsoft.com/office/drawing/2014/main" xmlns="" id="{CA580AD1-FE45-DBA6-ADA8-815C24B0C73C}"/>
            </a:ext>
          </a:extLst>
        </cdr:cNvPr>
        <cdr:cNvCxnSpPr/>
      </cdr:nvCxnSpPr>
      <cdr:spPr>
        <a:xfrm xmlns:a="http://schemas.openxmlformats.org/drawingml/2006/main" flipV="1">
          <a:off x="4191000" y="822809"/>
          <a:ext cx="2465642" cy="500227"/>
        </a:xfrm>
        <a:prstGeom xmlns:a="http://schemas.openxmlformats.org/drawingml/2006/main" prst="straightConnector1">
          <a:avLst/>
        </a:prstGeom>
        <a:ln xmlns:a="http://schemas.openxmlformats.org/drawingml/2006/main" w="38100">
          <a:solidFill>
            <a:schemeClr val="accent2">
              <a:lumMod val="75000"/>
            </a:schemeClr>
          </a:solidFill>
          <a:tailEnd type="arrow"/>
        </a:ln>
      </cdr:spPr>
      <cdr:style>
        <a:lnRef xmlns:a="http://schemas.openxmlformats.org/drawingml/2006/main" idx="1">
          <a:schemeClr val="accent6"/>
        </a:lnRef>
        <a:fillRef xmlns:a="http://schemas.openxmlformats.org/drawingml/2006/main" idx="0">
          <a:schemeClr val="accent6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0.35556</cdr:x>
      <cdr:y>0.08372</cdr:y>
    </cdr:from>
    <cdr:to>
      <cdr:x>0.67632</cdr:x>
      <cdr:y>0.15709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xmlns="" id="{4728EAA9-6B85-C66E-95ED-8B41972DCA5E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457189" y="421427"/>
          <a:ext cx="3118788" cy="36934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marL="0" indent="0" algn="l" rtl="0" fontAlgn="base">
            <a:spcBef>
              <a:spcPct val="0"/>
            </a:spcBef>
            <a:spcAft>
              <a:spcPct val="0"/>
            </a:spcAft>
            <a:defRPr sz="1100"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indent="0" algn="l" rtl="0" fontAlgn="base">
            <a:spcBef>
              <a:spcPct val="0"/>
            </a:spcBef>
            <a:spcAft>
              <a:spcPct val="0"/>
            </a:spcAft>
            <a:defRPr sz="1100"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indent="0" algn="l" rtl="0" fontAlgn="base">
            <a:spcBef>
              <a:spcPct val="0"/>
            </a:spcBef>
            <a:spcAft>
              <a:spcPct val="0"/>
            </a:spcAft>
            <a:defRPr sz="1100"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indent="0" algn="l" rtl="0" fontAlgn="base">
            <a:spcBef>
              <a:spcPct val="0"/>
            </a:spcBef>
            <a:spcAft>
              <a:spcPct val="0"/>
            </a:spcAft>
            <a:defRPr sz="1100"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indent="0" algn="l" rtl="0" fontAlgn="base">
            <a:spcBef>
              <a:spcPct val="0"/>
            </a:spcBef>
            <a:spcAft>
              <a:spcPct val="0"/>
            </a:spcAft>
            <a:defRPr sz="1100"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indent="0" algn="l" defTabSz="914400" rtl="0" eaLnBrk="1" latinLnBrk="0" hangingPunct="1">
            <a:defRPr sz="1100"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indent="0" algn="l" defTabSz="914400" rtl="0" eaLnBrk="1" latinLnBrk="0" hangingPunct="1">
            <a:defRPr sz="1100"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indent="0" algn="l" defTabSz="914400" rtl="0" eaLnBrk="1" latinLnBrk="0" hangingPunct="1">
            <a:defRPr sz="1100"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indent="0" algn="l" defTabSz="914400" rtl="0" eaLnBrk="1" latinLnBrk="0" hangingPunct="1">
            <a:defRPr sz="1100"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algn="ctr" eaLnBrk="1" hangingPunct="1">
            <a:spcBef>
              <a:spcPct val="0"/>
            </a:spcBef>
            <a:buFontTx/>
            <a:buNone/>
          </a:pPr>
          <a:r>
            <a:rPr lang="ru-RU" altLang="ru-RU" sz="1800" dirty="0">
              <a:solidFill>
                <a:srgbClr val="FF0000"/>
              </a:solidFill>
            </a:rPr>
            <a:t>27,3 </a:t>
          </a:r>
          <a:r>
            <a:rPr lang="ru-RU" altLang="ru-RU" sz="1800" dirty="0" err="1">
              <a:solidFill>
                <a:srgbClr val="FF0000"/>
              </a:solidFill>
            </a:rPr>
            <a:t>пайызга</a:t>
          </a:r>
          <a:r>
            <a:rPr lang="ru-RU" altLang="ru-RU" sz="1800" dirty="0">
              <a:solidFill>
                <a:srgbClr val="FF0000"/>
              </a:solidFill>
            </a:rPr>
            <a:t> </a:t>
          </a:r>
          <a:r>
            <a:rPr lang="ru-RU" altLang="ru-RU" sz="1800" dirty="0" err="1">
              <a:solidFill>
                <a:srgbClr val="FF0000"/>
              </a:solidFill>
            </a:rPr>
            <a:t>көбөйдү</a:t>
          </a:r>
          <a:endParaRPr lang="ru-RU" altLang="ru-RU" sz="1800" dirty="0">
            <a:solidFill>
              <a:srgbClr val="FF0000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0.57407</cdr:x>
      <cdr:y>0.86179</cdr:y>
    </cdr:from>
    <cdr:to>
      <cdr:x>0.77378</cdr:x>
      <cdr:y>0.9857</cdr:y>
    </cdr:to>
    <cdr:cxnSp macro="">
      <cdr:nvCxnSpPr>
        <cdr:cNvPr id="14" name="Прямая соединительная линия 13">
          <a:extLst xmlns:a="http://schemas.openxmlformats.org/drawingml/2006/main">
            <a:ext uri="{FF2B5EF4-FFF2-40B4-BE49-F238E27FC236}">
              <a16:creationId xmlns:a16="http://schemas.microsoft.com/office/drawing/2014/main" xmlns="" id="{496AF9D9-8FAB-0345-3122-40052AC7343B}"/>
            </a:ext>
          </a:extLst>
        </cdr:cNvPr>
        <cdr:cNvCxnSpPr/>
      </cdr:nvCxnSpPr>
      <cdr:spPr>
        <a:xfrm xmlns:a="http://schemas.openxmlformats.org/drawingml/2006/main" flipV="1">
          <a:off x="5834995" y="4006412"/>
          <a:ext cx="2029968" cy="576072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0.5</cdr:x>
      <cdr:y>0.90782</cdr:y>
    </cdr:from>
    <cdr:to>
      <cdr:x>0.80455</cdr:x>
      <cdr:y>0.92748</cdr:y>
    </cdr:to>
    <cdr:cxnSp macro="">
      <cdr:nvCxnSpPr>
        <cdr:cNvPr id="3" name="Прямая соединительная линия 2">
          <a:extLst xmlns:a="http://schemas.openxmlformats.org/drawingml/2006/main">
            <a:ext uri="{FF2B5EF4-FFF2-40B4-BE49-F238E27FC236}">
              <a16:creationId xmlns:a16="http://schemas.microsoft.com/office/drawing/2014/main" xmlns="" id="{858BEAB9-2575-C916-F1FA-3498DF0FD822}"/>
            </a:ext>
          </a:extLst>
        </cdr:cNvPr>
        <cdr:cNvCxnSpPr/>
      </cdr:nvCxnSpPr>
      <cdr:spPr>
        <a:xfrm xmlns:a="http://schemas.openxmlformats.org/drawingml/2006/main" flipH="1">
          <a:off x="2736944" y="4221155"/>
          <a:ext cx="1667095" cy="9143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0.78776</cdr:x>
      <cdr:y>0.81705</cdr:y>
    </cdr:from>
    <cdr:to>
      <cdr:x>0.98646</cdr:x>
      <cdr:y>0.98265</cdr:y>
    </cdr:to>
    <cdr:sp macro="" textlink="">
      <cdr:nvSpPr>
        <cdr:cNvPr id="6" name="TextBox 5">
          <a:extLst xmlns:a="http://schemas.openxmlformats.org/drawingml/2006/main">
            <a:ext uri="{FF2B5EF4-FFF2-40B4-BE49-F238E27FC236}">
              <a16:creationId xmlns:a16="http://schemas.microsoft.com/office/drawing/2014/main" xmlns="" id="{CC5753ED-08F5-0ECC-EBDF-550348D2F7E1}"/>
            </a:ext>
          </a:extLst>
        </cdr:cNvPr>
        <cdr:cNvSpPr txBox="1"/>
      </cdr:nvSpPr>
      <cdr:spPr>
        <a:xfrm xmlns:a="http://schemas.openxmlformats.org/drawingml/2006/main">
          <a:off x="4312118" y="3799087"/>
          <a:ext cx="1087654" cy="7700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aa-ET" sz="1100" kern="1200" dirty="0"/>
        </a:p>
      </cdr:txBody>
    </cdr:sp>
  </cdr:relSizeAnchor>
  <cdr:relSizeAnchor xmlns:cdr="http://schemas.openxmlformats.org/drawingml/2006/chartDrawing">
    <cdr:from>
      <cdr:x>0.80455</cdr:x>
      <cdr:y>0.77016</cdr:y>
    </cdr:from>
    <cdr:to>
      <cdr:x>0.98664</cdr:x>
      <cdr:y>0.97887</cdr:y>
    </cdr:to>
    <cdr:sp macro="" textlink="">
      <cdr:nvSpPr>
        <cdr:cNvPr id="7" name="Прямоугольник 6">
          <a:extLst xmlns:a="http://schemas.openxmlformats.org/drawingml/2006/main">
            <a:ext uri="{FF2B5EF4-FFF2-40B4-BE49-F238E27FC236}">
              <a16:creationId xmlns:a16="http://schemas.microsoft.com/office/drawing/2014/main" xmlns="" id="{726D855D-D829-A0D2-2E10-D9F519E3BF03}"/>
            </a:ext>
          </a:extLst>
        </cdr:cNvPr>
        <cdr:cNvSpPr/>
      </cdr:nvSpPr>
      <cdr:spPr>
        <a:xfrm xmlns:a="http://schemas.openxmlformats.org/drawingml/2006/main">
          <a:off x="4404039" y="3581075"/>
          <a:ext cx="996696" cy="970462"/>
        </a:xfrm>
        <a:prstGeom xmlns:a="http://schemas.openxmlformats.org/drawingml/2006/main" prst="rect">
          <a:avLst/>
        </a:prstGeom>
        <a:ln xmlns:a="http://schemas.openxmlformats.org/drawingml/2006/main">
          <a:noFill/>
        </a:ln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 rtl="0">
            <a:defRPr sz="1600" b="1" i="0" u="none" strike="noStrike" kern="1200" baseline="0">
              <a:solidFill>
                <a:srgbClr val="0059A3">
                  <a:lumMod val="50000"/>
                </a:srgbClr>
              </a:solidFill>
              <a:latin typeface="+mn-lt"/>
              <a:ea typeface="+mn-ea"/>
              <a:cs typeface="+mn-cs"/>
            </a:defRPr>
          </a:pPr>
          <a:r>
            <a:rPr lang="ru-RU" sz="1400" dirty="0" err="1">
              <a:solidFill>
                <a:schemeClr val="tx2">
                  <a:lumMod val="50000"/>
                </a:schemeClr>
              </a:solidFill>
              <a:latin typeface="+mn-lt"/>
              <a:ea typeface="+mn-ea"/>
              <a:cs typeface="+mn-cs"/>
            </a:rPr>
            <a:t>Жалал</a:t>
          </a:r>
          <a:r>
            <a:rPr lang="ru-RU" sz="1400" dirty="0">
              <a:solidFill>
                <a:schemeClr val="tx2">
                  <a:lumMod val="50000"/>
                </a:schemeClr>
              </a:solidFill>
              <a:latin typeface="+mn-lt"/>
              <a:ea typeface="+mn-ea"/>
              <a:cs typeface="+mn-cs"/>
            </a:rPr>
            <a:t>-Абад</a:t>
          </a:r>
          <a:r>
            <a:rPr lang="ru-RU" sz="1400" baseline="0" dirty="0">
              <a:solidFill>
                <a:schemeClr val="tx2">
                  <a:lumMod val="50000"/>
                </a:schemeClr>
              </a:solidFill>
              <a:latin typeface="+mn-lt"/>
              <a:ea typeface="+mn-ea"/>
              <a:cs typeface="+mn-cs"/>
            </a:rPr>
            <a:t> </a:t>
          </a:r>
          <a:r>
            <a:rPr lang="ru-RU" sz="1400" dirty="0">
              <a:solidFill>
                <a:schemeClr val="tx2">
                  <a:lumMod val="50000"/>
                </a:schemeClr>
              </a:solidFill>
              <a:latin typeface="+mn-lt"/>
              <a:ea typeface="+mn-ea"/>
              <a:cs typeface="+mn-cs"/>
            </a:rPr>
            <a:t> </a:t>
          </a:r>
          <a:r>
            <a:rPr lang="ru-RU" sz="1400" dirty="0" err="1">
              <a:solidFill>
                <a:schemeClr val="tx2">
                  <a:lumMod val="50000"/>
                </a:schemeClr>
              </a:solidFill>
              <a:latin typeface="+mn-lt"/>
              <a:ea typeface="+mn-ea"/>
              <a:cs typeface="+mn-cs"/>
            </a:rPr>
            <a:t>облусу</a:t>
          </a:r>
          <a:r>
            <a:rPr lang="ru-RU" sz="1400" dirty="0">
              <a:solidFill>
                <a:schemeClr val="tx2">
                  <a:lumMod val="50000"/>
                </a:schemeClr>
              </a:solidFill>
              <a:latin typeface="+mn-lt"/>
              <a:ea typeface="+mn-ea"/>
              <a:cs typeface="+mn-cs"/>
            </a:rPr>
            <a:t> 10,7%</a:t>
          </a:r>
          <a:endParaRPr lang="ru-RU" sz="1400" dirty="0">
            <a:solidFill>
              <a:schemeClr val="tx2">
                <a:lumMod val="50000"/>
              </a:schemeClr>
            </a:solidFill>
            <a:latin typeface="+mn-lt"/>
            <a:cs typeface="Arial" panose="020B0604020202020204" pitchFamily="34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0.1956</cdr:x>
      <cdr:y>0.10613</cdr:y>
    </cdr:from>
    <cdr:to>
      <cdr:x>0.70946</cdr:x>
      <cdr:y>0.17658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996441" y="536448"/>
          <a:ext cx="5244868" cy="3561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8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38,4 </a:t>
          </a:r>
          <a:r>
            <a:rPr lang="ru-RU" sz="1800" b="1" dirty="0" err="1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пайызга</a:t>
          </a:r>
          <a:r>
            <a:rPr lang="ru-RU" sz="18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көбөйдү</a:t>
          </a:r>
          <a:endParaRPr lang="ru-RU" sz="1800" b="1" dirty="0">
            <a:solidFill>
              <a:schemeClr val="accent2">
                <a:lumMod val="50000"/>
              </a:schemeClr>
            </a:solidFill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0.41187</cdr:x>
      <cdr:y>0.14863</cdr:y>
    </cdr:from>
    <cdr:to>
      <cdr:x>0.67432</cdr:x>
      <cdr:y>0.36521</cdr:y>
    </cdr:to>
    <cdr:cxnSp macro="">
      <cdr:nvCxnSpPr>
        <cdr:cNvPr id="8" name="Прямая со стрелкой 7">
          <a:extLst xmlns:a="http://schemas.openxmlformats.org/drawingml/2006/main">
            <a:ext uri="{FF2B5EF4-FFF2-40B4-BE49-F238E27FC236}">
              <a16:creationId xmlns:a16="http://schemas.microsoft.com/office/drawing/2014/main" xmlns="" id="{D10EE199-653F-1A3A-DEAD-54FEE24A735C}"/>
            </a:ext>
          </a:extLst>
        </cdr:cNvPr>
        <cdr:cNvCxnSpPr/>
      </cdr:nvCxnSpPr>
      <cdr:spPr>
        <a:xfrm xmlns:a="http://schemas.openxmlformats.org/drawingml/2006/main" flipV="1">
          <a:off x="4203880" y="751268"/>
          <a:ext cx="2678806" cy="1094704"/>
        </a:xfrm>
        <a:prstGeom xmlns:a="http://schemas.openxmlformats.org/drawingml/2006/main" prst="straightConnector1">
          <a:avLst/>
        </a:prstGeom>
        <a:ln xmlns:a="http://schemas.openxmlformats.org/drawingml/2006/main" w="38100">
          <a:solidFill>
            <a:schemeClr val="accent2">
              <a:lumMod val="75000"/>
            </a:schemeClr>
          </a:solidFill>
          <a:tailEnd type="arrow"/>
        </a:ln>
      </cdr:spPr>
      <cdr:style>
        <a:lnRef xmlns:a="http://schemas.openxmlformats.org/drawingml/2006/main" idx="1">
          <a:schemeClr val="accent6"/>
        </a:lnRef>
        <a:fillRef xmlns:a="http://schemas.openxmlformats.org/drawingml/2006/main" idx="0">
          <a:schemeClr val="accent6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0.59316</cdr:x>
      <cdr:y>0.10354</cdr:y>
    </cdr:from>
    <cdr:to>
      <cdr:x>0.68275</cdr:x>
      <cdr:y>0.28444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xmlns="" id="{0229783F-EA6C-02AC-A00E-9F16FD2CE8D8}"/>
            </a:ext>
          </a:extLst>
        </cdr:cNvPr>
        <cdr:cNvSpPr txBox="1"/>
      </cdr:nvSpPr>
      <cdr:spPr>
        <a:xfrm xmlns:a="http://schemas.openxmlformats.org/drawingml/2006/main">
          <a:off x="6054307" y="52333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aa-ET" sz="1100" kern="1200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0.58229</cdr:x>
      <cdr:y>0.89582</cdr:y>
    </cdr:from>
    <cdr:to>
      <cdr:x>0.77581</cdr:x>
      <cdr:y>0.94872</cdr:y>
    </cdr:to>
    <cdr:cxnSp macro="">
      <cdr:nvCxnSpPr>
        <cdr:cNvPr id="3" name="Прямая соединительная линия 2">
          <a:extLst xmlns:a="http://schemas.openxmlformats.org/drawingml/2006/main">
            <a:ext uri="{FF2B5EF4-FFF2-40B4-BE49-F238E27FC236}">
              <a16:creationId xmlns:a16="http://schemas.microsoft.com/office/drawing/2014/main" xmlns="" id="{7A5632A1-8B65-88BA-0E64-DC0680CF0879}"/>
            </a:ext>
          </a:extLst>
        </cdr:cNvPr>
        <cdr:cNvCxnSpPr/>
      </cdr:nvCxnSpPr>
      <cdr:spPr>
        <a:xfrm xmlns:a="http://schemas.openxmlformats.org/drawingml/2006/main" flipV="1">
          <a:off x="5933280" y="4554476"/>
          <a:ext cx="1971970" cy="268942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0.19815</cdr:x>
      <cdr:y>0.70313</cdr:y>
    </cdr:from>
    <cdr:to>
      <cdr:x>0.27615</cdr:x>
      <cdr:y>0.76638</cdr:y>
    </cdr:to>
    <cdr:cxnSp macro="">
      <cdr:nvCxnSpPr>
        <cdr:cNvPr id="3" name="Прямая соединительная линия 2">
          <a:extLst xmlns:a="http://schemas.openxmlformats.org/drawingml/2006/main">
            <a:ext uri="{FF2B5EF4-FFF2-40B4-BE49-F238E27FC236}">
              <a16:creationId xmlns:a16="http://schemas.microsoft.com/office/drawing/2014/main" xmlns="" id="{0C4F0302-E69C-E199-083A-FA473A9BE11B}"/>
            </a:ext>
          </a:extLst>
        </cdr:cNvPr>
        <cdr:cNvCxnSpPr/>
      </cdr:nvCxnSpPr>
      <cdr:spPr>
        <a:xfrm xmlns:a="http://schemas.openxmlformats.org/drawingml/2006/main">
          <a:off x="1138121" y="3252721"/>
          <a:ext cx="448022" cy="292598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0.31387</cdr:x>
      <cdr:y>0.88695</cdr:y>
    </cdr:from>
    <cdr:to>
      <cdr:x>0.54629</cdr:x>
      <cdr:y>0.92846</cdr:y>
    </cdr:to>
    <cdr:cxnSp macro="">
      <cdr:nvCxnSpPr>
        <cdr:cNvPr id="5" name="Прямая соединительная линия 4">
          <a:extLst xmlns:a="http://schemas.openxmlformats.org/drawingml/2006/main">
            <a:ext uri="{FF2B5EF4-FFF2-40B4-BE49-F238E27FC236}">
              <a16:creationId xmlns:a16="http://schemas.microsoft.com/office/drawing/2014/main" xmlns="" id="{98680098-C5DD-F765-6F04-929ECCFA1331}"/>
            </a:ext>
          </a:extLst>
        </cdr:cNvPr>
        <cdr:cNvCxnSpPr/>
      </cdr:nvCxnSpPr>
      <cdr:spPr>
        <a:xfrm xmlns:a="http://schemas.openxmlformats.org/drawingml/2006/main">
          <a:off x="1802812" y="4103095"/>
          <a:ext cx="1335024" cy="192024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0.16017</cdr:x>
      <cdr:y>0.38017</cdr:y>
    </cdr:from>
    <cdr:to>
      <cdr:x>0.25211</cdr:x>
      <cdr:y>0.46006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625005" y="1811407"/>
          <a:ext cx="932767" cy="380625"/>
        </a:xfrm>
        <a:prstGeom xmlns:a="http://schemas.openxmlformats.org/drawingml/2006/main" prst="rect">
          <a:avLst/>
        </a:prstGeom>
        <a:solidFill xmlns:a="http://schemas.openxmlformats.org/drawingml/2006/main">
          <a:schemeClr val="tx2">
            <a:lumMod val="75000"/>
          </a:schemeClr>
        </a:solidFill>
      </cdr:spPr>
      <cdr:style>
        <a:lnRef xmlns:a="http://schemas.openxmlformats.org/drawingml/2006/main" idx="0">
          <a:schemeClr val="accent1"/>
        </a:lnRef>
        <a:fillRef xmlns:a="http://schemas.openxmlformats.org/drawingml/2006/main" idx="3">
          <a:schemeClr val="accent1"/>
        </a:fillRef>
        <a:effectRef xmlns:a="http://schemas.openxmlformats.org/drawingml/2006/main" idx="3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300" b="1" dirty="0" err="1">
              <a:cs typeface="Arial" panose="020B0604020202020204" pitchFamily="34" charset="0"/>
            </a:rPr>
            <a:t>Келип</a:t>
          </a:r>
          <a:r>
            <a:rPr lang="ru-RU" sz="1300" b="1" dirty="0">
              <a:cs typeface="Arial" panose="020B0604020202020204" pitchFamily="34" charset="0"/>
            </a:rPr>
            <a:t> </a:t>
          </a:r>
          <a:r>
            <a:rPr lang="ru-RU" sz="1300" b="1" dirty="0" err="1">
              <a:cs typeface="Arial" panose="020B0604020202020204" pitchFamily="34" charset="0"/>
            </a:rPr>
            <a:t>түшүү</a:t>
          </a:r>
          <a:endParaRPr lang="ru-RU" sz="1300" b="1" dirty="0"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0.25653</cdr:x>
      <cdr:y>0.44624</cdr:y>
    </cdr:from>
    <cdr:to>
      <cdr:x>0.35567</cdr:x>
      <cdr:y>0.51941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2602574" y="2126191"/>
          <a:ext cx="1005814" cy="348632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0">
          <a:schemeClr val="accent2"/>
        </a:lnRef>
        <a:fillRef xmlns:a="http://schemas.openxmlformats.org/drawingml/2006/main" idx="3">
          <a:schemeClr val="accent2"/>
        </a:fillRef>
        <a:effectRef xmlns:a="http://schemas.openxmlformats.org/drawingml/2006/main" idx="3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300" b="1" dirty="0" err="1">
              <a:cs typeface="Arial" panose="020B0604020202020204" pitchFamily="34" charset="0"/>
            </a:rPr>
            <a:t>Чыгып</a:t>
          </a:r>
          <a:r>
            <a:rPr lang="ru-RU" sz="1300" b="1" dirty="0">
              <a:cs typeface="Arial" panose="020B0604020202020204" pitchFamily="34" charset="0"/>
            </a:rPr>
            <a:t> </a:t>
          </a:r>
          <a:r>
            <a:rPr lang="ru-RU" sz="1300" b="1" dirty="0" err="1">
              <a:cs typeface="Arial" panose="020B0604020202020204" pitchFamily="34" charset="0"/>
            </a:rPr>
            <a:t>кетүү</a:t>
          </a:r>
          <a:endParaRPr lang="ru-RU" sz="1300" b="1" dirty="0"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0.61664</cdr:x>
      <cdr:y>0.32713</cdr:y>
    </cdr:from>
    <cdr:to>
      <cdr:x>0.71576</cdr:x>
      <cdr:y>0.39646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6256007" y="1558687"/>
          <a:ext cx="1005612" cy="330336"/>
        </a:xfrm>
        <a:prstGeom xmlns:a="http://schemas.openxmlformats.org/drawingml/2006/main" prst="rect">
          <a:avLst/>
        </a:prstGeom>
        <a:solidFill xmlns:a="http://schemas.openxmlformats.org/drawingml/2006/main">
          <a:schemeClr val="tx2">
            <a:lumMod val="75000"/>
          </a:schemeClr>
        </a:solidFill>
      </cdr:spPr>
      <cdr:style>
        <a:lnRef xmlns:a="http://schemas.openxmlformats.org/drawingml/2006/main" idx="0">
          <a:schemeClr val="accent1"/>
        </a:lnRef>
        <a:fillRef xmlns:a="http://schemas.openxmlformats.org/drawingml/2006/main" idx="3">
          <a:schemeClr val="accent1"/>
        </a:fillRef>
        <a:effectRef xmlns:a="http://schemas.openxmlformats.org/drawingml/2006/main" idx="3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300" b="1" dirty="0" err="1">
              <a:cs typeface="Arial" panose="020B0604020202020204" pitchFamily="34" charset="0"/>
            </a:rPr>
            <a:t>Келип</a:t>
          </a:r>
          <a:r>
            <a:rPr lang="ru-RU" sz="1300" b="1" dirty="0">
              <a:cs typeface="Arial" panose="020B0604020202020204" pitchFamily="34" charset="0"/>
            </a:rPr>
            <a:t> </a:t>
          </a:r>
          <a:r>
            <a:rPr lang="ru-RU" sz="1300" b="1" dirty="0" err="1">
              <a:cs typeface="Arial" panose="020B0604020202020204" pitchFamily="34" charset="0"/>
            </a:rPr>
            <a:t>түшүү</a:t>
          </a:r>
          <a:endParaRPr lang="ru-RU" sz="1300" b="1" dirty="0">
            <a:cs typeface="Arial" panose="020B0604020202020204" pitchFamily="34" charset="0"/>
          </a:endParaRPr>
        </a:p>
        <a:p xmlns:a="http://schemas.openxmlformats.org/drawingml/2006/main">
          <a:endParaRPr lang="ru-RU" sz="1400" b="1" dirty="0"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0.72511</cdr:x>
      <cdr:y>0.41361</cdr:y>
    </cdr:from>
    <cdr:to>
      <cdr:x>0.81321</cdr:x>
      <cdr:y>0.47886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7356568" y="1970743"/>
          <a:ext cx="893809" cy="310896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0">
          <a:schemeClr val="accent2"/>
        </a:lnRef>
        <a:fillRef xmlns:a="http://schemas.openxmlformats.org/drawingml/2006/main" idx="3">
          <a:schemeClr val="accent2"/>
        </a:fillRef>
        <a:effectRef xmlns:a="http://schemas.openxmlformats.org/drawingml/2006/main" idx="3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300" b="1" dirty="0" err="1">
              <a:cs typeface="Arial" panose="020B0604020202020204" pitchFamily="34" charset="0"/>
            </a:rPr>
            <a:t>Чыгып</a:t>
          </a:r>
          <a:r>
            <a:rPr lang="ru-RU" sz="1300" b="1" dirty="0">
              <a:cs typeface="Arial" panose="020B0604020202020204" pitchFamily="34" charset="0"/>
            </a:rPr>
            <a:t> </a:t>
          </a:r>
          <a:r>
            <a:rPr lang="ru-RU" sz="1300" b="1" dirty="0" err="1">
              <a:cs typeface="Arial" panose="020B0604020202020204" pitchFamily="34" charset="0"/>
            </a:rPr>
            <a:t>кетүү</a:t>
          </a:r>
          <a:endParaRPr lang="ru-RU" sz="1300" b="1" dirty="0"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0.39878</cdr:x>
      <cdr:y>0.82439</cdr:y>
    </cdr:from>
    <cdr:to>
      <cdr:x>0.5155</cdr:x>
      <cdr:y>0.89268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124200" y="4292600"/>
          <a:ext cx="914400" cy="355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0.7003</cdr:x>
      <cdr:y>0.17561</cdr:y>
    </cdr:from>
    <cdr:to>
      <cdr:x>0.81702</cdr:x>
      <cdr:y>0.23415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5486400" y="914400"/>
          <a:ext cx="9144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0.67022</cdr:x>
      <cdr:y>0.87624</cdr:y>
    </cdr:from>
    <cdr:to>
      <cdr:x>0.77989</cdr:x>
      <cdr:y>1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5588000" y="4495800"/>
          <a:ext cx="914400" cy="635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0.16908</cdr:x>
      <cdr:y>0.90293</cdr:y>
    </cdr:from>
    <cdr:to>
      <cdr:x>0.44097</cdr:x>
      <cdr:y>0.98044</cdr:y>
    </cdr:to>
    <cdr:sp macro="" textlink="">
      <cdr:nvSpPr>
        <cdr:cNvPr id="11" name="TextBox 8"/>
        <cdr:cNvSpPr txBox="1"/>
      </cdr:nvSpPr>
      <cdr:spPr>
        <a:xfrm xmlns:a="http://schemas.openxmlformats.org/drawingml/2006/main">
          <a:off x="1715383" y="4302181"/>
          <a:ext cx="2758432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algn="ctr"/>
          <a:r>
            <a:rPr lang="ru-RU" sz="1800" dirty="0">
              <a:solidFill>
                <a:schemeClr val="tx2">
                  <a:lumMod val="75000"/>
                </a:schemeClr>
              </a:solidFill>
              <a:latin typeface="DIN Pro Regular" panose="020B0504020101020102" pitchFamily="34" charset="0"/>
              <a:cs typeface="DIN Pro Regular" panose="020B0504020101020102" pitchFamily="34" charset="0"/>
            </a:rPr>
            <a:t>2024</a:t>
          </a:r>
        </a:p>
      </cdr:txBody>
    </cdr:sp>
  </cdr:relSizeAnchor>
  <cdr:relSizeAnchor xmlns:cdr="http://schemas.openxmlformats.org/drawingml/2006/chartDrawing">
    <cdr:from>
      <cdr:x>0.36278</cdr:x>
      <cdr:y>0.59179</cdr:y>
    </cdr:from>
    <cdr:to>
      <cdr:x>0.45991</cdr:x>
      <cdr:y>0.65119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680508" y="2819717"/>
          <a:ext cx="985422" cy="283023"/>
        </a:xfrm>
        <a:prstGeom xmlns:a="http://schemas.openxmlformats.org/drawingml/2006/main" prst="rect">
          <a:avLst/>
        </a:prstGeom>
        <a:ln xmlns:a="http://schemas.openxmlformats.org/drawingml/2006/main">
          <a:noFill/>
        </a:ln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style>
        <a:lnRef xmlns:a="http://schemas.openxmlformats.org/drawingml/2006/main" idx="2">
          <a:schemeClr val="accent3">
            <a:shade val="50000"/>
          </a:schemeClr>
        </a:lnRef>
        <a:fillRef xmlns:a="http://schemas.openxmlformats.org/drawingml/2006/main" idx="1">
          <a:schemeClr val="accent3"/>
        </a:fillRef>
        <a:effectRef xmlns:a="http://schemas.openxmlformats.org/drawingml/2006/main" idx="0">
          <a:schemeClr val="accent3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300" b="1" dirty="0">
              <a:latin typeface="+mn-lt"/>
              <a:cs typeface="Arial" panose="020B0604020202020204" pitchFamily="34" charset="0"/>
            </a:rPr>
            <a:t>Сальдо</a:t>
          </a:r>
        </a:p>
      </cdr:txBody>
    </cdr:sp>
  </cdr:relSizeAnchor>
  <cdr:relSizeAnchor xmlns:cdr="http://schemas.openxmlformats.org/drawingml/2006/chartDrawing">
    <cdr:from>
      <cdr:x>0.82342</cdr:x>
      <cdr:y>0.5924</cdr:y>
    </cdr:from>
    <cdr:to>
      <cdr:x>0.92034</cdr:x>
      <cdr:y>0.65957</cdr:y>
    </cdr:to>
    <cdr:sp macro="" textlink="">
      <cdr:nvSpPr>
        <cdr:cNvPr id="12" name="TextBox 1"/>
        <cdr:cNvSpPr txBox="1"/>
      </cdr:nvSpPr>
      <cdr:spPr>
        <a:xfrm xmlns:a="http://schemas.openxmlformats.org/drawingml/2006/main">
          <a:off x="8353923" y="2822622"/>
          <a:ext cx="983292" cy="320045"/>
        </a:xfrm>
        <a:prstGeom xmlns:a="http://schemas.openxmlformats.org/drawingml/2006/main" prst="rect">
          <a:avLst/>
        </a:prstGeom>
        <a:ln xmlns:a="http://schemas.openxmlformats.org/drawingml/2006/main">
          <a:noFill/>
        </a:ln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style>
        <a:lnRef xmlns:a="http://schemas.openxmlformats.org/drawingml/2006/main" idx="2">
          <a:schemeClr val="accent3">
            <a:shade val="50000"/>
          </a:schemeClr>
        </a:lnRef>
        <a:fillRef xmlns:a="http://schemas.openxmlformats.org/drawingml/2006/main" idx="1">
          <a:schemeClr val="accent3"/>
        </a:fillRef>
        <a:effectRef xmlns:a="http://schemas.openxmlformats.org/drawingml/2006/main" idx="0">
          <a:schemeClr val="accent3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300" b="1" dirty="0">
              <a:cs typeface="Arial" panose="020B0604020202020204" pitchFamily="34" charset="0"/>
            </a:rPr>
            <a:t>Сальдо</a:t>
          </a:r>
        </a:p>
      </cdr:txBody>
    </cdr:sp>
  </cdr:relSizeAnchor>
  <cdr:relSizeAnchor xmlns:cdr="http://schemas.openxmlformats.org/drawingml/2006/chartDrawing">
    <cdr:from>
      <cdr:x>0.3655</cdr:x>
      <cdr:y>0.4923</cdr:y>
    </cdr:from>
    <cdr:to>
      <cdr:x>0.46603</cdr:x>
      <cdr:y>0.55563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3708142" y="2345647"/>
          <a:ext cx="1019916" cy="301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600" b="1" dirty="0">
              <a:solidFill>
                <a:schemeClr val="tx2">
                  <a:lumMod val="75000"/>
                </a:schemeClr>
              </a:solidFill>
              <a:cs typeface="Arial" panose="020B0604020202020204" pitchFamily="34" charset="0"/>
            </a:rPr>
            <a:t>255,4</a:t>
          </a:r>
        </a:p>
      </cdr:txBody>
    </cdr:sp>
  </cdr:relSizeAnchor>
  <cdr:relSizeAnchor xmlns:cdr="http://schemas.openxmlformats.org/drawingml/2006/chartDrawing">
    <cdr:from>
      <cdr:x>0.82157</cdr:x>
      <cdr:y>0.49806</cdr:y>
    </cdr:from>
    <cdr:to>
      <cdr:x>0.9221</cdr:x>
      <cdr:y>0.56331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8335152" y="2373079"/>
          <a:ext cx="1019917" cy="3108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600" b="1" dirty="0">
              <a:solidFill>
                <a:schemeClr val="tx2">
                  <a:lumMod val="75000"/>
                </a:schemeClr>
              </a:solidFill>
              <a:cs typeface="Arial" panose="020B0604020202020204" pitchFamily="34" charset="0"/>
            </a:rPr>
            <a:t>239,0</a:t>
          </a:r>
        </a:p>
        <a:p xmlns:a="http://schemas.openxmlformats.org/drawingml/2006/main">
          <a:pPr algn="ctr"/>
          <a:endParaRPr lang="ru-RU" sz="1600" b="1" dirty="0">
            <a:solidFill>
              <a:schemeClr val="tx2">
                <a:lumMod val="75000"/>
              </a:schemeClr>
            </a:solidFill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0.62914</cdr:x>
      <cdr:y>0.86435</cdr:y>
    </cdr:from>
    <cdr:to>
      <cdr:x>0.90103</cdr:x>
      <cdr:y>1</cdr:y>
    </cdr:to>
    <cdr:sp macro="" textlink="">
      <cdr:nvSpPr>
        <cdr:cNvPr id="14" name="TextBox 8">
          <a:extLst xmlns:a="http://schemas.openxmlformats.org/drawingml/2006/main">
            <a:ext uri="{FF2B5EF4-FFF2-40B4-BE49-F238E27FC236}">
              <a16:creationId xmlns:a16="http://schemas.microsoft.com/office/drawing/2014/main" xmlns="" id="{1E8EFF61-E8D4-4A01-5782-06F44C21FFEA}"/>
            </a:ext>
          </a:extLst>
        </cdr:cNvPr>
        <cdr:cNvSpPr txBox="1"/>
      </cdr:nvSpPr>
      <cdr:spPr>
        <a:xfrm xmlns:a="http://schemas.openxmlformats.org/drawingml/2006/main">
          <a:off x="6382874" y="4118358"/>
          <a:ext cx="2758431" cy="64633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 sz="1800" b="1" dirty="0">
            <a:solidFill>
              <a:schemeClr val="tx2">
                <a:lumMod val="75000"/>
              </a:schemeClr>
            </a:solidFill>
          </a:endParaRPr>
        </a:p>
        <a:p xmlns:a="http://schemas.openxmlformats.org/drawingml/2006/main">
          <a:pPr algn="ctr"/>
          <a:r>
            <a:rPr lang="ru-RU" sz="1800" b="1" dirty="0">
              <a:solidFill>
                <a:schemeClr val="tx2">
                  <a:lumMod val="75000"/>
                </a:schemeClr>
              </a:solidFill>
            </a:rPr>
            <a:t>2025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4FB91-E4E2-4F4A-9549-32C4CD7BFB74}" type="datetimeFigureOut">
              <a:rPr lang="ru-RU" smtClean="0"/>
              <a:t>15.06.2026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816FCC-19CE-4B9E-95B6-5266DFEBED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8077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a-ET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816FCC-19CE-4B9E-95B6-5266DFEBED56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357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0254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5803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0730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5AE23C6-22F8-0E68-8087-F4505786D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66FB8FF0-8C69-4F30-7AA7-E4A0D04CE54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-66500" y="6350923"/>
            <a:ext cx="12300065" cy="523703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F7982F31-5075-74ED-6E8B-B0BFDEE86DB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682942" y="6509809"/>
            <a:ext cx="1328394" cy="231025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C4CB0BD4-F0ED-727C-F815-226617EBEB0E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8614" y="5599920"/>
            <a:ext cx="1154084" cy="1154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086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sv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sv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8832CCFF-6D83-21AF-DA1C-F7CD8E53A5B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p:blipFill>
        <p:spPr>
          <a:xfrm>
            <a:off x="-16934" y="-31827"/>
            <a:ext cx="6290733" cy="5401134"/>
          </a:xfrm>
          <a:prstGeom prst="rect">
            <a:avLst/>
          </a:prstGeom>
        </p:spPr>
      </p:pic>
      <p:sp>
        <p:nvSpPr>
          <p:cNvPr id="6" name="Прямоугольник 15">
            <a:extLst>
              <a:ext uri="{FF2B5EF4-FFF2-40B4-BE49-F238E27FC236}">
                <a16:creationId xmlns:a16="http://schemas.microsoft.com/office/drawing/2014/main" xmlns="" id="{109A796F-F81A-ABB0-5471-8B8640DC882B}"/>
              </a:ext>
            </a:extLst>
          </p:cNvPr>
          <p:cNvSpPr/>
          <p:nvPr/>
        </p:nvSpPr>
        <p:spPr>
          <a:xfrm>
            <a:off x="-16934" y="-31826"/>
            <a:ext cx="5763216" cy="4882249"/>
          </a:xfrm>
          <a:custGeom>
            <a:avLst/>
            <a:gdLst>
              <a:gd name="connsiteX0" fmla="*/ 0 w 5801718"/>
              <a:gd name="connsiteY0" fmla="*/ 0 h 4959962"/>
              <a:gd name="connsiteX1" fmla="*/ 5801718 w 5801718"/>
              <a:gd name="connsiteY1" fmla="*/ 0 h 4959962"/>
              <a:gd name="connsiteX2" fmla="*/ 5801718 w 5801718"/>
              <a:gd name="connsiteY2" fmla="*/ 4959962 h 4959962"/>
              <a:gd name="connsiteX3" fmla="*/ 0 w 5801718"/>
              <a:gd name="connsiteY3" fmla="*/ 4959962 h 4959962"/>
              <a:gd name="connsiteX4" fmla="*/ 0 w 5801718"/>
              <a:gd name="connsiteY4" fmla="*/ 0 h 4959962"/>
              <a:gd name="connsiteX0" fmla="*/ 0 w 5801718"/>
              <a:gd name="connsiteY0" fmla="*/ 0 h 4959962"/>
              <a:gd name="connsiteX1" fmla="*/ 5368581 w 5801718"/>
              <a:gd name="connsiteY1" fmla="*/ 9625 h 4959962"/>
              <a:gd name="connsiteX2" fmla="*/ 5801718 w 5801718"/>
              <a:gd name="connsiteY2" fmla="*/ 4959962 h 4959962"/>
              <a:gd name="connsiteX3" fmla="*/ 0 w 5801718"/>
              <a:gd name="connsiteY3" fmla="*/ 4959962 h 4959962"/>
              <a:gd name="connsiteX4" fmla="*/ 0 w 5801718"/>
              <a:gd name="connsiteY4" fmla="*/ 0 h 4959962"/>
              <a:gd name="connsiteX0" fmla="*/ 0 w 5801718"/>
              <a:gd name="connsiteY0" fmla="*/ 0 h 4959962"/>
              <a:gd name="connsiteX1" fmla="*/ 5570712 w 5801718"/>
              <a:gd name="connsiteY1" fmla="*/ 9625 h 4959962"/>
              <a:gd name="connsiteX2" fmla="*/ 5801718 w 5801718"/>
              <a:gd name="connsiteY2" fmla="*/ 4959962 h 4959962"/>
              <a:gd name="connsiteX3" fmla="*/ 0 w 5801718"/>
              <a:gd name="connsiteY3" fmla="*/ 4959962 h 4959962"/>
              <a:gd name="connsiteX4" fmla="*/ 0 w 5801718"/>
              <a:gd name="connsiteY4" fmla="*/ 0 h 4959962"/>
              <a:gd name="connsiteX0" fmla="*/ 0 w 5801718"/>
              <a:gd name="connsiteY0" fmla="*/ 0 h 4959962"/>
              <a:gd name="connsiteX1" fmla="*/ 5570712 w 5801718"/>
              <a:gd name="connsiteY1" fmla="*/ 9625 h 4959962"/>
              <a:gd name="connsiteX2" fmla="*/ 5657338 w 5801718"/>
              <a:gd name="connsiteY2" fmla="*/ 2043507 h 4959962"/>
              <a:gd name="connsiteX3" fmla="*/ 5801718 w 5801718"/>
              <a:gd name="connsiteY3" fmla="*/ 4959962 h 4959962"/>
              <a:gd name="connsiteX4" fmla="*/ 0 w 5801718"/>
              <a:gd name="connsiteY4" fmla="*/ 4959962 h 4959962"/>
              <a:gd name="connsiteX5" fmla="*/ 0 w 5801718"/>
              <a:gd name="connsiteY5" fmla="*/ 0 h 4959962"/>
              <a:gd name="connsiteX0" fmla="*/ 0 w 5801718"/>
              <a:gd name="connsiteY0" fmla="*/ 0 h 4959962"/>
              <a:gd name="connsiteX1" fmla="*/ 5570712 w 5801718"/>
              <a:gd name="connsiteY1" fmla="*/ 9625 h 4959962"/>
              <a:gd name="connsiteX2" fmla="*/ 5763216 w 5801718"/>
              <a:gd name="connsiteY2" fmla="*/ 984728 h 4959962"/>
              <a:gd name="connsiteX3" fmla="*/ 5801718 w 5801718"/>
              <a:gd name="connsiteY3" fmla="*/ 4959962 h 4959962"/>
              <a:gd name="connsiteX4" fmla="*/ 0 w 5801718"/>
              <a:gd name="connsiteY4" fmla="*/ 4959962 h 4959962"/>
              <a:gd name="connsiteX5" fmla="*/ 0 w 5801718"/>
              <a:gd name="connsiteY5" fmla="*/ 0 h 4959962"/>
              <a:gd name="connsiteX0" fmla="*/ 0 w 5801718"/>
              <a:gd name="connsiteY0" fmla="*/ 0 h 4959962"/>
              <a:gd name="connsiteX1" fmla="*/ 5570712 w 5801718"/>
              <a:gd name="connsiteY1" fmla="*/ 9625 h 4959962"/>
              <a:gd name="connsiteX2" fmla="*/ 5763216 w 5801718"/>
              <a:gd name="connsiteY2" fmla="*/ 984728 h 4959962"/>
              <a:gd name="connsiteX3" fmla="*/ 5801718 w 5801718"/>
              <a:gd name="connsiteY3" fmla="*/ 4959962 h 4959962"/>
              <a:gd name="connsiteX4" fmla="*/ 0 w 5801718"/>
              <a:gd name="connsiteY4" fmla="*/ 4959962 h 4959962"/>
              <a:gd name="connsiteX5" fmla="*/ 0 w 5801718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1941987 w 5763216"/>
              <a:gd name="connsiteY3" fmla="*/ 4430573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4175048 w 5763216"/>
              <a:gd name="connsiteY3" fmla="*/ 4122565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4175048 w 5763216"/>
              <a:gd name="connsiteY3" fmla="*/ 4122565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5249"/>
              <a:gd name="connsiteY0" fmla="*/ 0 h 4959962"/>
              <a:gd name="connsiteX1" fmla="*/ 5570712 w 5765249"/>
              <a:gd name="connsiteY1" fmla="*/ 9625 h 4959962"/>
              <a:gd name="connsiteX2" fmla="*/ 5763216 w 5765249"/>
              <a:gd name="connsiteY2" fmla="*/ 984728 h 4959962"/>
              <a:gd name="connsiteX3" fmla="*/ 4175048 w 5765249"/>
              <a:gd name="connsiteY3" fmla="*/ 4122565 h 4959962"/>
              <a:gd name="connsiteX4" fmla="*/ 0 w 5765249"/>
              <a:gd name="connsiteY4" fmla="*/ 4959962 h 4959962"/>
              <a:gd name="connsiteX5" fmla="*/ 0 w 5765249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4175048 w 5763216"/>
              <a:gd name="connsiteY3" fmla="*/ 4122565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4175048 w 5763216"/>
              <a:gd name="connsiteY3" fmla="*/ 4122565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3216"/>
              <a:gd name="connsiteY0" fmla="*/ 0 h 4209192"/>
              <a:gd name="connsiteX1" fmla="*/ 5570712 w 5763216"/>
              <a:gd name="connsiteY1" fmla="*/ 9625 h 4209192"/>
              <a:gd name="connsiteX2" fmla="*/ 5763216 w 5763216"/>
              <a:gd name="connsiteY2" fmla="*/ 984728 h 4209192"/>
              <a:gd name="connsiteX3" fmla="*/ 4175048 w 5763216"/>
              <a:gd name="connsiteY3" fmla="*/ 4122565 h 4209192"/>
              <a:gd name="connsiteX4" fmla="*/ 28876 w 5763216"/>
              <a:gd name="connsiteY4" fmla="*/ 4209192 h 4209192"/>
              <a:gd name="connsiteX5" fmla="*/ 0 w 5763216"/>
              <a:gd name="connsiteY5" fmla="*/ 0 h 4209192"/>
              <a:gd name="connsiteX0" fmla="*/ 0 w 5763216"/>
              <a:gd name="connsiteY0" fmla="*/ 0 h 4536451"/>
              <a:gd name="connsiteX1" fmla="*/ 5570712 w 5763216"/>
              <a:gd name="connsiteY1" fmla="*/ 9625 h 4536451"/>
              <a:gd name="connsiteX2" fmla="*/ 5763216 w 5763216"/>
              <a:gd name="connsiteY2" fmla="*/ 984728 h 4536451"/>
              <a:gd name="connsiteX3" fmla="*/ 4175048 w 5763216"/>
              <a:gd name="connsiteY3" fmla="*/ 4122565 h 4536451"/>
              <a:gd name="connsiteX4" fmla="*/ 0 w 5763216"/>
              <a:gd name="connsiteY4" fmla="*/ 4536451 h 4536451"/>
              <a:gd name="connsiteX5" fmla="*/ 0 w 5763216"/>
              <a:gd name="connsiteY5" fmla="*/ 0 h 4536451"/>
              <a:gd name="connsiteX0" fmla="*/ 0 w 5763216"/>
              <a:gd name="connsiteY0" fmla="*/ 0 h 4848486"/>
              <a:gd name="connsiteX1" fmla="*/ 5570712 w 5763216"/>
              <a:gd name="connsiteY1" fmla="*/ 9625 h 4848486"/>
              <a:gd name="connsiteX2" fmla="*/ 5763216 w 5763216"/>
              <a:gd name="connsiteY2" fmla="*/ 984728 h 4848486"/>
              <a:gd name="connsiteX3" fmla="*/ 4175048 w 5763216"/>
              <a:gd name="connsiteY3" fmla="*/ 4122565 h 4848486"/>
              <a:gd name="connsiteX4" fmla="*/ 0 w 5763216"/>
              <a:gd name="connsiteY4" fmla="*/ 4536451 h 4848486"/>
              <a:gd name="connsiteX5" fmla="*/ 0 w 5763216"/>
              <a:gd name="connsiteY5" fmla="*/ 0 h 4848486"/>
              <a:gd name="connsiteX0" fmla="*/ 0 w 5763216"/>
              <a:gd name="connsiteY0" fmla="*/ 0 h 4965470"/>
              <a:gd name="connsiteX1" fmla="*/ 5570712 w 5763216"/>
              <a:gd name="connsiteY1" fmla="*/ 9625 h 4965470"/>
              <a:gd name="connsiteX2" fmla="*/ 5763216 w 5763216"/>
              <a:gd name="connsiteY2" fmla="*/ 984728 h 4965470"/>
              <a:gd name="connsiteX3" fmla="*/ 4175048 w 5763216"/>
              <a:gd name="connsiteY3" fmla="*/ 4122565 h 4965470"/>
              <a:gd name="connsiteX4" fmla="*/ 0 w 5763216"/>
              <a:gd name="connsiteY4" fmla="*/ 4536451 h 4965470"/>
              <a:gd name="connsiteX5" fmla="*/ 0 w 5763216"/>
              <a:gd name="connsiteY5" fmla="*/ 0 h 4965470"/>
              <a:gd name="connsiteX0" fmla="*/ 0 w 5763216"/>
              <a:gd name="connsiteY0" fmla="*/ 0 h 4816920"/>
              <a:gd name="connsiteX1" fmla="*/ 5570712 w 5763216"/>
              <a:gd name="connsiteY1" fmla="*/ 9625 h 4816920"/>
              <a:gd name="connsiteX2" fmla="*/ 5763216 w 5763216"/>
              <a:gd name="connsiteY2" fmla="*/ 984728 h 4816920"/>
              <a:gd name="connsiteX3" fmla="*/ 4175048 w 5763216"/>
              <a:gd name="connsiteY3" fmla="*/ 4122565 h 4816920"/>
              <a:gd name="connsiteX4" fmla="*/ 0 w 5763216"/>
              <a:gd name="connsiteY4" fmla="*/ 4536451 h 4816920"/>
              <a:gd name="connsiteX5" fmla="*/ 0 w 5763216"/>
              <a:gd name="connsiteY5" fmla="*/ 0 h 4816920"/>
              <a:gd name="connsiteX0" fmla="*/ 0 w 5763216"/>
              <a:gd name="connsiteY0" fmla="*/ 0 h 4884711"/>
              <a:gd name="connsiteX1" fmla="*/ 5570712 w 5763216"/>
              <a:gd name="connsiteY1" fmla="*/ 9625 h 4884711"/>
              <a:gd name="connsiteX2" fmla="*/ 5763216 w 5763216"/>
              <a:gd name="connsiteY2" fmla="*/ 984728 h 4884711"/>
              <a:gd name="connsiteX3" fmla="*/ 4175048 w 5763216"/>
              <a:gd name="connsiteY3" fmla="*/ 4122565 h 4884711"/>
              <a:gd name="connsiteX4" fmla="*/ 0 w 5763216"/>
              <a:gd name="connsiteY4" fmla="*/ 4536451 h 4884711"/>
              <a:gd name="connsiteX5" fmla="*/ 0 w 5763216"/>
              <a:gd name="connsiteY5" fmla="*/ 0 h 4884711"/>
              <a:gd name="connsiteX0" fmla="*/ 0 w 5763216"/>
              <a:gd name="connsiteY0" fmla="*/ 0 h 4882249"/>
              <a:gd name="connsiteX1" fmla="*/ 5570712 w 5763216"/>
              <a:gd name="connsiteY1" fmla="*/ 9625 h 4882249"/>
              <a:gd name="connsiteX2" fmla="*/ 5763216 w 5763216"/>
              <a:gd name="connsiteY2" fmla="*/ 984728 h 4882249"/>
              <a:gd name="connsiteX3" fmla="*/ 4175048 w 5763216"/>
              <a:gd name="connsiteY3" fmla="*/ 4122565 h 4882249"/>
              <a:gd name="connsiteX4" fmla="*/ 0 w 5763216"/>
              <a:gd name="connsiteY4" fmla="*/ 4536451 h 4882249"/>
              <a:gd name="connsiteX5" fmla="*/ 0 w 5763216"/>
              <a:gd name="connsiteY5" fmla="*/ 0 h 4882249"/>
              <a:gd name="connsiteX0" fmla="*/ 0 w 5763216"/>
              <a:gd name="connsiteY0" fmla="*/ 0 h 4882249"/>
              <a:gd name="connsiteX1" fmla="*/ 5570712 w 5763216"/>
              <a:gd name="connsiteY1" fmla="*/ 9625 h 4882249"/>
              <a:gd name="connsiteX2" fmla="*/ 5763216 w 5763216"/>
              <a:gd name="connsiteY2" fmla="*/ 984728 h 4882249"/>
              <a:gd name="connsiteX3" fmla="*/ 4175048 w 5763216"/>
              <a:gd name="connsiteY3" fmla="*/ 4122565 h 4882249"/>
              <a:gd name="connsiteX4" fmla="*/ 0 w 5763216"/>
              <a:gd name="connsiteY4" fmla="*/ 4536451 h 4882249"/>
              <a:gd name="connsiteX5" fmla="*/ 0 w 5763216"/>
              <a:gd name="connsiteY5" fmla="*/ 0 h 4882249"/>
              <a:gd name="connsiteX0" fmla="*/ 0 w 5763216"/>
              <a:gd name="connsiteY0" fmla="*/ 1 h 4882250"/>
              <a:gd name="connsiteX1" fmla="*/ 5416708 w 5763216"/>
              <a:gd name="connsiteY1" fmla="*/ 0 h 4882250"/>
              <a:gd name="connsiteX2" fmla="*/ 5763216 w 5763216"/>
              <a:gd name="connsiteY2" fmla="*/ 984729 h 4882250"/>
              <a:gd name="connsiteX3" fmla="*/ 4175048 w 5763216"/>
              <a:gd name="connsiteY3" fmla="*/ 4122566 h 4882250"/>
              <a:gd name="connsiteX4" fmla="*/ 0 w 5763216"/>
              <a:gd name="connsiteY4" fmla="*/ 4536452 h 4882250"/>
              <a:gd name="connsiteX5" fmla="*/ 0 w 5763216"/>
              <a:gd name="connsiteY5" fmla="*/ 1 h 4882250"/>
              <a:gd name="connsiteX0" fmla="*/ 0 w 5763216"/>
              <a:gd name="connsiteY0" fmla="*/ 0 h 4882249"/>
              <a:gd name="connsiteX1" fmla="*/ 5570712 w 5763216"/>
              <a:gd name="connsiteY1" fmla="*/ 9625 h 4882249"/>
              <a:gd name="connsiteX2" fmla="*/ 5763216 w 5763216"/>
              <a:gd name="connsiteY2" fmla="*/ 984728 h 4882249"/>
              <a:gd name="connsiteX3" fmla="*/ 4175048 w 5763216"/>
              <a:gd name="connsiteY3" fmla="*/ 4122565 h 4882249"/>
              <a:gd name="connsiteX4" fmla="*/ 0 w 5763216"/>
              <a:gd name="connsiteY4" fmla="*/ 4536451 h 4882249"/>
              <a:gd name="connsiteX5" fmla="*/ 0 w 5763216"/>
              <a:gd name="connsiteY5" fmla="*/ 0 h 4882249"/>
              <a:gd name="connsiteX0" fmla="*/ 0 w 5763216"/>
              <a:gd name="connsiteY0" fmla="*/ 0 h 4882249"/>
              <a:gd name="connsiteX1" fmla="*/ 5570712 w 5763216"/>
              <a:gd name="connsiteY1" fmla="*/ 9625 h 4882249"/>
              <a:gd name="connsiteX2" fmla="*/ 5763216 w 5763216"/>
              <a:gd name="connsiteY2" fmla="*/ 984728 h 4882249"/>
              <a:gd name="connsiteX3" fmla="*/ 4175048 w 5763216"/>
              <a:gd name="connsiteY3" fmla="*/ 4122565 h 4882249"/>
              <a:gd name="connsiteX4" fmla="*/ 0 w 5763216"/>
              <a:gd name="connsiteY4" fmla="*/ 4536451 h 4882249"/>
              <a:gd name="connsiteX5" fmla="*/ 0 w 5763216"/>
              <a:gd name="connsiteY5" fmla="*/ 0 h 4882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763216" h="4882249">
                <a:moveTo>
                  <a:pt x="0" y="0"/>
                </a:moveTo>
                <a:lnTo>
                  <a:pt x="5570712" y="9625"/>
                </a:lnTo>
                <a:cubicBezTo>
                  <a:pt x="5663755" y="334659"/>
                  <a:pt x="5708673" y="178431"/>
                  <a:pt x="5763216" y="984728"/>
                </a:cubicBezTo>
                <a:cubicBezTo>
                  <a:pt x="5753591" y="1751541"/>
                  <a:pt x="5599586" y="3009241"/>
                  <a:pt x="4175048" y="4122565"/>
                </a:cubicBezTo>
                <a:cubicBezTo>
                  <a:pt x="3139500" y="4828418"/>
                  <a:pt x="1545687" y="5197386"/>
                  <a:pt x="0" y="4536451"/>
                </a:cubicBez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Эта фигура предназначена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для вставки изображения.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Для этого, выделите белую часть фигуры.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Во вкладке «Формат фигуры» перейдите в: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Заливка -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&gt; </a:t>
            </a:r>
            <a:r>
              <a:rPr lang="ru-RU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Рисунок или текстура.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Нажмите кнопку «Вставить»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и укажите сохраненное у вас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на диске изображение.</a:t>
            </a:r>
          </a:p>
          <a:p>
            <a:pPr algn="ctr"/>
            <a:endParaRPr lang="ru-RU" dirty="0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xmlns="" id="{6132D5C3-95C1-D5DC-3525-456EA284740D}"/>
              </a:ext>
            </a:extLst>
          </p:cNvPr>
          <p:cNvSpPr txBox="1">
            <a:spLocks/>
          </p:cNvSpPr>
          <p:nvPr/>
        </p:nvSpPr>
        <p:spPr>
          <a:xfrm>
            <a:off x="5133108" y="3557016"/>
            <a:ext cx="6673735" cy="20756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2025-жылы </a:t>
            </a:r>
            <a:br>
              <a:rPr lang="ru-RU" dirty="0"/>
            </a:br>
            <a:r>
              <a:rPr lang="ru-RU" dirty="0" err="1"/>
              <a:t>Кыргыз</a:t>
            </a:r>
            <a:r>
              <a:rPr lang="ru-RU" dirty="0"/>
              <a:t> </a:t>
            </a:r>
            <a:r>
              <a:rPr lang="ru-RU" dirty="0" err="1"/>
              <a:t>Республикасына</a:t>
            </a:r>
            <a:r>
              <a:rPr lang="ru-RU" dirty="0"/>
              <a:t> тике чет </a:t>
            </a:r>
            <a:r>
              <a:rPr lang="ky-KG" dirty="0"/>
              <a:t>өлкөлүк инвестициялардын келип түшү</a:t>
            </a:r>
            <a:r>
              <a:rPr lang="ky-KG" dirty="0">
                <a:solidFill>
                  <a:schemeClr val="accent2">
                    <a:lumMod val="50000"/>
                  </a:schemeClr>
                </a:solidFill>
              </a:rPr>
              <a:t>ү</a:t>
            </a:r>
            <a:r>
              <a:rPr lang="ky-KG" dirty="0"/>
              <a:t>сү</a:t>
            </a:r>
            <a:endParaRPr lang="ru-RU" dirty="0"/>
          </a:p>
        </p:txBody>
      </p:sp>
      <p:sp>
        <p:nvSpPr>
          <p:cNvPr id="8" name="Текст 2">
            <a:extLst>
              <a:ext uri="{FF2B5EF4-FFF2-40B4-BE49-F238E27FC236}">
                <a16:creationId xmlns:a16="http://schemas.microsoft.com/office/drawing/2014/main" xmlns="" id="{6E6B8F1C-3146-A55C-E893-C16537806AF6}"/>
              </a:ext>
            </a:extLst>
          </p:cNvPr>
          <p:cNvSpPr txBox="1">
            <a:spLocks/>
          </p:cNvSpPr>
          <p:nvPr/>
        </p:nvSpPr>
        <p:spPr>
          <a:xfrm>
            <a:off x="4941915" y="5829235"/>
            <a:ext cx="6781800" cy="63222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dirty="0"/>
              <a:t>Мырзакматова Эстера </a:t>
            </a:r>
            <a:r>
              <a:rPr lang="ru-RU" dirty="0" err="1"/>
              <a:t>Талантбековна</a:t>
            </a:r>
            <a:endParaRPr lang="ru-RU" dirty="0"/>
          </a:p>
          <a:p>
            <a:pPr algn="r"/>
            <a:r>
              <a:rPr lang="ru-RU" dirty="0" err="1"/>
              <a:t>Инвестициялар</a:t>
            </a:r>
            <a:r>
              <a:rPr lang="ru-RU" dirty="0"/>
              <a:t> </a:t>
            </a:r>
            <a:r>
              <a:rPr lang="ru-RU" dirty="0" err="1"/>
              <a:t>статистикасы</a:t>
            </a:r>
            <a:r>
              <a:rPr lang="ru-RU" dirty="0"/>
              <a:t> </a:t>
            </a:r>
            <a:r>
              <a:rPr lang="ru-RU" dirty="0" err="1"/>
              <a:t>бөлүмүнүн</a:t>
            </a:r>
            <a:r>
              <a:rPr lang="ru-RU" dirty="0"/>
              <a:t> </a:t>
            </a:r>
            <a:r>
              <a:rPr lang="ru-RU" dirty="0" err="1"/>
              <a:t>башчысы</a:t>
            </a:r>
            <a:r>
              <a:rPr lang="ru-RU" dirty="0"/>
              <a:t>       </a:t>
            </a:r>
          </a:p>
        </p:txBody>
      </p:sp>
      <p:sp>
        <p:nvSpPr>
          <p:cNvPr id="2" name="Прямоугольник 15">
            <a:extLst>
              <a:ext uri="{FF2B5EF4-FFF2-40B4-BE49-F238E27FC236}">
                <a16:creationId xmlns:a16="http://schemas.microsoft.com/office/drawing/2014/main" xmlns="" id="{75FD79B0-4BED-D973-1148-A7245DEEF06E}"/>
              </a:ext>
            </a:extLst>
          </p:cNvPr>
          <p:cNvSpPr/>
          <p:nvPr/>
        </p:nvSpPr>
        <p:spPr>
          <a:xfrm>
            <a:off x="-5359" y="-13447"/>
            <a:ext cx="5763216" cy="4882249"/>
          </a:xfrm>
          <a:custGeom>
            <a:avLst/>
            <a:gdLst>
              <a:gd name="connsiteX0" fmla="*/ 0 w 5801718"/>
              <a:gd name="connsiteY0" fmla="*/ 0 h 4959962"/>
              <a:gd name="connsiteX1" fmla="*/ 5801718 w 5801718"/>
              <a:gd name="connsiteY1" fmla="*/ 0 h 4959962"/>
              <a:gd name="connsiteX2" fmla="*/ 5801718 w 5801718"/>
              <a:gd name="connsiteY2" fmla="*/ 4959962 h 4959962"/>
              <a:gd name="connsiteX3" fmla="*/ 0 w 5801718"/>
              <a:gd name="connsiteY3" fmla="*/ 4959962 h 4959962"/>
              <a:gd name="connsiteX4" fmla="*/ 0 w 5801718"/>
              <a:gd name="connsiteY4" fmla="*/ 0 h 4959962"/>
              <a:gd name="connsiteX0" fmla="*/ 0 w 5801718"/>
              <a:gd name="connsiteY0" fmla="*/ 0 h 4959962"/>
              <a:gd name="connsiteX1" fmla="*/ 5368581 w 5801718"/>
              <a:gd name="connsiteY1" fmla="*/ 9625 h 4959962"/>
              <a:gd name="connsiteX2" fmla="*/ 5801718 w 5801718"/>
              <a:gd name="connsiteY2" fmla="*/ 4959962 h 4959962"/>
              <a:gd name="connsiteX3" fmla="*/ 0 w 5801718"/>
              <a:gd name="connsiteY3" fmla="*/ 4959962 h 4959962"/>
              <a:gd name="connsiteX4" fmla="*/ 0 w 5801718"/>
              <a:gd name="connsiteY4" fmla="*/ 0 h 4959962"/>
              <a:gd name="connsiteX0" fmla="*/ 0 w 5801718"/>
              <a:gd name="connsiteY0" fmla="*/ 0 h 4959962"/>
              <a:gd name="connsiteX1" fmla="*/ 5570712 w 5801718"/>
              <a:gd name="connsiteY1" fmla="*/ 9625 h 4959962"/>
              <a:gd name="connsiteX2" fmla="*/ 5801718 w 5801718"/>
              <a:gd name="connsiteY2" fmla="*/ 4959962 h 4959962"/>
              <a:gd name="connsiteX3" fmla="*/ 0 w 5801718"/>
              <a:gd name="connsiteY3" fmla="*/ 4959962 h 4959962"/>
              <a:gd name="connsiteX4" fmla="*/ 0 w 5801718"/>
              <a:gd name="connsiteY4" fmla="*/ 0 h 4959962"/>
              <a:gd name="connsiteX0" fmla="*/ 0 w 5801718"/>
              <a:gd name="connsiteY0" fmla="*/ 0 h 4959962"/>
              <a:gd name="connsiteX1" fmla="*/ 5570712 w 5801718"/>
              <a:gd name="connsiteY1" fmla="*/ 9625 h 4959962"/>
              <a:gd name="connsiteX2" fmla="*/ 5657338 w 5801718"/>
              <a:gd name="connsiteY2" fmla="*/ 2043507 h 4959962"/>
              <a:gd name="connsiteX3" fmla="*/ 5801718 w 5801718"/>
              <a:gd name="connsiteY3" fmla="*/ 4959962 h 4959962"/>
              <a:gd name="connsiteX4" fmla="*/ 0 w 5801718"/>
              <a:gd name="connsiteY4" fmla="*/ 4959962 h 4959962"/>
              <a:gd name="connsiteX5" fmla="*/ 0 w 5801718"/>
              <a:gd name="connsiteY5" fmla="*/ 0 h 4959962"/>
              <a:gd name="connsiteX0" fmla="*/ 0 w 5801718"/>
              <a:gd name="connsiteY0" fmla="*/ 0 h 4959962"/>
              <a:gd name="connsiteX1" fmla="*/ 5570712 w 5801718"/>
              <a:gd name="connsiteY1" fmla="*/ 9625 h 4959962"/>
              <a:gd name="connsiteX2" fmla="*/ 5763216 w 5801718"/>
              <a:gd name="connsiteY2" fmla="*/ 984728 h 4959962"/>
              <a:gd name="connsiteX3" fmla="*/ 5801718 w 5801718"/>
              <a:gd name="connsiteY3" fmla="*/ 4959962 h 4959962"/>
              <a:gd name="connsiteX4" fmla="*/ 0 w 5801718"/>
              <a:gd name="connsiteY4" fmla="*/ 4959962 h 4959962"/>
              <a:gd name="connsiteX5" fmla="*/ 0 w 5801718"/>
              <a:gd name="connsiteY5" fmla="*/ 0 h 4959962"/>
              <a:gd name="connsiteX0" fmla="*/ 0 w 5801718"/>
              <a:gd name="connsiteY0" fmla="*/ 0 h 4959962"/>
              <a:gd name="connsiteX1" fmla="*/ 5570712 w 5801718"/>
              <a:gd name="connsiteY1" fmla="*/ 9625 h 4959962"/>
              <a:gd name="connsiteX2" fmla="*/ 5763216 w 5801718"/>
              <a:gd name="connsiteY2" fmla="*/ 984728 h 4959962"/>
              <a:gd name="connsiteX3" fmla="*/ 5801718 w 5801718"/>
              <a:gd name="connsiteY3" fmla="*/ 4959962 h 4959962"/>
              <a:gd name="connsiteX4" fmla="*/ 0 w 5801718"/>
              <a:gd name="connsiteY4" fmla="*/ 4959962 h 4959962"/>
              <a:gd name="connsiteX5" fmla="*/ 0 w 5801718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1941987 w 5763216"/>
              <a:gd name="connsiteY3" fmla="*/ 4430573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4175048 w 5763216"/>
              <a:gd name="connsiteY3" fmla="*/ 4122565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4175048 w 5763216"/>
              <a:gd name="connsiteY3" fmla="*/ 4122565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5249"/>
              <a:gd name="connsiteY0" fmla="*/ 0 h 4959962"/>
              <a:gd name="connsiteX1" fmla="*/ 5570712 w 5765249"/>
              <a:gd name="connsiteY1" fmla="*/ 9625 h 4959962"/>
              <a:gd name="connsiteX2" fmla="*/ 5763216 w 5765249"/>
              <a:gd name="connsiteY2" fmla="*/ 984728 h 4959962"/>
              <a:gd name="connsiteX3" fmla="*/ 4175048 w 5765249"/>
              <a:gd name="connsiteY3" fmla="*/ 4122565 h 4959962"/>
              <a:gd name="connsiteX4" fmla="*/ 0 w 5765249"/>
              <a:gd name="connsiteY4" fmla="*/ 4959962 h 4959962"/>
              <a:gd name="connsiteX5" fmla="*/ 0 w 5765249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4175048 w 5763216"/>
              <a:gd name="connsiteY3" fmla="*/ 4122565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4175048 w 5763216"/>
              <a:gd name="connsiteY3" fmla="*/ 4122565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3216"/>
              <a:gd name="connsiteY0" fmla="*/ 0 h 4209192"/>
              <a:gd name="connsiteX1" fmla="*/ 5570712 w 5763216"/>
              <a:gd name="connsiteY1" fmla="*/ 9625 h 4209192"/>
              <a:gd name="connsiteX2" fmla="*/ 5763216 w 5763216"/>
              <a:gd name="connsiteY2" fmla="*/ 984728 h 4209192"/>
              <a:gd name="connsiteX3" fmla="*/ 4175048 w 5763216"/>
              <a:gd name="connsiteY3" fmla="*/ 4122565 h 4209192"/>
              <a:gd name="connsiteX4" fmla="*/ 28876 w 5763216"/>
              <a:gd name="connsiteY4" fmla="*/ 4209192 h 4209192"/>
              <a:gd name="connsiteX5" fmla="*/ 0 w 5763216"/>
              <a:gd name="connsiteY5" fmla="*/ 0 h 4209192"/>
              <a:gd name="connsiteX0" fmla="*/ 0 w 5763216"/>
              <a:gd name="connsiteY0" fmla="*/ 0 h 4536451"/>
              <a:gd name="connsiteX1" fmla="*/ 5570712 w 5763216"/>
              <a:gd name="connsiteY1" fmla="*/ 9625 h 4536451"/>
              <a:gd name="connsiteX2" fmla="*/ 5763216 w 5763216"/>
              <a:gd name="connsiteY2" fmla="*/ 984728 h 4536451"/>
              <a:gd name="connsiteX3" fmla="*/ 4175048 w 5763216"/>
              <a:gd name="connsiteY3" fmla="*/ 4122565 h 4536451"/>
              <a:gd name="connsiteX4" fmla="*/ 0 w 5763216"/>
              <a:gd name="connsiteY4" fmla="*/ 4536451 h 4536451"/>
              <a:gd name="connsiteX5" fmla="*/ 0 w 5763216"/>
              <a:gd name="connsiteY5" fmla="*/ 0 h 4536451"/>
              <a:gd name="connsiteX0" fmla="*/ 0 w 5763216"/>
              <a:gd name="connsiteY0" fmla="*/ 0 h 4848486"/>
              <a:gd name="connsiteX1" fmla="*/ 5570712 w 5763216"/>
              <a:gd name="connsiteY1" fmla="*/ 9625 h 4848486"/>
              <a:gd name="connsiteX2" fmla="*/ 5763216 w 5763216"/>
              <a:gd name="connsiteY2" fmla="*/ 984728 h 4848486"/>
              <a:gd name="connsiteX3" fmla="*/ 4175048 w 5763216"/>
              <a:gd name="connsiteY3" fmla="*/ 4122565 h 4848486"/>
              <a:gd name="connsiteX4" fmla="*/ 0 w 5763216"/>
              <a:gd name="connsiteY4" fmla="*/ 4536451 h 4848486"/>
              <a:gd name="connsiteX5" fmla="*/ 0 w 5763216"/>
              <a:gd name="connsiteY5" fmla="*/ 0 h 4848486"/>
              <a:gd name="connsiteX0" fmla="*/ 0 w 5763216"/>
              <a:gd name="connsiteY0" fmla="*/ 0 h 4965470"/>
              <a:gd name="connsiteX1" fmla="*/ 5570712 w 5763216"/>
              <a:gd name="connsiteY1" fmla="*/ 9625 h 4965470"/>
              <a:gd name="connsiteX2" fmla="*/ 5763216 w 5763216"/>
              <a:gd name="connsiteY2" fmla="*/ 984728 h 4965470"/>
              <a:gd name="connsiteX3" fmla="*/ 4175048 w 5763216"/>
              <a:gd name="connsiteY3" fmla="*/ 4122565 h 4965470"/>
              <a:gd name="connsiteX4" fmla="*/ 0 w 5763216"/>
              <a:gd name="connsiteY4" fmla="*/ 4536451 h 4965470"/>
              <a:gd name="connsiteX5" fmla="*/ 0 w 5763216"/>
              <a:gd name="connsiteY5" fmla="*/ 0 h 4965470"/>
              <a:gd name="connsiteX0" fmla="*/ 0 w 5763216"/>
              <a:gd name="connsiteY0" fmla="*/ 0 h 4816920"/>
              <a:gd name="connsiteX1" fmla="*/ 5570712 w 5763216"/>
              <a:gd name="connsiteY1" fmla="*/ 9625 h 4816920"/>
              <a:gd name="connsiteX2" fmla="*/ 5763216 w 5763216"/>
              <a:gd name="connsiteY2" fmla="*/ 984728 h 4816920"/>
              <a:gd name="connsiteX3" fmla="*/ 4175048 w 5763216"/>
              <a:gd name="connsiteY3" fmla="*/ 4122565 h 4816920"/>
              <a:gd name="connsiteX4" fmla="*/ 0 w 5763216"/>
              <a:gd name="connsiteY4" fmla="*/ 4536451 h 4816920"/>
              <a:gd name="connsiteX5" fmla="*/ 0 w 5763216"/>
              <a:gd name="connsiteY5" fmla="*/ 0 h 4816920"/>
              <a:gd name="connsiteX0" fmla="*/ 0 w 5763216"/>
              <a:gd name="connsiteY0" fmla="*/ 0 h 4884711"/>
              <a:gd name="connsiteX1" fmla="*/ 5570712 w 5763216"/>
              <a:gd name="connsiteY1" fmla="*/ 9625 h 4884711"/>
              <a:gd name="connsiteX2" fmla="*/ 5763216 w 5763216"/>
              <a:gd name="connsiteY2" fmla="*/ 984728 h 4884711"/>
              <a:gd name="connsiteX3" fmla="*/ 4175048 w 5763216"/>
              <a:gd name="connsiteY3" fmla="*/ 4122565 h 4884711"/>
              <a:gd name="connsiteX4" fmla="*/ 0 w 5763216"/>
              <a:gd name="connsiteY4" fmla="*/ 4536451 h 4884711"/>
              <a:gd name="connsiteX5" fmla="*/ 0 w 5763216"/>
              <a:gd name="connsiteY5" fmla="*/ 0 h 4884711"/>
              <a:gd name="connsiteX0" fmla="*/ 0 w 5763216"/>
              <a:gd name="connsiteY0" fmla="*/ 0 h 4882249"/>
              <a:gd name="connsiteX1" fmla="*/ 5570712 w 5763216"/>
              <a:gd name="connsiteY1" fmla="*/ 9625 h 4882249"/>
              <a:gd name="connsiteX2" fmla="*/ 5763216 w 5763216"/>
              <a:gd name="connsiteY2" fmla="*/ 984728 h 4882249"/>
              <a:gd name="connsiteX3" fmla="*/ 4175048 w 5763216"/>
              <a:gd name="connsiteY3" fmla="*/ 4122565 h 4882249"/>
              <a:gd name="connsiteX4" fmla="*/ 0 w 5763216"/>
              <a:gd name="connsiteY4" fmla="*/ 4536451 h 4882249"/>
              <a:gd name="connsiteX5" fmla="*/ 0 w 5763216"/>
              <a:gd name="connsiteY5" fmla="*/ 0 h 4882249"/>
              <a:gd name="connsiteX0" fmla="*/ 0 w 5763216"/>
              <a:gd name="connsiteY0" fmla="*/ 0 h 4882249"/>
              <a:gd name="connsiteX1" fmla="*/ 5570712 w 5763216"/>
              <a:gd name="connsiteY1" fmla="*/ 9625 h 4882249"/>
              <a:gd name="connsiteX2" fmla="*/ 5763216 w 5763216"/>
              <a:gd name="connsiteY2" fmla="*/ 984728 h 4882249"/>
              <a:gd name="connsiteX3" fmla="*/ 4175048 w 5763216"/>
              <a:gd name="connsiteY3" fmla="*/ 4122565 h 4882249"/>
              <a:gd name="connsiteX4" fmla="*/ 0 w 5763216"/>
              <a:gd name="connsiteY4" fmla="*/ 4536451 h 4882249"/>
              <a:gd name="connsiteX5" fmla="*/ 0 w 5763216"/>
              <a:gd name="connsiteY5" fmla="*/ 0 h 4882249"/>
              <a:gd name="connsiteX0" fmla="*/ 0 w 5763216"/>
              <a:gd name="connsiteY0" fmla="*/ 1 h 4882250"/>
              <a:gd name="connsiteX1" fmla="*/ 5416708 w 5763216"/>
              <a:gd name="connsiteY1" fmla="*/ 0 h 4882250"/>
              <a:gd name="connsiteX2" fmla="*/ 5763216 w 5763216"/>
              <a:gd name="connsiteY2" fmla="*/ 984729 h 4882250"/>
              <a:gd name="connsiteX3" fmla="*/ 4175048 w 5763216"/>
              <a:gd name="connsiteY3" fmla="*/ 4122566 h 4882250"/>
              <a:gd name="connsiteX4" fmla="*/ 0 w 5763216"/>
              <a:gd name="connsiteY4" fmla="*/ 4536452 h 4882250"/>
              <a:gd name="connsiteX5" fmla="*/ 0 w 5763216"/>
              <a:gd name="connsiteY5" fmla="*/ 1 h 4882250"/>
              <a:gd name="connsiteX0" fmla="*/ 0 w 5763216"/>
              <a:gd name="connsiteY0" fmla="*/ 0 h 4882249"/>
              <a:gd name="connsiteX1" fmla="*/ 5570712 w 5763216"/>
              <a:gd name="connsiteY1" fmla="*/ 9625 h 4882249"/>
              <a:gd name="connsiteX2" fmla="*/ 5763216 w 5763216"/>
              <a:gd name="connsiteY2" fmla="*/ 984728 h 4882249"/>
              <a:gd name="connsiteX3" fmla="*/ 4175048 w 5763216"/>
              <a:gd name="connsiteY3" fmla="*/ 4122565 h 4882249"/>
              <a:gd name="connsiteX4" fmla="*/ 0 w 5763216"/>
              <a:gd name="connsiteY4" fmla="*/ 4536451 h 4882249"/>
              <a:gd name="connsiteX5" fmla="*/ 0 w 5763216"/>
              <a:gd name="connsiteY5" fmla="*/ 0 h 4882249"/>
              <a:gd name="connsiteX0" fmla="*/ 0 w 5763216"/>
              <a:gd name="connsiteY0" fmla="*/ 0 h 4882249"/>
              <a:gd name="connsiteX1" fmla="*/ 5570712 w 5763216"/>
              <a:gd name="connsiteY1" fmla="*/ 9625 h 4882249"/>
              <a:gd name="connsiteX2" fmla="*/ 5763216 w 5763216"/>
              <a:gd name="connsiteY2" fmla="*/ 984728 h 4882249"/>
              <a:gd name="connsiteX3" fmla="*/ 4175048 w 5763216"/>
              <a:gd name="connsiteY3" fmla="*/ 4122565 h 4882249"/>
              <a:gd name="connsiteX4" fmla="*/ 0 w 5763216"/>
              <a:gd name="connsiteY4" fmla="*/ 4536451 h 4882249"/>
              <a:gd name="connsiteX5" fmla="*/ 0 w 5763216"/>
              <a:gd name="connsiteY5" fmla="*/ 0 h 4882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763216" h="4882249">
                <a:moveTo>
                  <a:pt x="0" y="0"/>
                </a:moveTo>
                <a:lnTo>
                  <a:pt x="5570712" y="9625"/>
                </a:lnTo>
                <a:cubicBezTo>
                  <a:pt x="5663755" y="334659"/>
                  <a:pt x="5708673" y="178431"/>
                  <a:pt x="5763216" y="984728"/>
                </a:cubicBezTo>
                <a:cubicBezTo>
                  <a:pt x="5753591" y="1751541"/>
                  <a:pt x="5599586" y="3009241"/>
                  <a:pt x="4175048" y="4122565"/>
                </a:cubicBezTo>
                <a:cubicBezTo>
                  <a:pt x="3139500" y="4828418"/>
                  <a:pt x="1545687" y="5197386"/>
                  <a:pt x="0" y="4536451"/>
                </a:cubicBezTo>
                <a:lnTo>
                  <a:pt x="0" y="0"/>
                </a:lnTo>
                <a:close/>
              </a:path>
            </a:pathLst>
          </a:cu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F556B76B-C6C4-C14A-062E-3CD0F4297A4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110" y="501912"/>
            <a:ext cx="1804573" cy="1804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5820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C36557B-B8B1-F6F3-A34A-CA0F96409B59}"/>
              </a:ext>
            </a:extLst>
          </p:cNvPr>
          <p:cNvSpPr txBox="1"/>
          <p:nvPr/>
        </p:nvSpPr>
        <p:spPr>
          <a:xfrm flipH="1">
            <a:off x="11750040" y="6501384"/>
            <a:ext cx="3749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</a:rPr>
              <a:t>19</a:t>
            </a:r>
            <a:endParaRPr lang="aa-ET" sz="11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B04F3F6-5435-E0B1-D29B-12B988BCB22E}"/>
              </a:ext>
            </a:extLst>
          </p:cNvPr>
          <p:cNvSpPr txBox="1"/>
          <p:nvPr/>
        </p:nvSpPr>
        <p:spPr>
          <a:xfrm>
            <a:off x="412282" y="212103"/>
            <a:ext cx="1136743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Экономикалык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ишмердиктин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түрлөрү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боюнча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тике чет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өлкөлүк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инвестициялардын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чыгып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кетүү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агымы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8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(млн. АКШ доллары)</a:t>
            </a:r>
          </a:p>
        </p:txBody>
      </p:sp>
      <p:graphicFrame>
        <p:nvGraphicFramePr>
          <p:cNvPr id="5" name="Диаграмма 2">
            <a:extLst>
              <a:ext uri="{FF2B5EF4-FFF2-40B4-BE49-F238E27FC236}">
                <a16:creationId xmlns:a16="http://schemas.microsoft.com/office/drawing/2014/main" xmlns="" id="{2EE52C8B-5196-4A96-842B-4CF572FE782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7754158"/>
              </p:ext>
            </p:extLst>
          </p:nvPr>
        </p:nvGraphicFramePr>
        <p:xfrm>
          <a:off x="167405" y="1377696"/>
          <a:ext cx="10725912" cy="5123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025130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138183F-8097-83AC-B760-8B5F28D41D7E}"/>
              </a:ext>
            </a:extLst>
          </p:cNvPr>
          <p:cNvSpPr txBox="1"/>
          <p:nvPr/>
        </p:nvSpPr>
        <p:spPr>
          <a:xfrm flipH="1">
            <a:off x="11750040" y="6501384"/>
            <a:ext cx="3749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</a:rPr>
              <a:t>21</a:t>
            </a:r>
            <a:endParaRPr lang="aa-ET" sz="11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AA23836-CBF3-7217-14AE-69A65CA7364D}"/>
              </a:ext>
            </a:extLst>
          </p:cNvPr>
          <p:cNvSpPr txBox="1"/>
          <p:nvPr/>
        </p:nvSpPr>
        <p:spPr>
          <a:xfrm>
            <a:off x="346509" y="192853"/>
            <a:ext cx="1150219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2025-жылы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өлкөлөр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боюнча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тике чет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өлкөлүк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инвестициялардын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чыгып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кетүү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агымы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8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800" b="1" dirty="0"/>
              <a:t>  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(</a:t>
            </a:r>
            <a:r>
              <a:rPr lang="ru-RU" sz="2400" i="1" dirty="0" err="1">
                <a:solidFill>
                  <a:schemeClr val="accent2">
                    <a:lumMod val="50000"/>
                  </a:schemeClr>
                </a:solidFill>
              </a:rPr>
              <a:t>жыйынтыкка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 карата </a:t>
            </a:r>
            <a:r>
              <a:rPr lang="ru-RU" sz="2400" i="1" dirty="0" err="1">
                <a:solidFill>
                  <a:schemeClr val="accent2">
                    <a:lumMod val="50000"/>
                  </a:schemeClr>
                </a:solidFill>
              </a:rPr>
              <a:t>пайыз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accent2">
                    <a:lumMod val="50000"/>
                  </a:schemeClr>
                </a:solidFill>
              </a:rPr>
              <a:t>менен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)</a:t>
            </a:r>
            <a:endParaRPr lang="aa-ET" sz="24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5" name="Объект 5">
            <a:extLst>
              <a:ext uri="{FF2B5EF4-FFF2-40B4-BE49-F238E27FC236}">
                <a16:creationId xmlns:a16="http://schemas.microsoft.com/office/drawing/2014/main" xmlns="" id="{3C576963-DD83-116E-761D-577B6E53FC7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0564208"/>
              </p:ext>
            </p:extLst>
          </p:nvPr>
        </p:nvGraphicFramePr>
        <p:xfrm>
          <a:off x="494414" y="1066394"/>
          <a:ext cx="10189628" cy="50841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78959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BAE7CC0-4939-AB66-5AF8-20E5BD082E3B}"/>
              </a:ext>
            </a:extLst>
          </p:cNvPr>
          <p:cNvSpPr txBox="1"/>
          <p:nvPr/>
        </p:nvSpPr>
        <p:spPr>
          <a:xfrm flipH="1">
            <a:off x="11750040" y="6501384"/>
            <a:ext cx="3749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</a:rPr>
              <a:t>23</a:t>
            </a:r>
            <a:endParaRPr lang="aa-ET" sz="11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E794DC0-172C-C7DA-A597-2D5342997B9B}"/>
              </a:ext>
            </a:extLst>
          </p:cNvPr>
          <p:cNvSpPr txBox="1"/>
          <p:nvPr/>
        </p:nvSpPr>
        <p:spPr>
          <a:xfrm>
            <a:off x="317634" y="289105"/>
            <a:ext cx="1143240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Өлкөлөр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боюнча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тике чет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өлкөлүк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инвестициялардын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чыгып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кетүү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агымы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8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(млн. АКШ доллары)</a:t>
            </a:r>
            <a:endParaRPr lang="aa-ET" sz="24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xmlns="" id="{0AE3B80B-2AF8-D02C-2B4A-8E9F48A76F1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6300995"/>
              </p:ext>
            </p:extLst>
          </p:nvPr>
        </p:nvGraphicFramePr>
        <p:xfrm>
          <a:off x="317633" y="1517904"/>
          <a:ext cx="10943925" cy="4745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486775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A38E6CE-324E-2CF3-80A3-15CAE551B7B5}"/>
              </a:ext>
            </a:extLst>
          </p:cNvPr>
          <p:cNvSpPr txBox="1"/>
          <p:nvPr/>
        </p:nvSpPr>
        <p:spPr>
          <a:xfrm flipH="1">
            <a:off x="11750040" y="6501384"/>
            <a:ext cx="3749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</a:rPr>
              <a:t>25</a:t>
            </a:r>
            <a:endParaRPr lang="aa-ET" sz="1100" dirty="0">
              <a:solidFill>
                <a:schemeClr val="bg1"/>
              </a:solidFill>
            </a:endParaRP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xmlns="" id="{19EA06A5-6A23-F03F-E2DF-86E657B5E8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31068439"/>
              </p:ext>
            </p:extLst>
          </p:nvPr>
        </p:nvGraphicFramePr>
        <p:xfrm>
          <a:off x="301752" y="1371599"/>
          <a:ext cx="5385816" cy="4722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74DF2E1-338F-1E74-DB2C-E18F6A439A51}"/>
              </a:ext>
            </a:extLst>
          </p:cNvPr>
          <p:cNvSpPr txBox="1"/>
          <p:nvPr/>
        </p:nvSpPr>
        <p:spPr>
          <a:xfrm>
            <a:off x="433137" y="144727"/>
            <a:ext cx="1131690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Аймактар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боюнча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тике чет </a:t>
            </a:r>
            <a:r>
              <a:rPr lang="ky-KG" sz="2800" b="1" dirty="0">
                <a:solidFill>
                  <a:schemeClr val="tx2">
                    <a:lumMod val="75000"/>
                  </a:schemeClr>
                </a:solidFill>
              </a:rPr>
              <a:t>өлкөлүк инвестициялардын </a:t>
            </a:r>
          </a:p>
          <a:p>
            <a:pPr algn="ctr"/>
            <a:r>
              <a:rPr lang="ky-KG" sz="2800" b="1" dirty="0">
                <a:solidFill>
                  <a:schemeClr val="tx2">
                    <a:lumMod val="75000"/>
                  </a:schemeClr>
                </a:solidFill>
              </a:rPr>
              <a:t>чыгып кетүү агымы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(</a:t>
            </a:r>
            <a:r>
              <a:rPr lang="ru-RU" sz="2400" i="1" dirty="0" err="1">
                <a:solidFill>
                  <a:schemeClr val="accent2">
                    <a:lumMod val="50000"/>
                  </a:schemeClr>
                </a:solidFill>
              </a:rPr>
              <a:t>жыйынтыкка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 карата </a:t>
            </a:r>
            <a:r>
              <a:rPr lang="ru-RU" sz="2400" i="1" dirty="0" err="1">
                <a:solidFill>
                  <a:schemeClr val="accent2">
                    <a:lumMod val="50000"/>
                  </a:schemeClr>
                </a:solidFill>
              </a:rPr>
              <a:t>пайыз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accent2">
                    <a:lumMod val="50000"/>
                  </a:schemeClr>
                </a:solidFill>
              </a:rPr>
              <a:t>менен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)</a:t>
            </a:r>
            <a:endParaRPr lang="aa-ET" sz="24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xmlns="" id="{717E9B1C-63BB-175E-9195-2846341DB44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69371214"/>
              </p:ext>
            </p:extLst>
          </p:nvPr>
        </p:nvGraphicFramePr>
        <p:xfrm>
          <a:off x="5923868" y="1468166"/>
          <a:ext cx="5743876" cy="4577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369293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82C168C-E734-5A06-EDE2-311D44BF0F35}"/>
              </a:ext>
            </a:extLst>
          </p:cNvPr>
          <p:cNvSpPr txBox="1"/>
          <p:nvPr/>
        </p:nvSpPr>
        <p:spPr>
          <a:xfrm flipH="1">
            <a:off x="11750040" y="6501384"/>
            <a:ext cx="3749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</a:rPr>
              <a:t>27</a:t>
            </a:r>
            <a:endParaRPr lang="aa-ET" sz="1100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F469E40-85BE-EBC8-CAA7-D74AC9C522B3}"/>
              </a:ext>
            </a:extLst>
          </p:cNvPr>
          <p:cNvSpPr txBox="1"/>
          <p:nvPr/>
        </p:nvSpPr>
        <p:spPr>
          <a:xfrm>
            <a:off x="356134" y="410258"/>
            <a:ext cx="11393905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ru-RU" sz="2800" b="1" dirty="0">
                <a:solidFill>
                  <a:schemeClr val="tx2">
                    <a:lumMod val="75000"/>
                  </a:schemeClr>
                </a:solidFill>
              </a:rPr>
              <a:t>Тике чет </a:t>
            </a:r>
            <a:r>
              <a:rPr lang="ru-RU" altLang="ru-RU" sz="2800" b="1" dirty="0" err="1">
                <a:solidFill>
                  <a:schemeClr val="tx2">
                    <a:lumMod val="75000"/>
                  </a:schemeClr>
                </a:solidFill>
              </a:rPr>
              <a:t>өлкөлүк</a:t>
            </a:r>
            <a:r>
              <a:rPr lang="ru-RU" alt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altLang="ru-RU" sz="2800" b="1" dirty="0" err="1">
                <a:solidFill>
                  <a:schemeClr val="tx2">
                    <a:lumMod val="75000"/>
                  </a:schemeClr>
                </a:solidFill>
              </a:rPr>
              <a:t>инвестициялар</a:t>
            </a:r>
            <a:r>
              <a:rPr lang="ru-RU" altLang="ru-RU" sz="1800" b="1" dirty="0"/>
              <a:t/>
            </a:r>
            <a:br>
              <a:rPr lang="ru-RU" altLang="ru-RU" sz="1800" b="1" dirty="0"/>
            </a:br>
            <a:r>
              <a:rPr lang="ru-RU" altLang="ru-RU" sz="2400" i="1" dirty="0">
                <a:solidFill>
                  <a:schemeClr val="accent2">
                    <a:lumMod val="50000"/>
                  </a:schemeClr>
                </a:solidFill>
              </a:rPr>
              <a:t>(млн. АКШ доллары)</a:t>
            </a:r>
          </a:p>
        </p:txBody>
      </p:sp>
      <p:graphicFrame>
        <p:nvGraphicFramePr>
          <p:cNvPr id="8" name="Объект 6">
            <a:extLst>
              <a:ext uri="{FF2B5EF4-FFF2-40B4-BE49-F238E27FC236}">
                <a16:creationId xmlns:a16="http://schemas.microsoft.com/office/drawing/2014/main" xmlns="" id="{6314E45B-1426-69B9-CD5E-E419799D8A4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5406180"/>
              </p:ext>
            </p:extLst>
          </p:nvPr>
        </p:nvGraphicFramePr>
        <p:xfrm>
          <a:off x="415924" y="1302809"/>
          <a:ext cx="10145395" cy="47646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270941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F2AEB1B-0650-FF45-41AB-A93ED30733F5}"/>
              </a:ext>
            </a:extLst>
          </p:cNvPr>
          <p:cNvSpPr txBox="1">
            <a:spLocks/>
          </p:cNvSpPr>
          <p:nvPr/>
        </p:nvSpPr>
        <p:spPr>
          <a:xfrm>
            <a:off x="2830569" y="2958440"/>
            <a:ext cx="6673735" cy="74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 err="1"/>
              <a:t>Көңүл</a:t>
            </a:r>
            <a:r>
              <a:rPr lang="ru-RU" dirty="0"/>
              <a:t> </a:t>
            </a:r>
            <a:r>
              <a:rPr lang="ru-RU" dirty="0" err="1"/>
              <a:t>бурганыңыздарга</a:t>
            </a:r>
            <a:r>
              <a:rPr lang="ru-RU" dirty="0"/>
              <a:t> </a:t>
            </a:r>
            <a:r>
              <a:rPr lang="ru-RU" dirty="0" err="1"/>
              <a:t>рахмат</a:t>
            </a:r>
            <a:r>
              <a:rPr lang="ru-RU" dirty="0"/>
              <a:t>!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E6592E0F-84D7-B6BB-7ED1-53D122C420B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p:blipFill>
        <p:spPr>
          <a:xfrm>
            <a:off x="5129213" y="1123952"/>
            <a:ext cx="1933574" cy="193357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21C69A9-6681-D5A0-3B6C-078325AF86C2}"/>
              </a:ext>
            </a:extLst>
          </p:cNvPr>
          <p:cNvSpPr txBox="1"/>
          <p:nvPr/>
        </p:nvSpPr>
        <p:spPr>
          <a:xfrm flipH="1">
            <a:off x="11750040" y="6501384"/>
            <a:ext cx="3749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</a:rPr>
              <a:t>29</a:t>
            </a:r>
            <a:endParaRPr lang="aa-ET" sz="1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379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C72FF4D2-4F3D-253D-2E1C-054034BFD003}"/>
              </a:ext>
            </a:extLst>
          </p:cNvPr>
          <p:cNvSpPr txBox="1"/>
          <p:nvPr/>
        </p:nvSpPr>
        <p:spPr>
          <a:xfrm>
            <a:off x="722376" y="124087"/>
            <a:ext cx="1073505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ru-RU" sz="2800" b="1" dirty="0">
                <a:solidFill>
                  <a:schemeClr val="tx2">
                    <a:lumMod val="75000"/>
                  </a:schemeClr>
                </a:solidFill>
              </a:rPr>
              <a:t>Тике чет </a:t>
            </a:r>
            <a:r>
              <a:rPr lang="ru-RU" altLang="ru-RU" sz="2800" b="1" dirty="0" err="1">
                <a:solidFill>
                  <a:schemeClr val="tx2">
                    <a:lumMod val="75000"/>
                  </a:schemeClr>
                </a:solidFill>
              </a:rPr>
              <a:t>өлкөлүк</a:t>
            </a:r>
            <a:r>
              <a:rPr lang="ru-RU" alt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altLang="ru-RU" sz="2800" b="1" dirty="0" err="1">
                <a:solidFill>
                  <a:schemeClr val="tx2">
                    <a:lumMod val="75000"/>
                  </a:schemeClr>
                </a:solidFill>
              </a:rPr>
              <a:t>инвестициялардын</a:t>
            </a:r>
            <a:r>
              <a:rPr lang="ru-RU" alt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altLang="ru-RU" sz="2800" b="1" dirty="0" err="1">
                <a:solidFill>
                  <a:schemeClr val="tx2">
                    <a:lumMod val="75000"/>
                  </a:schemeClr>
                </a:solidFill>
              </a:rPr>
              <a:t>келип</a:t>
            </a:r>
            <a:r>
              <a:rPr lang="ru-RU" alt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altLang="ru-RU" sz="2800" b="1" dirty="0" err="1">
                <a:solidFill>
                  <a:schemeClr val="tx2">
                    <a:lumMod val="75000"/>
                  </a:schemeClr>
                </a:solidFill>
              </a:rPr>
              <a:t>түшүүсү</a:t>
            </a:r>
            <a:r>
              <a:rPr lang="ru-RU" altLang="ru-RU" sz="3000" b="1" dirty="0"/>
              <a:t/>
            </a:r>
            <a:br>
              <a:rPr lang="ru-RU" altLang="ru-RU" sz="3000" b="1" dirty="0"/>
            </a:br>
            <a:r>
              <a:rPr lang="ru-RU" altLang="ru-RU" sz="2400" i="1" dirty="0">
                <a:solidFill>
                  <a:schemeClr val="accent2">
                    <a:lumMod val="50000"/>
                  </a:schemeClr>
                </a:solidFill>
              </a:rPr>
              <a:t>(млн. АКШ доллары)</a:t>
            </a:r>
          </a:p>
          <a:p>
            <a:pPr algn="ctr"/>
            <a:endParaRPr lang="aa-ET" sz="30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293031C-427D-04B5-5151-0C820C9C03FF}"/>
              </a:ext>
            </a:extLst>
          </p:cNvPr>
          <p:cNvSpPr txBox="1"/>
          <p:nvPr/>
        </p:nvSpPr>
        <p:spPr>
          <a:xfrm flipH="1">
            <a:off x="11850624" y="6501384"/>
            <a:ext cx="2743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</a:rPr>
              <a:t>3</a:t>
            </a:r>
            <a:endParaRPr lang="aa-ET" sz="1100" dirty="0">
              <a:solidFill>
                <a:schemeClr val="bg1"/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DFF65243-427C-289F-C871-C4B783ACAB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3852674"/>
              </p:ext>
            </p:extLst>
          </p:nvPr>
        </p:nvGraphicFramePr>
        <p:xfrm>
          <a:off x="838200" y="1087655"/>
          <a:ext cx="9723120" cy="50340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13086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502E71E-71A6-3695-971A-7BD9A59FDD83}"/>
              </a:ext>
            </a:extLst>
          </p:cNvPr>
          <p:cNvSpPr txBox="1"/>
          <p:nvPr/>
        </p:nvSpPr>
        <p:spPr>
          <a:xfrm>
            <a:off x="167327" y="183981"/>
            <a:ext cx="1168329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2025-жылы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экономикалык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ишмердиктин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түрлөрү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боюнча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тике чет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өлкөлүк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инвестициялардын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келип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түшүүсү</a:t>
            </a: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(</a:t>
            </a:r>
            <a:r>
              <a:rPr lang="ru-RU" sz="2400" i="1" dirty="0" err="1">
                <a:solidFill>
                  <a:schemeClr val="accent2">
                    <a:lumMod val="50000"/>
                  </a:schemeClr>
                </a:solidFill>
              </a:rPr>
              <a:t>жыйынтыкка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 карата </a:t>
            </a:r>
            <a:r>
              <a:rPr lang="ru-RU" sz="2400" i="1" dirty="0" err="1">
                <a:solidFill>
                  <a:schemeClr val="accent2">
                    <a:lumMod val="50000"/>
                  </a:schemeClr>
                </a:solidFill>
              </a:rPr>
              <a:t>пайыз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accent2">
                    <a:lumMod val="50000"/>
                  </a:schemeClr>
                </a:solidFill>
              </a:rPr>
              <a:t>менен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9DB1AC2-A772-EDA5-6F2F-99B0E7F38828}"/>
              </a:ext>
            </a:extLst>
          </p:cNvPr>
          <p:cNvSpPr txBox="1"/>
          <p:nvPr/>
        </p:nvSpPr>
        <p:spPr>
          <a:xfrm flipH="1">
            <a:off x="11850624" y="6501384"/>
            <a:ext cx="2743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</a:rPr>
              <a:t>5</a:t>
            </a:r>
            <a:endParaRPr lang="aa-ET" sz="1100" dirty="0">
              <a:solidFill>
                <a:schemeClr val="bg1"/>
              </a:solidFill>
            </a:endParaRP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xmlns="" id="{8746AD50-33C5-F325-40AF-4737060AD9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98969718"/>
              </p:ext>
            </p:extLst>
          </p:nvPr>
        </p:nvGraphicFramePr>
        <p:xfrm>
          <a:off x="1013861" y="1507420"/>
          <a:ext cx="10164278" cy="46489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23282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C653AE0-D315-1979-5E6E-590165E30FE3}"/>
              </a:ext>
            </a:extLst>
          </p:cNvPr>
          <p:cNvSpPr txBox="1"/>
          <p:nvPr/>
        </p:nvSpPr>
        <p:spPr>
          <a:xfrm flipH="1">
            <a:off x="11850624" y="6510528"/>
            <a:ext cx="2743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</a:rPr>
              <a:t>7</a:t>
            </a:r>
            <a:endParaRPr lang="aa-ET" sz="11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8E3D03F5-36A5-74E0-38F5-40DAA4F40828}"/>
              </a:ext>
            </a:extLst>
          </p:cNvPr>
          <p:cNvSpPr txBox="1"/>
          <p:nvPr/>
        </p:nvSpPr>
        <p:spPr>
          <a:xfrm>
            <a:off x="412282" y="212103"/>
            <a:ext cx="1136743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Экономикалык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ишмердиктин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түрлөрү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боюнча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тике чет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өлкөлүк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инвестициялардын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келип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түшүүсү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(млн. АКШ доллары)</a:t>
            </a:r>
          </a:p>
        </p:txBody>
      </p:sp>
      <p:graphicFrame>
        <p:nvGraphicFramePr>
          <p:cNvPr id="11" name="Диаграмма 2">
            <a:extLst>
              <a:ext uri="{FF2B5EF4-FFF2-40B4-BE49-F238E27FC236}">
                <a16:creationId xmlns:a16="http://schemas.microsoft.com/office/drawing/2014/main" xmlns="" id="{52616724-5D0C-3700-1CD1-2B4F76BECD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2664118"/>
              </p:ext>
            </p:extLst>
          </p:nvPr>
        </p:nvGraphicFramePr>
        <p:xfrm>
          <a:off x="314025" y="1535542"/>
          <a:ext cx="10264140" cy="4694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94022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9F7A68F-770C-DA8D-67E1-6B8A4A227FD6}"/>
              </a:ext>
            </a:extLst>
          </p:cNvPr>
          <p:cNvSpPr txBox="1"/>
          <p:nvPr/>
        </p:nvSpPr>
        <p:spPr>
          <a:xfrm>
            <a:off x="346509" y="192853"/>
            <a:ext cx="1150219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2025-жылы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өлкөлөр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боюнча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тике чет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өлкөлүк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инвестициялардын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келип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түшүүсү</a:t>
            </a: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>  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(</a:t>
            </a:r>
            <a:r>
              <a:rPr lang="ru-RU" sz="2400" i="1" dirty="0" err="1">
                <a:solidFill>
                  <a:schemeClr val="accent2">
                    <a:lumMod val="50000"/>
                  </a:schemeClr>
                </a:solidFill>
              </a:rPr>
              <a:t>жыйынтыкка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 карата </a:t>
            </a:r>
            <a:r>
              <a:rPr lang="ru-RU" sz="2400" i="1" dirty="0" err="1">
                <a:solidFill>
                  <a:schemeClr val="accent2">
                    <a:lumMod val="50000"/>
                  </a:schemeClr>
                </a:solidFill>
              </a:rPr>
              <a:t>пайыз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accent2">
                    <a:lumMod val="50000"/>
                  </a:schemeClr>
                </a:solidFill>
              </a:rPr>
              <a:t>менен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)</a:t>
            </a:r>
            <a:endParaRPr lang="aa-ET" sz="24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4" name="Объект 4">
            <a:extLst>
              <a:ext uri="{FF2B5EF4-FFF2-40B4-BE49-F238E27FC236}">
                <a16:creationId xmlns:a16="http://schemas.microsoft.com/office/drawing/2014/main" xmlns="" id="{C8964BD3-95AE-726F-1CBA-3CED143EA51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7924223"/>
              </p:ext>
            </p:extLst>
          </p:nvPr>
        </p:nvGraphicFramePr>
        <p:xfrm>
          <a:off x="343301" y="1410101"/>
          <a:ext cx="10082463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854DB56-A092-7CAF-6E09-A1FEC3900987}"/>
              </a:ext>
            </a:extLst>
          </p:cNvPr>
          <p:cNvSpPr txBox="1"/>
          <p:nvPr/>
        </p:nvSpPr>
        <p:spPr>
          <a:xfrm flipH="1">
            <a:off x="11850624" y="6501384"/>
            <a:ext cx="2743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</a:rPr>
              <a:t>9</a:t>
            </a:r>
            <a:endParaRPr lang="aa-ET" sz="1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407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B92D68A-105D-FE41-1A8D-D6053FBD5FFB}"/>
              </a:ext>
            </a:extLst>
          </p:cNvPr>
          <p:cNvSpPr txBox="1"/>
          <p:nvPr/>
        </p:nvSpPr>
        <p:spPr>
          <a:xfrm flipH="1">
            <a:off x="11750040" y="6501384"/>
            <a:ext cx="3749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</a:rPr>
              <a:t>11</a:t>
            </a:r>
            <a:endParaRPr lang="aa-ET" sz="11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AAE19923-49ED-BF57-EF7A-6694597CD606}"/>
              </a:ext>
            </a:extLst>
          </p:cNvPr>
          <p:cNvSpPr txBox="1"/>
          <p:nvPr/>
        </p:nvSpPr>
        <p:spPr>
          <a:xfrm>
            <a:off x="317634" y="289105"/>
            <a:ext cx="1143240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Өлкөлөр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боюнча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тике чет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өлкөлүк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инвестициялардын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келип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түшүүсү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3200" b="1" dirty="0">
                <a:solidFill>
                  <a:schemeClr val="accent2">
                    <a:lumMod val="50000"/>
                  </a:schemeClr>
                </a:solidFill>
              </a:rPr>
              <a:t>  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(млн. АКШ доллары)</a:t>
            </a:r>
            <a:endParaRPr lang="aa-ET" sz="24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xmlns="" id="{FBF5BE10-88F9-41D4-154E-CC12EF7D768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1419503"/>
              </p:ext>
            </p:extLst>
          </p:nvPr>
        </p:nvGraphicFramePr>
        <p:xfrm>
          <a:off x="717451" y="1491175"/>
          <a:ext cx="9878481" cy="45491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48955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8B59C96-2495-3944-D578-F8B7282568B3}"/>
              </a:ext>
            </a:extLst>
          </p:cNvPr>
          <p:cNvSpPr txBox="1"/>
          <p:nvPr/>
        </p:nvSpPr>
        <p:spPr>
          <a:xfrm flipH="1">
            <a:off x="11750040" y="6563624"/>
            <a:ext cx="3749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</a:rPr>
              <a:t>13</a:t>
            </a:r>
            <a:endParaRPr lang="aa-ET" sz="11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6DCD9D0A-D0E3-2636-4430-140F1803DA37}"/>
              </a:ext>
            </a:extLst>
          </p:cNvPr>
          <p:cNvSpPr txBox="1"/>
          <p:nvPr/>
        </p:nvSpPr>
        <p:spPr>
          <a:xfrm>
            <a:off x="433137" y="144727"/>
            <a:ext cx="1131690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Тике чет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өлкөлүк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инвестициялардын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аймактар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боюнча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br>
              <a:rPr lang="ru-RU" sz="28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келип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түшүүсү</a:t>
            </a: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(</a:t>
            </a:r>
            <a:r>
              <a:rPr lang="ru-RU" sz="2400" i="1" dirty="0" err="1">
                <a:solidFill>
                  <a:schemeClr val="accent2">
                    <a:lumMod val="50000"/>
                  </a:schemeClr>
                </a:solidFill>
              </a:rPr>
              <a:t>жыйынтыкка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 карата </a:t>
            </a:r>
            <a:r>
              <a:rPr lang="ru-RU" sz="2400" i="1" dirty="0" err="1">
                <a:solidFill>
                  <a:schemeClr val="accent2">
                    <a:lumMod val="50000"/>
                  </a:schemeClr>
                </a:solidFill>
              </a:rPr>
              <a:t>пайыз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accent2">
                    <a:lumMod val="50000"/>
                  </a:schemeClr>
                </a:solidFill>
              </a:rPr>
              <a:t>менен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)</a:t>
            </a:r>
            <a:endParaRPr lang="aa-ET" sz="24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xmlns="" id="{BA27E336-51AF-B741-DE58-B14704A1F32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78114668"/>
              </p:ext>
            </p:extLst>
          </p:nvPr>
        </p:nvGraphicFramePr>
        <p:xfrm>
          <a:off x="433137" y="1475557"/>
          <a:ext cx="5473887" cy="4649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xmlns="" id="{C9C09C6D-70D2-7390-0987-E080CBCEB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70540114"/>
              </p:ext>
            </p:extLst>
          </p:nvPr>
        </p:nvGraphicFramePr>
        <p:xfrm>
          <a:off x="6091588" y="1475557"/>
          <a:ext cx="5182803" cy="4649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6287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FE18F79B-AC4E-31E3-C615-CF79950F03A3}"/>
              </a:ext>
            </a:extLst>
          </p:cNvPr>
          <p:cNvSpPr txBox="1"/>
          <p:nvPr/>
        </p:nvSpPr>
        <p:spPr>
          <a:xfrm flipH="1">
            <a:off x="11750040" y="6501384"/>
            <a:ext cx="3749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</a:rPr>
              <a:t>15</a:t>
            </a:r>
            <a:endParaRPr lang="aa-ET" sz="1100" dirty="0">
              <a:solidFill>
                <a:schemeClr val="bg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D2FAC414-486B-9B15-ACF8-7EAEB17A5515}"/>
              </a:ext>
            </a:extLst>
          </p:cNvPr>
          <p:cNvSpPr txBox="1"/>
          <p:nvPr/>
        </p:nvSpPr>
        <p:spPr>
          <a:xfrm>
            <a:off x="619225" y="326648"/>
            <a:ext cx="10953550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ru-RU" sz="2800" b="1" dirty="0">
                <a:solidFill>
                  <a:schemeClr val="tx2">
                    <a:lumMod val="75000"/>
                  </a:schemeClr>
                </a:solidFill>
              </a:rPr>
              <a:t>Тике чет </a:t>
            </a:r>
            <a:r>
              <a:rPr lang="ru-RU" altLang="ru-RU" sz="2800" b="1" dirty="0" err="1">
                <a:solidFill>
                  <a:schemeClr val="tx2">
                    <a:lumMod val="75000"/>
                  </a:schemeClr>
                </a:solidFill>
              </a:rPr>
              <a:t>өлкөлүк</a:t>
            </a:r>
            <a:r>
              <a:rPr lang="ru-RU" alt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altLang="ru-RU" sz="2800" b="1" dirty="0" err="1">
                <a:solidFill>
                  <a:schemeClr val="tx2">
                    <a:lumMod val="75000"/>
                  </a:schemeClr>
                </a:solidFill>
              </a:rPr>
              <a:t>инветициялардын</a:t>
            </a:r>
            <a:r>
              <a:rPr lang="ru-RU" alt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altLang="ru-RU" sz="2800" b="1" dirty="0" err="1">
                <a:solidFill>
                  <a:schemeClr val="tx2">
                    <a:lumMod val="75000"/>
                  </a:schemeClr>
                </a:solidFill>
              </a:rPr>
              <a:t>чыгып</a:t>
            </a:r>
            <a:r>
              <a:rPr lang="ru-RU" alt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altLang="ru-RU" sz="2800" b="1" dirty="0" err="1">
                <a:solidFill>
                  <a:schemeClr val="tx2">
                    <a:lumMod val="75000"/>
                  </a:schemeClr>
                </a:solidFill>
              </a:rPr>
              <a:t>кетүү</a:t>
            </a:r>
            <a:r>
              <a:rPr lang="ru-RU" alt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altLang="ru-RU" sz="2800" b="1" dirty="0" err="1">
                <a:solidFill>
                  <a:schemeClr val="tx2">
                    <a:lumMod val="75000"/>
                  </a:schemeClr>
                </a:solidFill>
              </a:rPr>
              <a:t>агымы</a:t>
            </a:r>
            <a:r>
              <a:rPr lang="ru-RU" alt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altLang="ru-RU" sz="1800" b="1" dirty="0"/>
              <a:t/>
            </a:r>
            <a:br>
              <a:rPr lang="ru-RU" altLang="ru-RU" sz="1800" b="1" dirty="0"/>
            </a:br>
            <a:r>
              <a:rPr lang="ru-RU" altLang="ru-RU" sz="2400" i="1" dirty="0">
                <a:solidFill>
                  <a:schemeClr val="accent2">
                    <a:lumMod val="50000"/>
                  </a:schemeClr>
                </a:solidFill>
              </a:rPr>
              <a:t>(млн. АКШ доллары)</a:t>
            </a:r>
          </a:p>
        </p:txBody>
      </p:sp>
      <p:graphicFrame>
        <p:nvGraphicFramePr>
          <p:cNvPr id="16" name="Объект 3">
            <a:extLst>
              <a:ext uri="{FF2B5EF4-FFF2-40B4-BE49-F238E27FC236}">
                <a16:creationId xmlns:a16="http://schemas.microsoft.com/office/drawing/2014/main" xmlns="" id="{3E708B3A-B0B2-E696-99AC-E30E399EC1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9523657"/>
              </p:ext>
            </p:extLst>
          </p:nvPr>
        </p:nvGraphicFramePr>
        <p:xfrm>
          <a:off x="380999" y="1219200"/>
          <a:ext cx="10206789" cy="505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10999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0F7F5F3-CB8E-E21D-E860-444411ACAA65}"/>
              </a:ext>
            </a:extLst>
          </p:cNvPr>
          <p:cNvSpPr txBox="1"/>
          <p:nvPr/>
        </p:nvSpPr>
        <p:spPr>
          <a:xfrm flipH="1">
            <a:off x="11750040" y="6510909"/>
            <a:ext cx="3749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</a:rPr>
              <a:t>17</a:t>
            </a:r>
            <a:endParaRPr lang="aa-ET" sz="1100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6259037-D4DF-BFE7-D99A-D4C3AA32FF08}"/>
              </a:ext>
            </a:extLst>
          </p:cNvPr>
          <p:cNvSpPr txBox="1"/>
          <p:nvPr/>
        </p:nvSpPr>
        <p:spPr>
          <a:xfrm>
            <a:off x="374904" y="174177"/>
            <a:ext cx="1146657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2025-жылы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экономикалык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ишмердиктин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түрлөрү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боюнча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тике чет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өлкөлүк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инвестициялардын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чыгып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кетүү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агымы</a:t>
            </a:r>
            <a:r>
              <a:rPr lang="ru-RU" sz="1800" b="1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1800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(</a:t>
            </a:r>
            <a:r>
              <a:rPr lang="ru-RU" sz="2400" i="1" dirty="0" err="1">
                <a:solidFill>
                  <a:schemeClr val="accent2">
                    <a:lumMod val="50000"/>
                  </a:schemeClr>
                </a:solidFill>
              </a:rPr>
              <a:t>жыйынтыкка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 карата </a:t>
            </a:r>
            <a:r>
              <a:rPr lang="ru-RU" sz="2400" i="1" dirty="0" err="1">
                <a:solidFill>
                  <a:schemeClr val="accent2">
                    <a:lumMod val="50000"/>
                  </a:schemeClr>
                </a:solidFill>
              </a:rPr>
              <a:t>пайыз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accent2">
                    <a:lumMod val="50000"/>
                  </a:schemeClr>
                </a:solidFill>
              </a:rPr>
              <a:t>менен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)</a:t>
            </a:r>
          </a:p>
        </p:txBody>
      </p:sp>
      <p:graphicFrame>
        <p:nvGraphicFramePr>
          <p:cNvPr id="8" name="Объект 3">
            <a:extLst>
              <a:ext uri="{FF2B5EF4-FFF2-40B4-BE49-F238E27FC236}">
                <a16:creationId xmlns:a16="http://schemas.microsoft.com/office/drawing/2014/main" xmlns="" id="{59A361B5-6CD5-B874-EE50-7CD9208C077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8996440"/>
              </p:ext>
            </p:extLst>
          </p:nvPr>
        </p:nvGraphicFramePr>
        <p:xfrm>
          <a:off x="374904" y="1354015"/>
          <a:ext cx="10140696" cy="4983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91482900"/>
      </p:ext>
    </p:extLst>
  </p:cSld>
  <p:clrMapOvr>
    <a:masterClrMapping/>
  </p:clrMapOvr>
</p:sld>
</file>

<file path=ppt/theme/theme1.xml><?xml version="1.0" encoding="utf-8"?>
<a:theme xmlns:a="http://schemas.openxmlformats.org/drawingml/2006/main" name="Обложка">
  <a:themeElements>
    <a:clrScheme name="НСК">
      <a:dk1>
        <a:sysClr val="windowText" lastClr="000000"/>
      </a:dk1>
      <a:lt1>
        <a:sysClr val="window" lastClr="FFFFFF"/>
      </a:lt1>
      <a:dk2>
        <a:srgbClr val="0059A3"/>
      </a:dk2>
      <a:lt2>
        <a:srgbClr val="E9C869"/>
      </a:lt2>
      <a:accent1>
        <a:srgbClr val="8A2472"/>
      </a:accent1>
      <a:accent2>
        <a:srgbClr val="79AFDF"/>
      </a:accent2>
      <a:accent3>
        <a:srgbClr val="5AC1DE"/>
      </a:accent3>
      <a:accent4>
        <a:srgbClr val="00A98F"/>
      </a:accent4>
      <a:accent5>
        <a:srgbClr val="98C03D"/>
      </a:accent5>
      <a:accent6>
        <a:srgbClr val="ED7625"/>
      </a:accent6>
      <a:hlink>
        <a:srgbClr val="F5B335"/>
      </a:hlink>
      <a:folHlink>
        <a:srgbClr val="954F72"/>
      </a:folHlink>
    </a:clrScheme>
    <a:fontScheme name="НСК">
      <a:majorFont>
        <a:latin typeface="DIN Pro Bold"/>
        <a:ea typeface=""/>
        <a:cs typeface=""/>
      </a:majorFont>
      <a:minorFont>
        <a:latin typeface="DIN Pro Regular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Обложка">
  <a:themeElements>
    <a:clrScheme name="НСК">
      <a:dk1>
        <a:sysClr val="windowText" lastClr="000000"/>
      </a:dk1>
      <a:lt1>
        <a:sysClr val="window" lastClr="FFFFFF"/>
      </a:lt1>
      <a:dk2>
        <a:srgbClr val="0059A3"/>
      </a:dk2>
      <a:lt2>
        <a:srgbClr val="E9C869"/>
      </a:lt2>
      <a:accent1>
        <a:srgbClr val="8A2472"/>
      </a:accent1>
      <a:accent2>
        <a:srgbClr val="79AFDF"/>
      </a:accent2>
      <a:accent3>
        <a:srgbClr val="5AC1DE"/>
      </a:accent3>
      <a:accent4>
        <a:srgbClr val="00A98F"/>
      </a:accent4>
      <a:accent5>
        <a:srgbClr val="98C03D"/>
      </a:accent5>
      <a:accent6>
        <a:srgbClr val="ED7625"/>
      </a:accent6>
      <a:hlink>
        <a:srgbClr val="F5B335"/>
      </a:hlink>
      <a:folHlink>
        <a:srgbClr val="954F72"/>
      </a:folHlink>
    </a:clrScheme>
    <a:fontScheme name="НСК">
      <a:majorFont>
        <a:latin typeface="DIN Pro Bold"/>
        <a:ea typeface=""/>
        <a:cs typeface=""/>
      </a:majorFont>
      <a:minorFont>
        <a:latin typeface="DIN Pro Regular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4893</TotalTime>
  <Words>432</Words>
  <Application>Microsoft Office PowerPoint</Application>
  <PresentationFormat>Широкоэкранный</PresentationFormat>
  <Paragraphs>180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DIN Pro Bold</vt:lpstr>
      <vt:lpstr>DIN Pro Regular</vt:lpstr>
      <vt:lpstr>Обложка</vt:lpstr>
      <vt:lpstr>1_Обложка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Proto</dc:creator>
  <cp:lastModifiedBy>RePack by Diakov</cp:lastModifiedBy>
  <cp:revision>706</cp:revision>
  <cp:lastPrinted>2026-04-04T09:07:36Z</cp:lastPrinted>
  <dcterms:created xsi:type="dcterms:W3CDTF">2024-10-02T10:12:32Z</dcterms:created>
  <dcterms:modified xsi:type="dcterms:W3CDTF">2026-06-15T03:22:49Z</dcterms:modified>
</cp:coreProperties>
</file>