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11"/>
  </p:notesMasterIdLst>
  <p:sldIdLst>
    <p:sldId id="256" r:id="rId2"/>
    <p:sldId id="299" r:id="rId3"/>
    <p:sldId id="282" r:id="rId4"/>
    <p:sldId id="297" r:id="rId5"/>
    <p:sldId id="280" r:id="rId6"/>
    <p:sldId id="284" r:id="rId7"/>
    <p:sldId id="283" r:id="rId8"/>
    <p:sldId id="298" r:id="rId9"/>
    <p:sldId id="291" r:id="rId10"/>
  </p:sldIdLst>
  <p:sldSz cx="12192000" cy="6858000"/>
  <p:notesSz cx="6858000" cy="9144000"/>
  <p:defaultTextStyle>
    <a:defPPr>
      <a:defRPr lang="ru-K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ekeeva" initials="l" lastIdx="1" clrIdx="0">
    <p:extLst>
      <p:ext uri="{19B8F6BF-5375-455C-9EA6-DF929625EA0E}">
        <p15:presenceInfo xmlns:p15="http://schemas.microsoft.com/office/powerpoint/2012/main" userId="S-1-5-21-379961216-2183780427-2185431998-14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657864246168256E-2"/>
          <c:y val="1.6025982494098343E-2"/>
          <c:w val="0.89814458891850069"/>
          <c:h val="0.848319500728544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[График_связь.xlsx]Лист1!$A$7</c:f>
              <c:strCache>
                <c:ptCount val="1"/>
                <c:pt idx="0">
                  <c:v>Доходы от услуг связи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Arial Rounded MT Bold" panose="020F0704030504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[2]Лист1!$B$6:$F$6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[2]Лист1!$B$7:$F$7</c:f>
              <c:numCache>
                <c:formatCode>#\ ##0.0</c:formatCode>
                <c:ptCount val="5"/>
                <c:pt idx="0">
                  <c:v>22614.1</c:v>
                </c:pt>
                <c:pt idx="1">
                  <c:v>25759.8</c:v>
                </c:pt>
                <c:pt idx="2">
                  <c:v>29659.7</c:v>
                </c:pt>
                <c:pt idx="3">
                  <c:v>33541</c:v>
                </c:pt>
                <c:pt idx="4">
                  <c:v>36257.599999999999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4E-4FFE-B321-C863971E3D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5817096"/>
        <c:axId val="355816440"/>
      </c:barChart>
      <c:lineChart>
        <c:grouping val="standard"/>
        <c:varyColors val="0"/>
        <c:ser>
          <c:idx val="1"/>
          <c:order val="1"/>
          <c:tx>
            <c:strRef>
              <c:f>[График_связь.xlsx]Лист1!$A$8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 w="28575" cap="sq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5.4861111111111215E-2"/>
                  <c:y val="-0.1674653689122193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4E-4FFE-B321-C863971E3D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 Rounded MT Bold" panose="020F0704030504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[2]Лист1!$B$6:$F$6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[2]Лист1!$B$8:$F$8</c:f>
              <c:numCache>
                <c:formatCode>#\ ##0.0</c:formatCode>
                <c:ptCount val="5"/>
                <c:pt idx="0">
                  <c:v>100.9</c:v>
                </c:pt>
                <c:pt idx="1">
                  <c:v>113.9</c:v>
                </c:pt>
                <c:pt idx="2">
                  <c:v>115.1</c:v>
                </c:pt>
                <c:pt idx="3">
                  <c:v>113.1</c:v>
                </c:pt>
                <c:pt idx="4">
                  <c:v>108.1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4E-4FFE-B321-C863971E3D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7411768"/>
        <c:axId val="357411440"/>
      </c:lineChart>
      <c:catAx>
        <c:axId val="35581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55816440"/>
        <c:crosses val="autoZero"/>
        <c:auto val="1"/>
        <c:lblAlgn val="ctr"/>
        <c:lblOffset val="100"/>
        <c:noMultiLvlLbl val="0"/>
      </c:catAx>
      <c:valAx>
        <c:axId val="35581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DIN Pro Regular" panose="020B0504020101020102" pitchFamily="34" charset="0"/>
                <a:ea typeface="+mn-ea"/>
                <a:cs typeface="DIN Pro Regular" panose="020B0504020101020102" pitchFamily="34" charset="0"/>
              </a:defRPr>
            </a:pPr>
            <a:endParaRPr lang="ky-KG"/>
          </a:p>
        </c:txPr>
        <c:crossAx val="355817096"/>
        <c:crosses val="autoZero"/>
        <c:crossBetween val="between"/>
      </c:valAx>
      <c:valAx>
        <c:axId val="357411440"/>
        <c:scaling>
          <c:orientation val="minMax"/>
          <c:min val="0"/>
        </c:scaling>
        <c:delete val="0"/>
        <c:axPos val="r"/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DIN Pro Regular" panose="020B0504020101020102" pitchFamily="34" charset="0"/>
                <a:ea typeface="+mn-ea"/>
                <a:cs typeface="DIN Pro Regular" panose="020B0504020101020102" pitchFamily="34" charset="0"/>
              </a:defRPr>
            </a:pPr>
            <a:endParaRPr lang="ky-KG"/>
          </a:p>
        </c:txPr>
        <c:crossAx val="357411768"/>
        <c:crosses val="max"/>
        <c:crossBetween val="between"/>
      </c:valAx>
      <c:catAx>
        <c:axId val="3574117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574114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414875980888881"/>
          <c:y val="0.93175756169193558"/>
          <c:w val="0.4554139649624166"/>
          <c:h val="5.23389047182152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412834265282058E-2"/>
          <c:y val="3.0677056021530594E-2"/>
          <c:w val="0.94330214158012859"/>
          <c:h val="0.846560260981156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Лист2!$A$4</c:f>
              <c:strCache>
                <c:ptCount val="1"/>
                <c:pt idx="0">
                  <c:v>Стационарные телефоны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Arial Rounded MT Bold" panose="020F0704030504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Лист2!$B$3:$G$3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Лист2!$B$4:$G$4</c:f>
              <c:numCache>
                <c:formatCode>#\ ##0.0</c:formatCode>
                <c:ptCount val="6"/>
                <c:pt idx="0">
                  <c:v>443.1</c:v>
                </c:pt>
                <c:pt idx="1">
                  <c:v>382.1</c:v>
                </c:pt>
                <c:pt idx="2">
                  <c:v>331.1</c:v>
                </c:pt>
                <c:pt idx="3">
                  <c:v>271.3</c:v>
                </c:pt>
                <c:pt idx="4">
                  <c:v>215.7</c:v>
                </c:pt>
                <c:pt idx="5" formatCode="General">
                  <c:v>156.69999999999999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67-4775-B202-A893B1D40595}"/>
            </c:ext>
          </c:extLst>
        </c:ser>
        <c:ser>
          <c:idx val="1"/>
          <c:order val="1"/>
          <c:tx>
            <c:strRef>
              <c:f>Лист2!$A$5</c:f>
              <c:strCache>
                <c:ptCount val="1"/>
                <c:pt idx="0">
                  <c:v>Мобильные телефоны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Arial Rounded MT Bold" panose="020F0704030504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Лист2!$B$3:$G$3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Лист2!$B$5:$G$5</c:f>
              <c:numCache>
                <c:formatCode>#\ ##0.0</c:formatCode>
                <c:ptCount val="6"/>
                <c:pt idx="0">
                  <c:v>7563.4</c:v>
                </c:pt>
                <c:pt idx="1">
                  <c:v>7112.6</c:v>
                </c:pt>
                <c:pt idx="2">
                  <c:v>7726.9</c:v>
                </c:pt>
                <c:pt idx="3">
                  <c:v>7315.9</c:v>
                </c:pt>
                <c:pt idx="4">
                  <c:v>7437.5</c:v>
                </c:pt>
                <c:pt idx="5">
                  <c:v>7724.4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67-4775-B202-A893B1D4059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07526367"/>
        <c:axId val="607532127"/>
      </c:barChart>
      <c:catAx>
        <c:axId val="607526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607532127"/>
        <c:crosses val="autoZero"/>
        <c:auto val="1"/>
        <c:lblAlgn val="ctr"/>
        <c:lblOffset val="100"/>
        <c:noMultiLvlLbl val="0"/>
      </c:catAx>
      <c:valAx>
        <c:axId val="607532127"/>
        <c:scaling>
          <c:orientation val="minMax"/>
          <c:max val="8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6075263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defRPr>
          </a:pPr>
          <a:endParaRPr lang="ru-K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Лист3!$A$4</c:f>
              <c:strCache>
                <c:ptCount val="1"/>
                <c:pt idx="0">
                  <c:v>Абоненты телефонной сети общего пользования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 Rounded MT Bold" panose="020F0704030504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Лист3!$B$3:$G$3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Лист3!$B$4:$G$4</c:f>
              <c:numCache>
                <c:formatCode>0</c:formatCode>
                <c:ptCount val="6"/>
                <c:pt idx="0">
                  <c:v>90.987948249450938</c:v>
                </c:pt>
                <c:pt idx="1">
                  <c:v>68</c:v>
                </c:pt>
                <c:pt idx="2">
                  <c:v>41</c:v>
                </c:pt>
                <c:pt idx="3">
                  <c:v>31</c:v>
                </c:pt>
                <c:pt idx="4">
                  <c:v>26</c:v>
                </c:pt>
                <c:pt idx="5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F8-46C3-9B41-25F70A79B1FC}"/>
            </c:ext>
          </c:extLst>
        </c:ser>
        <c:ser>
          <c:idx val="1"/>
          <c:order val="1"/>
          <c:tx>
            <c:strRef>
              <c:f>Лист3!$A$5</c:f>
              <c:strCache>
                <c:ptCount val="1"/>
                <c:pt idx="0">
                  <c:v>Абоненты мобильной связи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 Rounded MT Bold" panose="020F070403050403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Лист3!$B$3:$G$3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Лист3!$B$5:$G$5</c:f>
              <c:numCache>
                <c:formatCode>#,##0</c:formatCode>
                <c:ptCount val="6"/>
                <c:pt idx="0">
                  <c:v>959</c:v>
                </c:pt>
                <c:pt idx="1">
                  <c:v>1146</c:v>
                </c:pt>
                <c:pt idx="2">
                  <c:v>1078</c:v>
                </c:pt>
                <c:pt idx="3">
                  <c:v>1057</c:v>
                </c:pt>
                <c:pt idx="4" formatCode="General">
                  <c:v>1073</c:v>
                </c:pt>
                <c:pt idx="5" formatCode="General">
                  <c:v>1061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F8-46C3-9B41-25F70A79B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7569567"/>
        <c:axId val="607572927"/>
      </c:barChart>
      <c:catAx>
        <c:axId val="607569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607572927"/>
        <c:crosses val="autoZero"/>
        <c:auto val="1"/>
        <c:lblAlgn val="ctr"/>
        <c:lblOffset val="100"/>
        <c:noMultiLvlLbl val="0"/>
      </c:catAx>
      <c:valAx>
        <c:axId val="607572927"/>
        <c:scaling>
          <c:orientation val="minMax"/>
          <c:max val="1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607569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172419072615924"/>
          <c:y val="0.91515703655262604"/>
          <c:w val="0.8298847331583552"/>
          <c:h val="5.70652500030002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defRPr>
          </a:pPr>
          <a:endParaRPr lang="ru-K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ky-KG" sz="1600" b="1" dirty="0">
                <a:solidFill>
                  <a:schemeClr val="tx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Услуги связи в январе-июне</a:t>
            </a:r>
          </a:p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ky-KG" sz="1400" b="1" i="1" dirty="0">
                <a:solidFill>
                  <a:schemeClr val="tx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(млн. сомов)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title>
    <c:autoTitleDeleted val="0"/>
    <c:plotArea>
      <c:layout>
        <c:manualLayout>
          <c:layoutTarget val="inner"/>
          <c:xMode val="edge"/>
          <c:yMode val="edge"/>
          <c:x val="9.0257507725697086E-2"/>
          <c:y val="0.16383764747531768"/>
          <c:w val="0.88265723264648188"/>
          <c:h val="0.779764321298707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'[Диаграмма 2 в Microsoft PowerPoint]6 мес.2023'!$A$3</c:f>
              <c:strCache>
                <c:ptCount val="1"/>
                <c:pt idx="0">
                  <c:v>январь-июнь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'[Диаграмма 2 в Microsoft PowerPoint]6 мес.2023'!$B$2:$D$2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'[Диаграмма 2 в Microsoft PowerPoint]6 мес.2023'!$B$3:$D$3</c:f>
              <c:numCache>
                <c:formatCode>#\ ##0.0</c:formatCode>
                <c:ptCount val="3"/>
                <c:pt idx="0">
                  <c:v>15858</c:v>
                </c:pt>
                <c:pt idx="1">
                  <c:v>17342.5</c:v>
                </c:pt>
                <c:pt idx="2">
                  <c:v>18631.099999999999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8-4407-A1B2-8FC84F321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794416"/>
        <c:axId val="320794744"/>
      </c:barChart>
      <c:catAx>
        <c:axId val="32079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20794744"/>
        <c:crosses val="autoZero"/>
        <c:auto val="1"/>
        <c:lblAlgn val="ctr"/>
        <c:lblOffset val="100"/>
        <c:noMultiLvlLbl val="0"/>
      </c:catAx>
      <c:valAx>
        <c:axId val="3207947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20794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y-KG" sz="1400" b="1" dirty="0">
                <a:solidFill>
                  <a:schemeClr val="tx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Услуги связи в</a:t>
            </a:r>
            <a:r>
              <a:rPr lang="ky-KG" sz="1400" b="1" baseline="0" dirty="0">
                <a:solidFill>
                  <a:schemeClr val="tx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январе-июне</a:t>
            </a:r>
          </a:p>
          <a:p>
            <a:pPr>
              <a:defRPr sz="1400" b="1"/>
            </a:pPr>
            <a:r>
              <a:rPr lang="ky-KG" sz="1400" b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1400" b="1" i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соответствующему периоду прошлого года)</a:t>
            </a:r>
            <a:endParaRPr lang="ky-KG" sz="1400" b="1" i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y-KG"/>
        </a:p>
      </c:txPr>
    </c:title>
    <c:autoTitleDeleted val="0"/>
    <c:plotArea>
      <c:layout>
        <c:manualLayout>
          <c:layoutTarget val="inner"/>
          <c:xMode val="edge"/>
          <c:yMode val="edge"/>
          <c:x val="6.7763121847017702E-2"/>
          <c:y val="0.17235998862909024"/>
          <c:w val="0.90528435395358997"/>
          <c:h val="0.771241990078282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'[Диаграмма 2 в Microsoft PowerPoint]6 мес.2023'!$A$28</c:f>
              <c:strCache>
                <c:ptCount val="1"/>
                <c:pt idx="0">
                  <c:v>январь-июнь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'[Диаграмма 2 в Microsoft PowerPoint]6 мес.2023'!$B$27:$D$27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'[Диаграмма 2 в Microsoft PowerPoint]6 мес.2023'!$B$28:$D$28</c:f>
              <c:numCache>
                <c:formatCode>#\ ##0.0</c:formatCode>
                <c:ptCount val="3"/>
                <c:pt idx="0">
                  <c:v>114.1</c:v>
                </c:pt>
                <c:pt idx="1">
                  <c:v>106.9</c:v>
                </c:pt>
                <c:pt idx="2" formatCode="General">
                  <c:v>106.5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4A-4D1A-877E-FAE0F8245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122256"/>
        <c:axId val="330122584"/>
      </c:barChart>
      <c:catAx>
        <c:axId val="330122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30122584"/>
        <c:crosses val="autoZero"/>
        <c:auto val="1"/>
        <c:lblAlgn val="ctr"/>
        <c:lblOffset val="100"/>
        <c:noMultiLvlLbl val="0"/>
      </c:catAx>
      <c:valAx>
        <c:axId val="330122584"/>
        <c:scaling>
          <c:orientation val="minMax"/>
          <c:max val="11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3012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774B01-E6EF-45F0-8BA5-0284B299D28C}" type="doc">
      <dgm:prSet loTypeId="urn:microsoft.com/office/officeart/2005/8/layout/cycle6" loCatId="relationship" qsTypeId="urn:microsoft.com/office/officeart/2005/8/quickstyle/3d4" qsCatId="3D" csTypeId="urn:microsoft.com/office/officeart/2005/8/colors/accent2_1" csCatId="accent2" phldr="1"/>
      <dgm:spPr/>
      <dgm:t>
        <a:bodyPr/>
        <a:lstStyle/>
        <a:p>
          <a:endParaRPr lang="ru-KG"/>
        </a:p>
      </dgm:t>
    </dgm:pt>
    <dgm:pt modelId="{B7E4E78B-163F-46F6-94DE-1AE7CA6A7521}">
      <dgm:prSet phldrT="[Текст]" custT="1"/>
      <dgm:spPr/>
      <dgm:t>
        <a:bodyPr/>
        <a:lstStyle/>
        <a:p>
          <a:pPr>
            <a:buFontTx/>
            <a:buAutoNum type="arabicPeriod"/>
          </a:pPr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Городская и сельская телефонная связь</a:t>
          </a:r>
        </a:p>
        <a:p>
          <a:pPr>
            <a:buFontTx/>
            <a:buAutoNum type="arabicPeriod"/>
          </a:pPr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0,</a:t>
          </a:r>
          <a:r>
            <a:rPr lang="en-US" sz="1400" b="1" dirty="0">
              <a:latin typeface="Arial Rounded MT Bold" panose="020F0704030504030204" pitchFamily="34" charset="0"/>
              <a:cs typeface="Arial" panose="020B0604020202020204" pitchFamily="34" charset="0"/>
            </a:rPr>
            <a:t>7 %</a:t>
          </a:r>
          <a:endParaRPr lang="ru-KG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AB4CC9-09C7-4156-A756-D732BD4D6115}" type="parTrans" cxnId="{BAEB9269-B5E5-4C0D-A06C-645CE9116441}">
      <dgm:prSet/>
      <dgm:spPr/>
      <dgm:t>
        <a:bodyPr/>
        <a:lstStyle/>
        <a:p>
          <a:endParaRPr lang="ru-KG"/>
        </a:p>
      </dgm:t>
    </dgm:pt>
    <dgm:pt modelId="{591EF815-8D59-448B-8BA2-7C5EAA016CEE}" type="sibTrans" cxnId="{BAEB9269-B5E5-4C0D-A06C-645CE9116441}">
      <dgm:prSet/>
      <dgm:spPr/>
      <dgm:t>
        <a:bodyPr/>
        <a:lstStyle/>
        <a:p>
          <a:endParaRPr lang="ru-KG"/>
        </a:p>
      </dgm:t>
    </dgm:pt>
    <dgm:pt modelId="{E63C8981-10A2-403B-AD72-66480D8FBCBC}">
      <dgm:prSet phldrT="[Текст]" custT="1"/>
      <dgm:spPr/>
      <dgm:t>
        <a:bodyPr/>
        <a:lstStyle/>
        <a:p>
          <a:pPr>
            <a:buFontTx/>
            <a:buAutoNum type="arabicPeriod"/>
          </a:pPr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Сотовая подвижная электросвязь</a:t>
          </a:r>
        </a:p>
        <a:p>
          <a:pPr>
            <a:buFontTx/>
            <a:buAutoNum type="arabicPeriod"/>
          </a:pPr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4</a:t>
          </a:r>
          <a:r>
            <a:rPr lang="en-US" sz="1400" b="1" i="0" u="none" strike="noStrike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3</a:t>
          </a:r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,</a:t>
          </a:r>
          <a:r>
            <a:rPr lang="en-US" sz="1400" b="1" i="0" u="none" strike="noStrike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8</a:t>
          </a:r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i="0" u="none" strike="noStrike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%</a:t>
          </a:r>
          <a:endParaRPr lang="ru-KG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A3430D-E20F-4092-96A7-AAEC00C71C67}" type="parTrans" cxnId="{A9A31BD7-ECD9-4119-8DD8-5115DA646F23}">
      <dgm:prSet/>
      <dgm:spPr/>
      <dgm:t>
        <a:bodyPr/>
        <a:lstStyle/>
        <a:p>
          <a:endParaRPr lang="ru-KG"/>
        </a:p>
      </dgm:t>
    </dgm:pt>
    <dgm:pt modelId="{C939C6FA-D4B2-4816-8619-D0D696B18D88}" type="sibTrans" cxnId="{A9A31BD7-ECD9-4119-8DD8-5115DA646F23}">
      <dgm:prSet/>
      <dgm:spPr/>
      <dgm:t>
        <a:bodyPr/>
        <a:lstStyle/>
        <a:p>
          <a:endParaRPr lang="ru-KG"/>
        </a:p>
      </dgm:t>
    </dgm:pt>
    <dgm:pt modelId="{84E25E53-22F2-4E89-929D-A16C9FBC140A}">
      <dgm:prSet phldrT="[Текст]" custT="1"/>
      <dgm:spPr/>
      <dgm:t>
        <a:bodyPr/>
        <a:lstStyle/>
        <a:p>
          <a:pPr>
            <a:buFontTx/>
            <a:buAutoNum type="arabicPeriod"/>
          </a:pPr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Контроль за использованием радиоэлектронных средств и высокочастотных устройств </a:t>
          </a:r>
        </a:p>
        <a:p>
          <a:pPr>
            <a:buFontTx/>
            <a:buAutoNum type="arabicPeriod"/>
          </a:pPr>
          <a:r>
            <a:rPr lang="en-US" sz="1400" b="1" i="0" u="none" strike="noStrike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1,0 %</a:t>
          </a:r>
          <a:endParaRPr lang="ru-KG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89B39A-3BA5-4F08-91C9-D17E1BCA8FE9}" type="parTrans" cxnId="{F0AED35E-07B7-45A5-884C-79216DB3C481}">
      <dgm:prSet/>
      <dgm:spPr/>
      <dgm:t>
        <a:bodyPr/>
        <a:lstStyle/>
        <a:p>
          <a:endParaRPr lang="ru-KG"/>
        </a:p>
      </dgm:t>
    </dgm:pt>
    <dgm:pt modelId="{04077CD9-ABC5-42CD-A7FF-D7FD7D6D016E}" type="sibTrans" cxnId="{F0AED35E-07B7-45A5-884C-79216DB3C481}">
      <dgm:prSet/>
      <dgm:spPr/>
      <dgm:t>
        <a:bodyPr/>
        <a:lstStyle/>
        <a:p>
          <a:endParaRPr lang="ru-KG"/>
        </a:p>
      </dgm:t>
    </dgm:pt>
    <dgm:pt modelId="{97DA76FC-C9DB-461B-AE8A-56A298603F11}">
      <dgm:prSet custT="1"/>
      <dgm:spPr/>
      <dgm:t>
        <a:bodyPr/>
        <a:lstStyle/>
        <a:p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Международная  и междугородная телефонная связь</a:t>
          </a:r>
          <a:r>
            <a:rPr lang="en-US" sz="1400" b="1" i="0" u="none" strike="noStrike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 </a:t>
          </a:r>
        </a:p>
        <a:p>
          <a:r>
            <a:rPr lang="en-US" sz="1400" b="1" i="0" u="none" strike="noStrike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0,3 %</a:t>
          </a:r>
        </a:p>
      </dgm:t>
    </dgm:pt>
    <dgm:pt modelId="{281E88B1-EBE6-463C-A325-2FCDD23A7020}" type="parTrans" cxnId="{3FA7967C-DED1-4CED-927A-8595296A1E81}">
      <dgm:prSet/>
      <dgm:spPr/>
      <dgm:t>
        <a:bodyPr/>
        <a:lstStyle/>
        <a:p>
          <a:endParaRPr lang="ru-KG"/>
        </a:p>
      </dgm:t>
    </dgm:pt>
    <dgm:pt modelId="{54E707A4-AAE4-4259-8E75-47A22308BD01}" type="sibTrans" cxnId="{3FA7967C-DED1-4CED-927A-8595296A1E81}">
      <dgm:prSet/>
      <dgm:spPr/>
      <dgm:t>
        <a:bodyPr/>
        <a:lstStyle/>
        <a:p>
          <a:endParaRPr lang="ru-KG"/>
        </a:p>
      </dgm:t>
    </dgm:pt>
    <dgm:pt modelId="{B99D86CC-313F-43AA-9206-FEEB03E9625B}">
      <dgm:prSet custT="1"/>
      <dgm:spPr/>
      <dgm:t>
        <a:bodyPr/>
        <a:lstStyle/>
        <a:p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Трансляция  радио - и телевизионных программ</a:t>
          </a:r>
          <a:r>
            <a:rPr lang="en-US" sz="1400" b="1" i="0" u="none" strike="noStrike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 </a:t>
          </a:r>
        </a:p>
        <a:p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2,</a:t>
          </a:r>
          <a:r>
            <a:rPr lang="en-US" sz="1400" b="1" i="0" u="none" strike="noStrike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3 %</a:t>
          </a:r>
          <a:endParaRPr lang="en-US" sz="1200" b="1" i="0" u="none" strike="noStrike" dirty="0">
            <a:effectLst/>
            <a:latin typeface="Arial Rounded MT Bold" panose="020F0704030504030204" pitchFamily="34" charset="0"/>
            <a:cs typeface="Arial" panose="020B0604020202020204" pitchFamily="34" charset="0"/>
          </a:endParaRPr>
        </a:p>
      </dgm:t>
    </dgm:pt>
    <dgm:pt modelId="{EA7D635C-6648-499E-9C8E-313C9A6F7F8D}" type="parTrans" cxnId="{CD9BFAFA-2BE7-47AD-BC31-6783EC0AD26D}">
      <dgm:prSet/>
      <dgm:spPr/>
      <dgm:t>
        <a:bodyPr/>
        <a:lstStyle/>
        <a:p>
          <a:endParaRPr lang="ru-KG"/>
        </a:p>
      </dgm:t>
    </dgm:pt>
    <dgm:pt modelId="{9232D753-3F29-4725-A767-1ECF560031E9}" type="sibTrans" cxnId="{CD9BFAFA-2BE7-47AD-BC31-6783EC0AD26D}">
      <dgm:prSet/>
      <dgm:spPr/>
      <dgm:t>
        <a:bodyPr/>
        <a:lstStyle/>
        <a:p>
          <a:endParaRPr lang="ru-KG"/>
        </a:p>
      </dgm:t>
    </dgm:pt>
    <dgm:pt modelId="{826B0B40-0527-4C73-93CC-FCA95986A4D8}">
      <dgm:prSet custT="1"/>
      <dgm:spPr/>
      <dgm:t>
        <a:bodyPr/>
        <a:lstStyle/>
        <a:p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Услуги  по доступу к сети  Интернет</a:t>
          </a:r>
        </a:p>
        <a:p>
          <a:r>
            <a:rPr lang="en-US" sz="1400" b="1" i="0" u="none" strike="noStrike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51,8</a:t>
          </a:r>
          <a:r>
            <a:rPr lang="en-US" sz="1400" b="1" dirty="0">
              <a:latin typeface="Arial Rounded MT Bold" panose="020F0704030504030204" pitchFamily="34" charset="0"/>
              <a:cs typeface="Arial" panose="020B0604020202020204" pitchFamily="34" charset="0"/>
            </a:rPr>
            <a:t> %</a:t>
          </a:r>
        </a:p>
      </dgm:t>
    </dgm:pt>
    <dgm:pt modelId="{A1D5D623-651B-491D-B364-A061162267C8}" type="parTrans" cxnId="{F974BBF6-2B07-41A3-890A-1FA66B59C100}">
      <dgm:prSet/>
      <dgm:spPr/>
      <dgm:t>
        <a:bodyPr/>
        <a:lstStyle/>
        <a:p>
          <a:endParaRPr lang="ru-KG"/>
        </a:p>
      </dgm:t>
    </dgm:pt>
    <dgm:pt modelId="{4D348FBB-ACAA-4414-A09A-69E93259E61C}" type="sibTrans" cxnId="{F974BBF6-2B07-41A3-890A-1FA66B59C100}">
      <dgm:prSet/>
      <dgm:spPr/>
      <dgm:t>
        <a:bodyPr/>
        <a:lstStyle/>
        <a:p>
          <a:endParaRPr lang="ru-KG"/>
        </a:p>
      </dgm:t>
    </dgm:pt>
    <dgm:pt modelId="{987B92DE-E625-40E3-906D-A667F0C66D40}">
      <dgm:prSet custT="1"/>
      <dgm:spPr/>
      <dgm:t>
        <a:bodyPr/>
        <a:lstStyle/>
        <a:p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Прочие услуги</a:t>
          </a:r>
        </a:p>
        <a:p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0,</a:t>
          </a:r>
          <a:r>
            <a:rPr lang="en-US" sz="1400" b="1" i="0" u="none" strike="noStrike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1 %</a:t>
          </a:r>
          <a:endParaRPr lang="en-US" sz="1200" b="1" i="0" u="none" strike="noStrike" dirty="0">
            <a:effectLst/>
            <a:latin typeface="Arial Rounded MT Bold" panose="020F0704030504030204" pitchFamily="34" charset="0"/>
            <a:cs typeface="Arial" panose="020B0604020202020204" pitchFamily="34" charset="0"/>
          </a:endParaRPr>
        </a:p>
      </dgm:t>
    </dgm:pt>
    <dgm:pt modelId="{D67D80DD-6B16-49FE-8CAA-98E65F54282D}" type="parTrans" cxnId="{040E7009-5B4F-4332-AFE4-33452E57333F}">
      <dgm:prSet/>
      <dgm:spPr/>
      <dgm:t>
        <a:bodyPr/>
        <a:lstStyle/>
        <a:p>
          <a:endParaRPr lang="ru-KG"/>
        </a:p>
      </dgm:t>
    </dgm:pt>
    <dgm:pt modelId="{8E1F15D7-90AD-41D5-9598-434F2054C80A}" type="sibTrans" cxnId="{040E7009-5B4F-4332-AFE4-33452E57333F}">
      <dgm:prSet/>
      <dgm:spPr/>
      <dgm:t>
        <a:bodyPr/>
        <a:lstStyle/>
        <a:p>
          <a:endParaRPr lang="ru-KG"/>
        </a:p>
      </dgm:t>
    </dgm:pt>
    <dgm:pt modelId="{F8A820B0-3B76-4510-8769-7BF0D1196A1B}" type="pres">
      <dgm:prSet presAssocID="{6B774B01-E6EF-45F0-8BA5-0284B299D28C}" presName="cycle" presStyleCnt="0">
        <dgm:presLayoutVars>
          <dgm:dir/>
          <dgm:resizeHandles val="exact"/>
        </dgm:presLayoutVars>
      </dgm:prSet>
      <dgm:spPr/>
    </dgm:pt>
    <dgm:pt modelId="{71DC0AB0-DFBE-46FE-B42D-9EE84AD82FC5}" type="pres">
      <dgm:prSet presAssocID="{B7E4E78B-163F-46F6-94DE-1AE7CA6A7521}" presName="node" presStyleLbl="node1" presStyleIdx="0" presStyleCnt="7" custScaleX="225718" custScaleY="134697">
        <dgm:presLayoutVars>
          <dgm:bulletEnabled val="1"/>
        </dgm:presLayoutVars>
      </dgm:prSet>
      <dgm:spPr/>
    </dgm:pt>
    <dgm:pt modelId="{CF2D2F40-B5A7-492E-96F1-71928CBF0834}" type="pres">
      <dgm:prSet presAssocID="{B7E4E78B-163F-46F6-94DE-1AE7CA6A7521}" presName="spNode" presStyleCnt="0"/>
      <dgm:spPr/>
    </dgm:pt>
    <dgm:pt modelId="{415D9CC7-C037-49DC-91D1-A7C65B95F89B}" type="pres">
      <dgm:prSet presAssocID="{591EF815-8D59-448B-8BA2-7C5EAA016CEE}" presName="sibTrans" presStyleLbl="sibTrans1D1" presStyleIdx="0" presStyleCnt="7"/>
      <dgm:spPr/>
    </dgm:pt>
    <dgm:pt modelId="{4B4EAA86-5301-493E-AD78-50556DD70C76}" type="pres">
      <dgm:prSet presAssocID="{E63C8981-10A2-403B-AD72-66480D8FBCBC}" presName="node" presStyleLbl="node1" presStyleIdx="1" presStyleCnt="7" custScaleX="179957" custScaleY="144055" custRadScaleRad="101283" custRadScaleInc="-652">
        <dgm:presLayoutVars>
          <dgm:bulletEnabled val="1"/>
        </dgm:presLayoutVars>
      </dgm:prSet>
      <dgm:spPr/>
    </dgm:pt>
    <dgm:pt modelId="{84883243-9CE9-417D-B8A3-5AA6CF245CAB}" type="pres">
      <dgm:prSet presAssocID="{E63C8981-10A2-403B-AD72-66480D8FBCBC}" presName="spNode" presStyleCnt="0"/>
      <dgm:spPr/>
    </dgm:pt>
    <dgm:pt modelId="{57C49934-BFC7-4EDE-9C31-B436A6D4F0CD}" type="pres">
      <dgm:prSet presAssocID="{C939C6FA-D4B2-4816-8619-D0D696B18D88}" presName="sibTrans" presStyleLbl="sibTrans1D1" presStyleIdx="1" presStyleCnt="7"/>
      <dgm:spPr/>
    </dgm:pt>
    <dgm:pt modelId="{75C264FB-1D79-4448-BF0E-15ABF121F75A}" type="pres">
      <dgm:prSet presAssocID="{84E25E53-22F2-4E89-929D-A16C9FBC140A}" presName="node" presStyleLbl="node1" presStyleIdx="2" presStyleCnt="7" custScaleX="178642" custScaleY="203445" custRadScaleRad="98947" custRadScaleInc="1381">
        <dgm:presLayoutVars>
          <dgm:bulletEnabled val="1"/>
        </dgm:presLayoutVars>
      </dgm:prSet>
      <dgm:spPr/>
    </dgm:pt>
    <dgm:pt modelId="{0E9CB657-3C0B-4BCF-AA72-D92D8787F528}" type="pres">
      <dgm:prSet presAssocID="{84E25E53-22F2-4E89-929D-A16C9FBC140A}" presName="spNode" presStyleCnt="0"/>
      <dgm:spPr/>
    </dgm:pt>
    <dgm:pt modelId="{E01BC307-734B-45CB-BD4C-5BBE3BFF5AFB}" type="pres">
      <dgm:prSet presAssocID="{04077CD9-ABC5-42CD-A7FF-D7FD7D6D016E}" presName="sibTrans" presStyleLbl="sibTrans1D1" presStyleIdx="2" presStyleCnt="7"/>
      <dgm:spPr/>
    </dgm:pt>
    <dgm:pt modelId="{19BFD9C0-E6EC-4551-8F44-E776B7BF6C35}" type="pres">
      <dgm:prSet presAssocID="{987B92DE-E625-40E3-906D-A667F0C66D40}" presName="node" presStyleLbl="node1" presStyleIdx="3" presStyleCnt="7" custScaleX="172162" custScaleY="149494" custRadScaleRad="102809" custRadScaleInc="-56218">
        <dgm:presLayoutVars>
          <dgm:bulletEnabled val="1"/>
        </dgm:presLayoutVars>
      </dgm:prSet>
      <dgm:spPr/>
    </dgm:pt>
    <dgm:pt modelId="{5359DF97-AADE-4A90-B847-D7B68F49B6CC}" type="pres">
      <dgm:prSet presAssocID="{987B92DE-E625-40E3-906D-A667F0C66D40}" presName="spNode" presStyleCnt="0"/>
      <dgm:spPr/>
    </dgm:pt>
    <dgm:pt modelId="{2D507589-D1E3-4897-AF37-DD6D21580816}" type="pres">
      <dgm:prSet presAssocID="{8E1F15D7-90AD-41D5-9598-434F2054C80A}" presName="sibTrans" presStyleLbl="sibTrans1D1" presStyleIdx="3" presStyleCnt="7"/>
      <dgm:spPr/>
    </dgm:pt>
    <dgm:pt modelId="{BC4A1C8D-E30F-4ED1-BA5E-8852B6044F2D}" type="pres">
      <dgm:prSet presAssocID="{826B0B40-0527-4C73-93CC-FCA95986A4D8}" presName="node" presStyleLbl="node1" presStyleIdx="4" presStyleCnt="7" custScaleX="151384" custScaleY="150033">
        <dgm:presLayoutVars>
          <dgm:bulletEnabled val="1"/>
        </dgm:presLayoutVars>
      </dgm:prSet>
      <dgm:spPr/>
    </dgm:pt>
    <dgm:pt modelId="{B33E28FD-3E8B-439E-A757-00E1C307665B}" type="pres">
      <dgm:prSet presAssocID="{826B0B40-0527-4C73-93CC-FCA95986A4D8}" presName="spNode" presStyleCnt="0"/>
      <dgm:spPr/>
    </dgm:pt>
    <dgm:pt modelId="{DDED9F27-E88B-4A14-96B1-164AF8F83C74}" type="pres">
      <dgm:prSet presAssocID="{4D348FBB-ACAA-4414-A09A-69E93259E61C}" presName="sibTrans" presStyleLbl="sibTrans1D1" presStyleIdx="4" presStyleCnt="7"/>
      <dgm:spPr/>
    </dgm:pt>
    <dgm:pt modelId="{BFE1C033-949B-4D65-BB17-8DCDCBF8F4FC}" type="pres">
      <dgm:prSet presAssocID="{B99D86CC-313F-43AA-9206-FEEB03E9625B}" presName="node" presStyleLbl="node1" presStyleIdx="5" presStyleCnt="7" custScaleX="154751" custScaleY="125678">
        <dgm:presLayoutVars>
          <dgm:bulletEnabled val="1"/>
        </dgm:presLayoutVars>
      </dgm:prSet>
      <dgm:spPr/>
    </dgm:pt>
    <dgm:pt modelId="{3E10A824-149C-4615-BE1E-4486C2115A98}" type="pres">
      <dgm:prSet presAssocID="{B99D86CC-313F-43AA-9206-FEEB03E9625B}" presName="spNode" presStyleCnt="0"/>
      <dgm:spPr/>
    </dgm:pt>
    <dgm:pt modelId="{934CE23D-9B87-490D-8368-AB1F5F313A26}" type="pres">
      <dgm:prSet presAssocID="{9232D753-3F29-4725-A767-1ECF560031E9}" presName="sibTrans" presStyleLbl="sibTrans1D1" presStyleIdx="5" presStyleCnt="7"/>
      <dgm:spPr/>
    </dgm:pt>
    <dgm:pt modelId="{5753DD01-C247-4D67-AED9-2F03B3AC4220}" type="pres">
      <dgm:prSet presAssocID="{97DA76FC-C9DB-461B-AE8A-56A298603F11}" presName="node" presStyleLbl="node1" presStyleIdx="6" presStyleCnt="7" custScaleX="190010" custScaleY="175550" custRadScaleRad="103270" custRadScaleInc="-75504">
        <dgm:presLayoutVars>
          <dgm:bulletEnabled val="1"/>
        </dgm:presLayoutVars>
      </dgm:prSet>
      <dgm:spPr/>
    </dgm:pt>
    <dgm:pt modelId="{176F0F9B-566D-4D4D-956A-FDD80AE0CE67}" type="pres">
      <dgm:prSet presAssocID="{97DA76FC-C9DB-461B-AE8A-56A298603F11}" presName="spNode" presStyleCnt="0"/>
      <dgm:spPr/>
    </dgm:pt>
    <dgm:pt modelId="{1986E64F-F9BA-4EC7-974C-FDD81DF01A99}" type="pres">
      <dgm:prSet presAssocID="{54E707A4-AAE4-4259-8E75-47A22308BD01}" presName="sibTrans" presStyleLbl="sibTrans1D1" presStyleIdx="6" presStyleCnt="7"/>
      <dgm:spPr/>
    </dgm:pt>
  </dgm:ptLst>
  <dgm:cxnLst>
    <dgm:cxn modelId="{040E7009-5B4F-4332-AFE4-33452E57333F}" srcId="{6B774B01-E6EF-45F0-8BA5-0284B299D28C}" destId="{987B92DE-E625-40E3-906D-A667F0C66D40}" srcOrd="3" destOrd="0" parTransId="{D67D80DD-6B16-49FE-8CAA-98E65F54282D}" sibTransId="{8E1F15D7-90AD-41D5-9598-434F2054C80A}"/>
    <dgm:cxn modelId="{C611B60F-14A6-4BB5-B429-AF6F82E86949}" type="presOf" srcId="{9232D753-3F29-4725-A767-1ECF560031E9}" destId="{934CE23D-9B87-490D-8368-AB1F5F313A26}" srcOrd="0" destOrd="0" presId="urn:microsoft.com/office/officeart/2005/8/layout/cycle6"/>
    <dgm:cxn modelId="{E444CD31-CB2A-450E-BBF2-754CE888C391}" type="presOf" srcId="{987B92DE-E625-40E3-906D-A667F0C66D40}" destId="{19BFD9C0-E6EC-4551-8F44-E776B7BF6C35}" srcOrd="0" destOrd="0" presId="urn:microsoft.com/office/officeart/2005/8/layout/cycle6"/>
    <dgm:cxn modelId="{DBD53135-D409-4A2F-98D4-DA5B48CD3F95}" type="presOf" srcId="{591EF815-8D59-448B-8BA2-7C5EAA016CEE}" destId="{415D9CC7-C037-49DC-91D1-A7C65B95F89B}" srcOrd="0" destOrd="0" presId="urn:microsoft.com/office/officeart/2005/8/layout/cycle6"/>
    <dgm:cxn modelId="{F0AED35E-07B7-45A5-884C-79216DB3C481}" srcId="{6B774B01-E6EF-45F0-8BA5-0284B299D28C}" destId="{84E25E53-22F2-4E89-929D-A16C9FBC140A}" srcOrd="2" destOrd="0" parTransId="{9A89B39A-3BA5-4F08-91C9-D17E1BCA8FE9}" sibTransId="{04077CD9-ABC5-42CD-A7FF-D7FD7D6D016E}"/>
    <dgm:cxn modelId="{EC753A60-8F8F-4C07-BB81-06786FF228B5}" type="presOf" srcId="{54E707A4-AAE4-4259-8E75-47A22308BD01}" destId="{1986E64F-F9BA-4EC7-974C-FDD81DF01A99}" srcOrd="0" destOrd="0" presId="urn:microsoft.com/office/officeart/2005/8/layout/cycle6"/>
    <dgm:cxn modelId="{72DAFE60-9330-4491-95F7-90E712EDEABE}" type="presOf" srcId="{B7E4E78B-163F-46F6-94DE-1AE7CA6A7521}" destId="{71DC0AB0-DFBE-46FE-B42D-9EE84AD82FC5}" srcOrd="0" destOrd="0" presId="urn:microsoft.com/office/officeart/2005/8/layout/cycle6"/>
    <dgm:cxn modelId="{A278A645-0F1B-4C17-891B-99BEDE6793DF}" type="presOf" srcId="{C939C6FA-D4B2-4816-8619-D0D696B18D88}" destId="{57C49934-BFC7-4EDE-9C31-B436A6D4F0CD}" srcOrd="0" destOrd="0" presId="urn:microsoft.com/office/officeart/2005/8/layout/cycle6"/>
    <dgm:cxn modelId="{F327C645-2FFE-4A93-9D7A-A0068133536C}" type="presOf" srcId="{84E25E53-22F2-4E89-929D-A16C9FBC140A}" destId="{75C264FB-1D79-4448-BF0E-15ABF121F75A}" srcOrd="0" destOrd="0" presId="urn:microsoft.com/office/officeart/2005/8/layout/cycle6"/>
    <dgm:cxn modelId="{BAEB9269-B5E5-4C0D-A06C-645CE9116441}" srcId="{6B774B01-E6EF-45F0-8BA5-0284B299D28C}" destId="{B7E4E78B-163F-46F6-94DE-1AE7CA6A7521}" srcOrd="0" destOrd="0" parTransId="{24AB4CC9-09C7-4156-A756-D732BD4D6115}" sibTransId="{591EF815-8D59-448B-8BA2-7C5EAA016CEE}"/>
    <dgm:cxn modelId="{F0B9736B-F081-4409-AC82-4957DC383E92}" type="presOf" srcId="{04077CD9-ABC5-42CD-A7FF-D7FD7D6D016E}" destId="{E01BC307-734B-45CB-BD4C-5BBE3BFF5AFB}" srcOrd="0" destOrd="0" presId="urn:microsoft.com/office/officeart/2005/8/layout/cycle6"/>
    <dgm:cxn modelId="{DD9F1C54-33B7-43E7-A2DA-0EE4416F6485}" type="presOf" srcId="{826B0B40-0527-4C73-93CC-FCA95986A4D8}" destId="{BC4A1C8D-E30F-4ED1-BA5E-8852B6044F2D}" srcOrd="0" destOrd="0" presId="urn:microsoft.com/office/officeart/2005/8/layout/cycle6"/>
    <dgm:cxn modelId="{81246859-333C-4007-8FC8-7710163F8172}" type="presOf" srcId="{6B774B01-E6EF-45F0-8BA5-0284B299D28C}" destId="{F8A820B0-3B76-4510-8769-7BF0D1196A1B}" srcOrd="0" destOrd="0" presId="urn:microsoft.com/office/officeart/2005/8/layout/cycle6"/>
    <dgm:cxn modelId="{46BF2A7A-B4EE-4BF6-A442-AF5A269DA2C3}" type="presOf" srcId="{B99D86CC-313F-43AA-9206-FEEB03E9625B}" destId="{BFE1C033-949B-4D65-BB17-8DCDCBF8F4FC}" srcOrd="0" destOrd="0" presId="urn:microsoft.com/office/officeart/2005/8/layout/cycle6"/>
    <dgm:cxn modelId="{23EC917B-979F-4237-90C3-CEC352DEE0EA}" type="presOf" srcId="{8E1F15D7-90AD-41D5-9598-434F2054C80A}" destId="{2D507589-D1E3-4897-AF37-DD6D21580816}" srcOrd="0" destOrd="0" presId="urn:microsoft.com/office/officeart/2005/8/layout/cycle6"/>
    <dgm:cxn modelId="{3FA7967C-DED1-4CED-927A-8595296A1E81}" srcId="{6B774B01-E6EF-45F0-8BA5-0284B299D28C}" destId="{97DA76FC-C9DB-461B-AE8A-56A298603F11}" srcOrd="6" destOrd="0" parTransId="{281E88B1-EBE6-463C-A325-2FCDD23A7020}" sibTransId="{54E707A4-AAE4-4259-8E75-47A22308BD01}"/>
    <dgm:cxn modelId="{6550AA81-13DE-4BD9-BC7F-4803AC6DFA5A}" type="presOf" srcId="{E63C8981-10A2-403B-AD72-66480D8FBCBC}" destId="{4B4EAA86-5301-493E-AD78-50556DD70C76}" srcOrd="0" destOrd="0" presId="urn:microsoft.com/office/officeart/2005/8/layout/cycle6"/>
    <dgm:cxn modelId="{1C690CAF-7E2D-407E-A6D2-8ADB2708087F}" type="presOf" srcId="{97DA76FC-C9DB-461B-AE8A-56A298603F11}" destId="{5753DD01-C247-4D67-AED9-2F03B3AC4220}" srcOrd="0" destOrd="0" presId="urn:microsoft.com/office/officeart/2005/8/layout/cycle6"/>
    <dgm:cxn modelId="{2CF972B2-9A2E-4B41-B1FF-CD6355491E2C}" type="presOf" srcId="{4D348FBB-ACAA-4414-A09A-69E93259E61C}" destId="{DDED9F27-E88B-4A14-96B1-164AF8F83C74}" srcOrd="0" destOrd="0" presId="urn:microsoft.com/office/officeart/2005/8/layout/cycle6"/>
    <dgm:cxn modelId="{A9A31BD7-ECD9-4119-8DD8-5115DA646F23}" srcId="{6B774B01-E6EF-45F0-8BA5-0284B299D28C}" destId="{E63C8981-10A2-403B-AD72-66480D8FBCBC}" srcOrd="1" destOrd="0" parTransId="{19A3430D-E20F-4092-96A7-AAEC00C71C67}" sibTransId="{C939C6FA-D4B2-4816-8619-D0D696B18D88}"/>
    <dgm:cxn modelId="{F974BBF6-2B07-41A3-890A-1FA66B59C100}" srcId="{6B774B01-E6EF-45F0-8BA5-0284B299D28C}" destId="{826B0B40-0527-4C73-93CC-FCA95986A4D8}" srcOrd="4" destOrd="0" parTransId="{A1D5D623-651B-491D-B364-A061162267C8}" sibTransId="{4D348FBB-ACAA-4414-A09A-69E93259E61C}"/>
    <dgm:cxn modelId="{CD9BFAFA-2BE7-47AD-BC31-6783EC0AD26D}" srcId="{6B774B01-E6EF-45F0-8BA5-0284B299D28C}" destId="{B99D86CC-313F-43AA-9206-FEEB03E9625B}" srcOrd="5" destOrd="0" parTransId="{EA7D635C-6648-499E-9C8E-313C9A6F7F8D}" sibTransId="{9232D753-3F29-4725-A767-1ECF560031E9}"/>
    <dgm:cxn modelId="{51869EBF-109D-46F9-83B3-4E34D54C02AB}" type="presParOf" srcId="{F8A820B0-3B76-4510-8769-7BF0D1196A1B}" destId="{71DC0AB0-DFBE-46FE-B42D-9EE84AD82FC5}" srcOrd="0" destOrd="0" presId="urn:microsoft.com/office/officeart/2005/8/layout/cycle6"/>
    <dgm:cxn modelId="{A53A25C4-8D9F-4878-9E2B-5B3DF79B7BC9}" type="presParOf" srcId="{F8A820B0-3B76-4510-8769-7BF0D1196A1B}" destId="{CF2D2F40-B5A7-492E-96F1-71928CBF0834}" srcOrd="1" destOrd="0" presId="urn:microsoft.com/office/officeart/2005/8/layout/cycle6"/>
    <dgm:cxn modelId="{04F36EDD-6B54-4691-AAF7-4234E943DE76}" type="presParOf" srcId="{F8A820B0-3B76-4510-8769-7BF0D1196A1B}" destId="{415D9CC7-C037-49DC-91D1-A7C65B95F89B}" srcOrd="2" destOrd="0" presId="urn:microsoft.com/office/officeart/2005/8/layout/cycle6"/>
    <dgm:cxn modelId="{97A7231C-629C-400F-8DC5-3354F4151CC6}" type="presParOf" srcId="{F8A820B0-3B76-4510-8769-7BF0D1196A1B}" destId="{4B4EAA86-5301-493E-AD78-50556DD70C76}" srcOrd="3" destOrd="0" presId="urn:microsoft.com/office/officeart/2005/8/layout/cycle6"/>
    <dgm:cxn modelId="{8D1E9BF5-1FF5-42C8-8F22-01507DC4EC2F}" type="presParOf" srcId="{F8A820B0-3B76-4510-8769-7BF0D1196A1B}" destId="{84883243-9CE9-417D-B8A3-5AA6CF245CAB}" srcOrd="4" destOrd="0" presId="urn:microsoft.com/office/officeart/2005/8/layout/cycle6"/>
    <dgm:cxn modelId="{F6E91CE3-048F-48D5-9C7F-3F517EE1DB63}" type="presParOf" srcId="{F8A820B0-3B76-4510-8769-7BF0D1196A1B}" destId="{57C49934-BFC7-4EDE-9C31-B436A6D4F0CD}" srcOrd="5" destOrd="0" presId="urn:microsoft.com/office/officeart/2005/8/layout/cycle6"/>
    <dgm:cxn modelId="{5FB4D7E4-7A2B-4528-B4E0-524AE93B7138}" type="presParOf" srcId="{F8A820B0-3B76-4510-8769-7BF0D1196A1B}" destId="{75C264FB-1D79-4448-BF0E-15ABF121F75A}" srcOrd="6" destOrd="0" presId="urn:microsoft.com/office/officeart/2005/8/layout/cycle6"/>
    <dgm:cxn modelId="{D87BE476-0BAA-4451-BA5D-0C80DE1F55EA}" type="presParOf" srcId="{F8A820B0-3B76-4510-8769-7BF0D1196A1B}" destId="{0E9CB657-3C0B-4BCF-AA72-D92D8787F528}" srcOrd="7" destOrd="0" presId="urn:microsoft.com/office/officeart/2005/8/layout/cycle6"/>
    <dgm:cxn modelId="{069A7C99-58D4-4713-8917-9A950A2CD54C}" type="presParOf" srcId="{F8A820B0-3B76-4510-8769-7BF0D1196A1B}" destId="{E01BC307-734B-45CB-BD4C-5BBE3BFF5AFB}" srcOrd="8" destOrd="0" presId="urn:microsoft.com/office/officeart/2005/8/layout/cycle6"/>
    <dgm:cxn modelId="{1EBDAC42-C1EF-4B51-8BBA-371702DC7E68}" type="presParOf" srcId="{F8A820B0-3B76-4510-8769-7BF0D1196A1B}" destId="{19BFD9C0-E6EC-4551-8F44-E776B7BF6C35}" srcOrd="9" destOrd="0" presId="urn:microsoft.com/office/officeart/2005/8/layout/cycle6"/>
    <dgm:cxn modelId="{C2FA3908-484B-47C1-B88B-AD5B0D660F88}" type="presParOf" srcId="{F8A820B0-3B76-4510-8769-7BF0D1196A1B}" destId="{5359DF97-AADE-4A90-B847-D7B68F49B6CC}" srcOrd="10" destOrd="0" presId="urn:microsoft.com/office/officeart/2005/8/layout/cycle6"/>
    <dgm:cxn modelId="{A3A54811-944B-45CA-95A7-126A58B42B76}" type="presParOf" srcId="{F8A820B0-3B76-4510-8769-7BF0D1196A1B}" destId="{2D507589-D1E3-4897-AF37-DD6D21580816}" srcOrd="11" destOrd="0" presId="urn:microsoft.com/office/officeart/2005/8/layout/cycle6"/>
    <dgm:cxn modelId="{600EA99E-2597-455D-B6B4-82114654D900}" type="presParOf" srcId="{F8A820B0-3B76-4510-8769-7BF0D1196A1B}" destId="{BC4A1C8D-E30F-4ED1-BA5E-8852B6044F2D}" srcOrd="12" destOrd="0" presId="urn:microsoft.com/office/officeart/2005/8/layout/cycle6"/>
    <dgm:cxn modelId="{8E64AD54-CE89-4F7E-9F1D-2B07149F6777}" type="presParOf" srcId="{F8A820B0-3B76-4510-8769-7BF0D1196A1B}" destId="{B33E28FD-3E8B-439E-A757-00E1C307665B}" srcOrd="13" destOrd="0" presId="urn:microsoft.com/office/officeart/2005/8/layout/cycle6"/>
    <dgm:cxn modelId="{77DC9463-4FAA-4567-9CB9-C58C0A8D1095}" type="presParOf" srcId="{F8A820B0-3B76-4510-8769-7BF0D1196A1B}" destId="{DDED9F27-E88B-4A14-96B1-164AF8F83C74}" srcOrd="14" destOrd="0" presId="urn:microsoft.com/office/officeart/2005/8/layout/cycle6"/>
    <dgm:cxn modelId="{F0DFE03D-2158-440D-8794-D6E177BC6A31}" type="presParOf" srcId="{F8A820B0-3B76-4510-8769-7BF0D1196A1B}" destId="{BFE1C033-949B-4D65-BB17-8DCDCBF8F4FC}" srcOrd="15" destOrd="0" presId="urn:microsoft.com/office/officeart/2005/8/layout/cycle6"/>
    <dgm:cxn modelId="{11FB4E2A-B4E7-4D26-8069-B633283114FE}" type="presParOf" srcId="{F8A820B0-3B76-4510-8769-7BF0D1196A1B}" destId="{3E10A824-149C-4615-BE1E-4486C2115A98}" srcOrd="16" destOrd="0" presId="urn:microsoft.com/office/officeart/2005/8/layout/cycle6"/>
    <dgm:cxn modelId="{1EE1FC34-F65A-42C3-9DD7-C232451736B2}" type="presParOf" srcId="{F8A820B0-3B76-4510-8769-7BF0D1196A1B}" destId="{934CE23D-9B87-490D-8368-AB1F5F313A26}" srcOrd="17" destOrd="0" presId="urn:microsoft.com/office/officeart/2005/8/layout/cycle6"/>
    <dgm:cxn modelId="{CB5FBB49-6AF0-4844-94AE-07DBAB0052A8}" type="presParOf" srcId="{F8A820B0-3B76-4510-8769-7BF0D1196A1B}" destId="{5753DD01-C247-4D67-AED9-2F03B3AC4220}" srcOrd="18" destOrd="0" presId="urn:microsoft.com/office/officeart/2005/8/layout/cycle6"/>
    <dgm:cxn modelId="{52302CF2-41B9-4F67-813B-E24C212C1B3F}" type="presParOf" srcId="{F8A820B0-3B76-4510-8769-7BF0D1196A1B}" destId="{176F0F9B-566D-4D4D-956A-FDD80AE0CE67}" srcOrd="19" destOrd="0" presId="urn:microsoft.com/office/officeart/2005/8/layout/cycle6"/>
    <dgm:cxn modelId="{2AEE5107-618E-43A9-BD77-0CAB491FE1FC}" type="presParOf" srcId="{F8A820B0-3B76-4510-8769-7BF0D1196A1B}" destId="{1986E64F-F9BA-4EC7-974C-FDD81DF01A99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C0AB0-DFBE-46FE-B42D-9EE84AD82FC5}">
      <dsp:nvSpPr>
        <dsp:cNvPr id="0" name=""/>
        <dsp:cNvSpPr/>
      </dsp:nvSpPr>
      <dsp:spPr>
        <a:xfrm>
          <a:off x="3493079" y="-166110"/>
          <a:ext cx="2765397" cy="107266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Городская и сельская телефонная связь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0,</a:t>
          </a:r>
          <a:r>
            <a:rPr lang="en-US" sz="1400" b="1" kern="1200" dirty="0">
              <a:latin typeface="Arial Rounded MT Bold" panose="020F0704030504030204" pitchFamily="34" charset="0"/>
              <a:cs typeface="Arial" panose="020B0604020202020204" pitchFamily="34" charset="0"/>
            </a:rPr>
            <a:t>7 %</a:t>
          </a:r>
          <a:endParaRPr lang="ru-KG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5442" y="-113747"/>
        <a:ext cx="2660671" cy="967935"/>
      </dsp:txXfrm>
    </dsp:sp>
    <dsp:sp modelId="{415D9CC7-C037-49DC-91D1-A7C65B95F89B}">
      <dsp:nvSpPr>
        <dsp:cNvPr id="0" name=""/>
        <dsp:cNvSpPr/>
      </dsp:nvSpPr>
      <dsp:spPr>
        <a:xfrm>
          <a:off x="5255863" y="-3320350"/>
          <a:ext cx="4547845" cy="4547845"/>
        </a:xfrm>
        <a:custGeom>
          <a:avLst/>
          <a:gdLst/>
          <a:ahLst/>
          <a:cxnLst/>
          <a:rect l="0" t="0" r="0" b="0"/>
          <a:pathLst>
            <a:path>
              <a:moveTo>
                <a:pt x="999830" y="4157380"/>
              </a:moveTo>
              <a:arcTo wR="2273922" hR="2273922" stAng="7444617" swAng="498067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EAA86-5301-493E-AD78-50556DD70C76}">
      <dsp:nvSpPr>
        <dsp:cNvPr id="0" name=""/>
        <dsp:cNvSpPr/>
      </dsp:nvSpPr>
      <dsp:spPr>
        <a:xfrm>
          <a:off x="5571230" y="631083"/>
          <a:ext cx="2204754" cy="114718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Сотовая подвижная электросвязь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4</a:t>
          </a:r>
          <a:r>
            <a:rPr lang="en-US" sz="1400" b="1" i="0" u="none" strike="noStrike" kern="1200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3</a:t>
          </a: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,</a:t>
          </a:r>
          <a:r>
            <a:rPr lang="en-US" sz="1400" b="1" i="0" u="none" strike="noStrike" kern="1200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8</a:t>
          </a: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i="0" u="none" strike="noStrike" kern="1200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%</a:t>
          </a:r>
          <a:endParaRPr lang="ru-KG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27231" y="687084"/>
        <a:ext cx="2092752" cy="1035182"/>
      </dsp:txXfrm>
    </dsp:sp>
    <dsp:sp modelId="{57C49934-BFC7-4EDE-9C31-B436A6D4F0CD}">
      <dsp:nvSpPr>
        <dsp:cNvPr id="0" name=""/>
        <dsp:cNvSpPr/>
      </dsp:nvSpPr>
      <dsp:spPr>
        <a:xfrm>
          <a:off x="2559704" y="163525"/>
          <a:ext cx="4547845" cy="4547845"/>
        </a:xfrm>
        <a:custGeom>
          <a:avLst/>
          <a:gdLst/>
          <a:ahLst/>
          <a:cxnLst/>
          <a:rect l="0" t="0" r="0" b="0"/>
          <a:pathLst>
            <a:path>
              <a:moveTo>
                <a:pt x="4451860" y="1620233"/>
              </a:moveTo>
              <a:arcTo wR="2273922" hR="2273922" stAng="20597600" swAng="852112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C264FB-1D79-4448-BF0E-15ABF121F75A}">
      <dsp:nvSpPr>
        <dsp:cNvPr id="0" name=""/>
        <dsp:cNvSpPr/>
      </dsp:nvSpPr>
      <dsp:spPr>
        <a:xfrm>
          <a:off x="5972935" y="2343800"/>
          <a:ext cx="2188643" cy="162013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Контроль за использованием радиоэлектронных средств и высокочастотных устройств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400" b="1" i="0" u="none" strike="noStrike" kern="1200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1,0 %</a:t>
          </a:r>
          <a:endParaRPr lang="ru-KG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52024" y="2422889"/>
        <a:ext cx="2030465" cy="1461959"/>
      </dsp:txXfrm>
    </dsp:sp>
    <dsp:sp modelId="{E01BC307-734B-45CB-BD4C-5BBE3BFF5AFB}">
      <dsp:nvSpPr>
        <dsp:cNvPr id="0" name=""/>
        <dsp:cNvSpPr/>
      </dsp:nvSpPr>
      <dsp:spPr>
        <a:xfrm>
          <a:off x="4647055" y="3952980"/>
          <a:ext cx="4547845" cy="4547845"/>
        </a:xfrm>
        <a:custGeom>
          <a:avLst/>
          <a:gdLst/>
          <a:ahLst/>
          <a:cxnLst/>
          <a:rect l="0" t="0" r="0" b="0"/>
          <a:pathLst>
            <a:path>
              <a:moveTo>
                <a:pt x="2052086" y="10846"/>
              </a:moveTo>
              <a:arcTo wR="2273922" hR="2273922" stAng="15864092" swAng="167939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FD9C0-E6EC-4551-8F44-E776B7BF6C35}">
      <dsp:nvSpPr>
        <dsp:cNvPr id="0" name=""/>
        <dsp:cNvSpPr/>
      </dsp:nvSpPr>
      <dsp:spPr>
        <a:xfrm>
          <a:off x="5173785" y="3955639"/>
          <a:ext cx="2109253" cy="11904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Прочие услуги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0,</a:t>
          </a:r>
          <a:r>
            <a:rPr lang="en-US" sz="1400" b="1" i="0" u="none" strike="noStrike" kern="1200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1 %</a:t>
          </a:r>
          <a:endParaRPr lang="en-US" sz="1200" b="1" i="0" u="none" strike="noStrike" kern="1200" dirty="0">
            <a:effectLst/>
            <a:latin typeface="Arial Rounded MT Bold" panose="020F0704030504030204" pitchFamily="34" charset="0"/>
            <a:cs typeface="Arial" panose="020B0604020202020204" pitchFamily="34" charset="0"/>
          </a:endParaRPr>
        </a:p>
      </dsp:txBody>
      <dsp:txXfrm>
        <a:off x="5231900" y="4013754"/>
        <a:ext cx="1993023" cy="1074267"/>
      </dsp:txXfrm>
    </dsp:sp>
    <dsp:sp modelId="{2D507589-D1E3-4897-AF37-DD6D21580816}">
      <dsp:nvSpPr>
        <dsp:cNvPr id="0" name=""/>
        <dsp:cNvSpPr/>
      </dsp:nvSpPr>
      <dsp:spPr>
        <a:xfrm>
          <a:off x="3008053" y="417598"/>
          <a:ext cx="4547845" cy="4547845"/>
        </a:xfrm>
        <a:custGeom>
          <a:avLst/>
          <a:gdLst/>
          <a:ahLst/>
          <a:cxnLst/>
          <a:rect l="0" t="0" r="0" b="0"/>
          <a:pathLst>
            <a:path>
              <a:moveTo>
                <a:pt x="2162133" y="4545095"/>
              </a:moveTo>
              <a:arcTo wR="2273922" hR="2273922" stAng="5569072" swAng="534198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4A1C8D-E30F-4ED1-BA5E-8852B6044F2D}">
      <dsp:nvSpPr>
        <dsp:cNvPr id="0" name=""/>
        <dsp:cNvSpPr/>
      </dsp:nvSpPr>
      <dsp:spPr>
        <a:xfrm>
          <a:off x="2961815" y="4095481"/>
          <a:ext cx="1854690" cy="11947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Услуги  по доступу к сети  Интернет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u="none" strike="noStrike" kern="1200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51,8</a:t>
          </a:r>
          <a:r>
            <a:rPr lang="en-US" sz="1400" b="1" kern="1200" dirty="0">
              <a:latin typeface="Arial Rounded MT Bold" panose="020F0704030504030204" pitchFamily="34" charset="0"/>
              <a:cs typeface="Arial" panose="020B0604020202020204" pitchFamily="34" charset="0"/>
            </a:rPr>
            <a:t> %</a:t>
          </a:r>
        </a:p>
      </dsp:txBody>
      <dsp:txXfrm>
        <a:off x="3020140" y="4153806"/>
        <a:ext cx="1738040" cy="1078139"/>
      </dsp:txXfrm>
    </dsp:sp>
    <dsp:sp modelId="{DDED9F27-E88B-4A14-96B1-164AF8F83C74}">
      <dsp:nvSpPr>
        <dsp:cNvPr id="0" name=""/>
        <dsp:cNvSpPr/>
      </dsp:nvSpPr>
      <dsp:spPr>
        <a:xfrm>
          <a:off x="2601855" y="370220"/>
          <a:ext cx="4547845" cy="4547845"/>
        </a:xfrm>
        <a:custGeom>
          <a:avLst/>
          <a:gdLst/>
          <a:ahLst/>
          <a:cxnLst/>
          <a:rect l="0" t="0" r="0" b="0"/>
          <a:pathLst>
            <a:path>
              <a:moveTo>
                <a:pt x="520016" y="3721174"/>
              </a:moveTo>
              <a:arcTo wR="2273922" hR="2273922" stAng="8428316" swAng="787513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E1C033-949B-4D65-BB17-8DCDCBF8F4FC}">
      <dsp:nvSpPr>
        <dsp:cNvPr id="0" name=""/>
        <dsp:cNvSpPr/>
      </dsp:nvSpPr>
      <dsp:spPr>
        <a:xfrm>
          <a:off x="1710897" y="2649719"/>
          <a:ext cx="1895941" cy="100083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Трансляция  радио - и телевизионных программ</a:t>
          </a:r>
          <a:r>
            <a:rPr lang="en-US" sz="1400" b="1" i="0" u="none" strike="noStrike" kern="1200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2,</a:t>
          </a:r>
          <a:r>
            <a:rPr lang="en-US" sz="1400" b="1" i="0" u="none" strike="noStrike" kern="1200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3 %</a:t>
          </a:r>
          <a:endParaRPr lang="en-US" sz="1200" b="1" i="0" u="none" strike="noStrike" kern="1200" dirty="0">
            <a:effectLst/>
            <a:latin typeface="Arial Rounded MT Bold" panose="020F0704030504030204" pitchFamily="34" charset="0"/>
            <a:cs typeface="Arial" panose="020B0604020202020204" pitchFamily="34" charset="0"/>
          </a:endParaRPr>
        </a:p>
      </dsp:txBody>
      <dsp:txXfrm>
        <a:off x="1759754" y="2698576"/>
        <a:ext cx="1798227" cy="903124"/>
      </dsp:txXfrm>
    </dsp:sp>
    <dsp:sp modelId="{934CE23D-9B87-490D-8368-AB1F5F313A26}">
      <dsp:nvSpPr>
        <dsp:cNvPr id="0" name=""/>
        <dsp:cNvSpPr/>
      </dsp:nvSpPr>
      <dsp:spPr>
        <a:xfrm>
          <a:off x="2539571" y="-152797"/>
          <a:ext cx="4547845" cy="4547845"/>
        </a:xfrm>
        <a:custGeom>
          <a:avLst/>
          <a:gdLst/>
          <a:ahLst/>
          <a:cxnLst/>
          <a:rect l="0" t="0" r="0" b="0"/>
          <a:pathLst>
            <a:path>
              <a:moveTo>
                <a:pt x="61534" y="2799339"/>
              </a:moveTo>
              <a:arcTo wR="2273922" hR="2273922" stAng="9998424" swAng="484282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53DD01-C247-4D67-AED9-2F03B3AC4220}">
      <dsp:nvSpPr>
        <dsp:cNvPr id="0" name=""/>
        <dsp:cNvSpPr/>
      </dsp:nvSpPr>
      <dsp:spPr>
        <a:xfrm>
          <a:off x="1594557" y="929456"/>
          <a:ext cx="2327919" cy="139799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Международная  и междугородная телефонная связь</a:t>
          </a:r>
          <a:r>
            <a:rPr lang="en-US" sz="1400" b="1" i="0" u="none" strike="noStrike" kern="1200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u="none" strike="noStrike" kern="1200" dirty="0">
              <a:effectLst/>
              <a:latin typeface="Arial Rounded MT Bold" panose="020F0704030504030204" pitchFamily="34" charset="0"/>
              <a:cs typeface="Arial" panose="020B0604020202020204" pitchFamily="34" charset="0"/>
            </a:rPr>
            <a:t>0,3 %</a:t>
          </a:r>
        </a:p>
      </dsp:txBody>
      <dsp:txXfrm>
        <a:off x="1662801" y="997700"/>
        <a:ext cx="2191431" cy="1261506"/>
      </dsp:txXfrm>
    </dsp:sp>
    <dsp:sp modelId="{1986E64F-F9BA-4EC7-974C-FDD81DF01A99}">
      <dsp:nvSpPr>
        <dsp:cNvPr id="0" name=""/>
        <dsp:cNvSpPr/>
      </dsp:nvSpPr>
      <dsp:spPr>
        <a:xfrm>
          <a:off x="1966682" y="712527"/>
          <a:ext cx="4547845" cy="4547845"/>
        </a:xfrm>
        <a:custGeom>
          <a:avLst/>
          <a:gdLst/>
          <a:ahLst/>
          <a:cxnLst/>
          <a:rect l="0" t="0" r="0" b="0"/>
          <a:pathLst>
            <a:path>
              <a:moveTo>
                <a:pt x="1306810" y="215909"/>
              </a:moveTo>
              <a:arcTo wR="2273922" hR="2273922" stAng="14689800" swAng="355047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926E-51BF-46DC-8754-44E048BBE537}" type="datetimeFigureOut">
              <a:rPr lang="ky-KG" smtClean="0"/>
              <a:t>15/8/2025</a:t>
            </a:fld>
            <a:endParaRPr lang="ky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y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4D00F-A171-4918-9AFA-90C18603F476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60351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8DEDF7-4200-B270-909D-32E7FDF17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08F156-F087-F46E-75B2-AD3312A7D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CFDE15-1C8E-6A5E-E5AA-570EDFB40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15/8/2025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DB81E9-EBC2-6343-E492-684F84514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DCB2ED-92EF-9D1E-FA19-6B9FCEBA7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717132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563A46-46A0-63FF-4DBF-B09DE4AE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6E3A62-A5E3-F760-D6BB-7CD88A222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4871D6-71EA-D4B2-5611-AE06AF5FB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15/8/2025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2C39EB-22C3-8638-E021-E651AFB51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96A804-F7CC-D09D-3A3B-10FDEF0C9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242468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EE37A6-FE3F-DF45-9B67-4859D38FA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EBF701-A0F8-D93A-BD95-CC4692898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6187B3-09D7-25D0-F468-3ECB1FB2D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15/8/2025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88155F-5CB8-02A7-E920-82213C151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2DCDE0-805C-3465-10EA-1920D698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348625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B2D6D-ADD6-7D33-2220-4B0B11AB3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5946ED-4648-B3CC-3E9E-13EDAB5637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38D49E-4AF4-D182-2525-BD3D443A1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094366-6EC8-4591-BF7A-A9FECB8AD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15/8/2025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5319AB-B9AD-B225-E3EE-345DD853D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3B68D3-CAC7-3D58-93BA-1F561863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7606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1ECB8E-7931-D859-E529-680FF2000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9A53D8-EDEA-0964-6004-0127DB9F9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BBAED-6DE1-3862-1ADC-AEF4A611A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9F5798E-DD67-43B7-E9C1-B0DCD2C3AB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3ED4FF5-5A4C-D980-4351-DE91803A6E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97B52ED-5BD4-2D55-0510-ACE759DD1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15/8/2025</a:t>
            </a:fld>
            <a:endParaRPr lang="ky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245451C-8436-D075-1988-D2EB813C7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7EF4265-A2B9-B8A9-7E80-69966DF88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81281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CE3FA4-154E-67DE-A6B6-E963166BD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181D7A6-4F53-0920-6A95-934335055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15/8/2025</a:t>
            </a:fld>
            <a:endParaRPr lang="ky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6420EE0-89AA-E038-9329-D9D971FD9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366D3F4-BD83-CCFE-A51A-13F2C8C6D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4000112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2B9C46F-3856-000F-9D3D-0EB4A05C8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15/8/2025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97F8099-0EB7-B561-72BB-ECD9F74FD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EA896F-FB0E-9757-B00F-89D9BA54E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433888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A6669C-5A72-C836-67D0-9239B952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CC3DC0-91FE-D91F-1FAC-A789BC63C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4BAC5A-6ED8-F676-6D79-263A4A1A5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97CB80-51AD-34A5-62E4-BFC1AC3EB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15/8/2025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E81243-D83D-19A1-1794-1AB94AB60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00AC48-D0CE-4728-1847-078CA370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65918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AAE72-13CE-C603-43B5-4D5B4D52F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E20D97C-8313-6D5B-9E95-7CB962547B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9DDF4D-19EE-A939-7B56-9E847AB45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89ECFC-0F83-652F-B58B-D970D832C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15/8/2025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1E930E-8304-C694-71E7-216E812F8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66C3AF-6404-C2B5-12D6-EC755A13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2383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22F496-5733-9388-4F87-DB250AC3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4C243F-099B-C259-4A9D-E8DBFB361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933D08-6F6B-7D9E-1435-A3D154E3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15/8/2025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CCA0F1-79EA-00CF-1BB7-90EBFD188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3A83F0-FEB6-BB4F-2C07-CE37552C9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744066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514F6F1-8FBB-2617-FDF1-ABA3328088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0291E9-C4F7-08D2-B6ED-6C7D547B3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70140E-D5E3-6E16-3261-D97BB5AAD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15/8/2025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169F46-BB6C-F0E8-7132-6B3BF3FEC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1464AA-41EB-811A-F496-E1DED5BFB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994190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E1655A-B190-3E97-A4DC-39802C246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D2D1AD-6710-BB33-0B22-2F8B9680D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E26415-4931-E22F-D50D-144307F20B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30F2-C934-4FBB-A6E4-C447BCFE1A4F}" type="datetimeFigureOut">
              <a:rPr lang="ky-KG" smtClean="0"/>
              <a:t>15/8/2025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BD1CDA-C8DD-77C6-BA51-9D91F1803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1B130B-D79C-EBD4-92BA-125C7E24C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414767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12.png"/><Relationship Id="rId18" Type="http://schemas.openxmlformats.org/officeDocument/2006/relationships/image" Target="../media/image3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microsoft.com/office/2007/relationships/diagramDrawing" Target="../diagrams/drawing1.xml"/><Relationship Id="rId17" Type="http://schemas.openxmlformats.org/officeDocument/2006/relationships/image" Target="../media/image2.svg"/><Relationship Id="rId2" Type="http://schemas.openxmlformats.org/officeDocument/2006/relationships/image" Target="../media/image6.png"/><Relationship Id="rId16" Type="http://schemas.openxmlformats.org/officeDocument/2006/relationships/image" Target="../media/image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9.svg"/><Relationship Id="rId15" Type="http://schemas.openxmlformats.org/officeDocument/2006/relationships/image" Target="../media/image14.gif"/><Relationship Id="rId10" Type="http://schemas.openxmlformats.org/officeDocument/2006/relationships/diagramQuickStyle" Target="../diagrams/quickStyle1.xml"/><Relationship Id="rId19" Type="http://schemas.openxmlformats.org/officeDocument/2006/relationships/image" Target="../media/image4.svg"/><Relationship Id="rId4" Type="http://schemas.openxmlformats.org/officeDocument/2006/relationships/image" Target="../media/image8.png"/><Relationship Id="rId9" Type="http://schemas.openxmlformats.org/officeDocument/2006/relationships/diagramLayout" Target="../diagrams/layout1.xml"/><Relationship Id="rId1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hart" Target="../charts/chart5.xml"/><Relationship Id="rId7" Type="http://schemas.openxmlformats.org/officeDocument/2006/relationships/image" Target="../media/image4.sv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BB32B-D0A5-426A-BDA0-63CA63AF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2562" y="604778"/>
            <a:ext cx="9144000" cy="1914135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Об услугах связи в 2024 году и</a:t>
            </a:r>
            <a:br>
              <a:rPr lang="ky-KG" sz="4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r>
              <a:rPr lang="en-US" sz="4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I</a:t>
            </a:r>
            <a:r>
              <a:rPr lang="ru-RU" sz="4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полугодии 2025 года</a:t>
            </a:r>
            <a:endParaRPr lang="ky-KG" sz="40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0C3989-40E7-41F8-B441-36F8452EE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0830" y="4597879"/>
            <a:ext cx="9929004" cy="1302589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>
                <a:latin typeface="DIN Pro Medium" panose="020B0604020101020102" pitchFamily="34" charset="0"/>
                <a:cs typeface="DIN Pro Medium" panose="020B0604020101020102" pitchFamily="34" charset="0"/>
              </a:rPr>
              <a:t>Асанканова</a:t>
            </a:r>
            <a:r>
              <a:rPr lang="ru-RU" dirty="0">
                <a:latin typeface="DIN Pro Medium" panose="020B0604020101020102" pitchFamily="34" charset="0"/>
                <a:cs typeface="DIN Pro Medium" panose="020B0604020101020102" pitchFamily="34" charset="0"/>
              </a:rPr>
              <a:t> А.Д, заведующая отделом статистики торговли и услуг.</a:t>
            </a:r>
          </a:p>
          <a:p>
            <a:r>
              <a:rPr lang="ru-RU" dirty="0">
                <a:latin typeface="DIN Pro Medium" panose="020B0604020101020102" pitchFamily="34" charset="0"/>
                <a:cs typeface="DIN Pro Medium" panose="020B0604020101020102" pitchFamily="34" charset="0"/>
              </a:rPr>
              <a:t>Управление статистики торговли и услуг, информационно-коммуникационных технологий и туризма</a:t>
            </a:r>
          </a:p>
          <a:p>
            <a:r>
              <a:rPr lang="ru-RU" dirty="0">
                <a:latin typeface="DIN Pro Medium" panose="020B0604020101020102" pitchFamily="34" charset="0"/>
                <a:cs typeface="DIN Pro Medium" panose="020B0604020101020102" pitchFamily="34" charset="0"/>
              </a:rPr>
              <a:t>15 августа 2025г.</a:t>
            </a:r>
            <a:endParaRPr lang="ky-KG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DC5C82-CD4B-8103-257A-CF86C3F4FB52}"/>
              </a:ext>
            </a:extLst>
          </p:cNvPr>
          <p:cNvSpPr txBox="1"/>
          <p:nvPr/>
        </p:nvSpPr>
        <p:spPr>
          <a:xfrm>
            <a:off x="9236467" y="6420116"/>
            <a:ext cx="2702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www.stat.gov.kg</a:t>
            </a:r>
            <a:endParaRPr lang="ru-KG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10DCE79-F9FD-3B69-99E8-132B34CE340A}"/>
              </a:ext>
            </a:extLst>
          </p:cNvPr>
          <p:cNvGrpSpPr/>
          <p:nvPr/>
        </p:nvGrpSpPr>
        <p:grpSpPr>
          <a:xfrm>
            <a:off x="1" y="5615796"/>
            <a:ext cx="12204000" cy="1260000"/>
            <a:chOff x="-66500" y="5608234"/>
            <a:chExt cx="12300065" cy="1266392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19E36F7F-7EDF-EC2E-7706-C59715A0B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D97D8416-3C4E-74F8-A485-D1FA3C427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2D3DE4BD-6682-7374-C9F4-4D9D9ED86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173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60059-E8BF-4CB2-D611-B2611A3F4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287" y="365125"/>
            <a:ext cx="9667336" cy="761215"/>
          </a:xfrm>
        </p:spPr>
        <p:txBody>
          <a:bodyPr>
            <a:normAutofit fontScale="90000"/>
          </a:bodyPr>
          <a:lstStyle/>
          <a:p>
            <a:pPr algn="ctr"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Доходы от оказания услуг связи </a:t>
            </a:r>
            <a:br>
              <a:rPr lang="ru-RU" sz="18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(</a:t>
            </a:r>
            <a:r>
              <a:rPr lang="ru-RU" sz="1600" b="1" dirty="0" err="1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млн.сомов</a:t>
            </a:r>
            <a:r>
              <a:rPr lang="ru-RU" sz="16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)</a:t>
            </a:r>
            <a:br>
              <a:rPr lang="ru-RU" sz="16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endParaRPr lang="ru-KG" sz="200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07A02FC-C74A-4184-8F6D-BFEB8AD1D5E7}"/>
              </a:ext>
            </a:extLst>
          </p:cNvPr>
          <p:cNvGrpSpPr/>
          <p:nvPr/>
        </p:nvGrpSpPr>
        <p:grpSpPr>
          <a:xfrm>
            <a:off x="-1" y="5615796"/>
            <a:ext cx="12203999" cy="1260000"/>
            <a:chOff x="-66500" y="5608234"/>
            <a:chExt cx="12300065" cy="1266392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667B9773-2E2C-87B9-2AEC-157144B05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DF69CC25-2742-A3B1-B97C-F9869310A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01B2A331-2EE5-C18A-4DFF-E9ED9B47B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B1C571F0-875C-4915-AB52-83F3F6978D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049545"/>
              </p:ext>
            </p:extLst>
          </p:nvPr>
        </p:nvGraphicFramePr>
        <p:xfrm>
          <a:off x="940279" y="1043796"/>
          <a:ext cx="10265434" cy="5076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475551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9ECAA01-D15F-4DBE-BF65-19746FAA9D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2587830"/>
              </p:ext>
            </p:extLst>
          </p:nvPr>
        </p:nvGraphicFramePr>
        <p:xfrm>
          <a:off x="0" y="1"/>
          <a:ext cx="12192000" cy="6394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5518">
                  <a:extLst>
                    <a:ext uri="{9D8B030D-6E8A-4147-A177-3AD203B41FA5}">
                      <a16:colId xmlns:a16="http://schemas.microsoft.com/office/drawing/2014/main" val="2091993978"/>
                    </a:ext>
                  </a:extLst>
                </a:gridCol>
                <a:gridCol w="2138240">
                  <a:extLst>
                    <a:ext uri="{9D8B030D-6E8A-4147-A177-3AD203B41FA5}">
                      <a16:colId xmlns:a16="http://schemas.microsoft.com/office/drawing/2014/main" val="1945357401"/>
                    </a:ext>
                  </a:extLst>
                </a:gridCol>
                <a:gridCol w="1962975">
                  <a:extLst>
                    <a:ext uri="{9D8B030D-6E8A-4147-A177-3AD203B41FA5}">
                      <a16:colId xmlns:a16="http://schemas.microsoft.com/office/drawing/2014/main" val="2486863676"/>
                    </a:ext>
                  </a:extLst>
                </a:gridCol>
                <a:gridCol w="2147005">
                  <a:extLst>
                    <a:ext uri="{9D8B030D-6E8A-4147-A177-3AD203B41FA5}">
                      <a16:colId xmlns:a16="http://schemas.microsoft.com/office/drawing/2014/main" val="3407063690"/>
                    </a:ext>
                  </a:extLst>
                </a:gridCol>
                <a:gridCol w="1878262">
                  <a:extLst>
                    <a:ext uri="{9D8B030D-6E8A-4147-A177-3AD203B41FA5}">
                      <a16:colId xmlns:a16="http://schemas.microsoft.com/office/drawing/2014/main" val="1129348872"/>
                    </a:ext>
                  </a:extLst>
                </a:gridCol>
              </a:tblGrid>
              <a:tr h="379762">
                <a:tc>
                  <a:txBody>
                    <a:bodyPr/>
                    <a:lstStyle/>
                    <a:p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032444"/>
                  </a:ext>
                </a:extLst>
              </a:tr>
              <a:tr h="379762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Услуги связи- всего </a:t>
                      </a:r>
                      <a:r>
                        <a:rPr lang="ru-RU" sz="1600" b="1" i="1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(млн. сомов)</a:t>
                      </a:r>
                      <a:endParaRPr lang="ky-KG" sz="1600" b="1" i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25 759,8</a:t>
                      </a:r>
                      <a:endParaRPr lang="ky-KG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29 656,7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33 541,0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36 257,6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677327"/>
                  </a:ext>
                </a:extLst>
              </a:tr>
              <a:tr h="37976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услуги телеграфной связи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2,2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2,4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2,5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595913"/>
                  </a:ext>
                </a:extLst>
              </a:tr>
              <a:tr h="655954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услуги телефонной связи </a:t>
                      </a:r>
                    </a:p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           в том числе: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451,6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353,1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342,1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360,8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52523"/>
                  </a:ext>
                </a:extLst>
              </a:tr>
              <a:tr h="37976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      междугородная телефонная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119,8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37,8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31,4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41,0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824424"/>
                  </a:ext>
                </a:extLst>
              </a:tr>
              <a:tr h="37976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      международная телефонная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41,5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53,7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56,3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53,9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662273"/>
                  </a:ext>
                </a:extLst>
              </a:tr>
              <a:tr h="37976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      городская и сельская телефонная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290,3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261,6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254,4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265,9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173978"/>
                  </a:ext>
                </a:extLst>
              </a:tr>
              <a:tr h="655954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услуги по трансляции звуковых и </a:t>
                      </a:r>
                    </a:p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телевизионных программ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823,6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894,3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547,1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819,9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1075531"/>
                  </a:ext>
                </a:extLst>
              </a:tr>
              <a:tr h="37976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сотовая подвижная электросвязь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12 438,0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13 446,8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14 094,3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15 877,1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307162"/>
                  </a:ext>
                </a:extLst>
              </a:tr>
              <a:tr h="1112046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услуги передачи данных: доступ к сети </a:t>
                      </a:r>
                    </a:p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Интернет, телематические услуги, услуги </a:t>
                      </a:r>
                    </a:p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присоединения и пропуска трафика 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10 623,6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14 644,4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18 101,7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18 797,1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89521"/>
                  </a:ext>
                </a:extLst>
              </a:tr>
              <a:tr h="93214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контроль по использованию</a:t>
                      </a:r>
                    </a:p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радиоэлектронных средств и </a:t>
                      </a:r>
                    </a:p>
                    <a:p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высокочастотных устройств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1 283,2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212,5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302,1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357,9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849333"/>
                  </a:ext>
                </a:extLst>
              </a:tr>
              <a:tr h="3797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прочие виды услуг связи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137,6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130,6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12</a:t>
                      </a:r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,</a:t>
                      </a:r>
                      <a:r>
                        <a:rPr lang="en-US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43,3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444367"/>
                  </a:ext>
                </a:extLst>
              </a:tr>
            </a:tbl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14742E1-8842-64AA-8DC5-62F5B6D1D2DD}"/>
              </a:ext>
            </a:extLst>
          </p:cNvPr>
          <p:cNvGrpSpPr/>
          <p:nvPr/>
        </p:nvGrpSpPr>
        <p:grpSpPr>
          <a:xfrm>
            <a:off x="0" y="5615796"/>
            <a:ext cx="12204000" cy="1260000"/>
            <a:chOff x="-66500" y="5608234"/>
            <a:chExt cx="12300065" cy="1266392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41E352B5-B8B7-9701-9AEF-057E87A69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CA6346CF-4E1C-C87A-1492-9FA6B6579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5C99626D-0799-5BB7-550E-4EB27201D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3449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291B5-EF33-4825-4E7D-6C62D37FF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1495" y="0"/>
            <a:ext cx="7469252" cy="1229889"/>
          </a:xfrm>
        </p:spPr>
        <p:txBody>
          <a:bodyPr>
            <a:normAutofit/>
          </a:bodyPr>
          <a:lstStyle/>
          <a:p>
            <a:pPr algn="ctr"/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</a:t>
            </a:r>
            <a:r>
              <a:rPr kumimoji="0" lang="ru-RU" sz="28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Pro Medium" panose="020B0604020101020102" pitchFamily="34" charset="0"/>
                <a:cs typeface="DIN Pro Medium" panose="020B0604020101020102" pitchFamily="34" charset="0"/>
              </a:rPr>
              <a:t>Структура услуг связи в 2024 году</a:t>
            </a:r>
            <a:endParaRPr lang="ru-KG" sz="2800" b="1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  <p:pic>
        <p:nvPicPr>
          <p:cNvPr id="4" name="Рисунок 3" descr="Центр обработки вызовов со сплошной заливкой">
            <a:extLst>
              <a:ext uri="{FF2B5EF4-FFF2-40B4-BE49-F238E27FC236}">
                <a16:creationId xmlns:a16="http://schemas.microsoft.com/office/drawing/2014/main" id="{55C5113F-3C07-02BC-FEE2-3E17D9011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27404" y="3267501"/>
            <a:ext cx="914400" cy="914400"/>
          </a:xfrm>
          <a:prstGeom prst="rect">
            <a:avLst/>
          </a:prstGeom>
        </p:spPr>
      </p:pic>
      <p:pic>
        <p:nvPicPr>
          <p:cNvPr id="6" name="Рисунок 5" descr="Электронная почта со сплошной заливкой">
            <a:extLst>
              <a:ext uri="{FF2B5EF4-FFF2-40B4-BE49-F238E27FC236}">
                <a16:creationId xmlns:a16="http://schemas.microsoft.com/office/drawing/2014/main" id="{51FD56D1-60D8-BD75-9FC6-8ECBD408F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4892" y="113632"/>
            <a:ext cx="914400" cy="914400"/>
          </a:xfrm>
          <a:prstGeom prst="rect">
            <a:avLst/>
          </a:prstGeom>
        </p:spPr>
      </p:pic>
      <p:pic>
        <p:nvPicPr>
          <p:cNvPr id="8" name="Рисунок 7" descr="Отправить со сплошной заливкой">
            <a:extLst>
              <a:ext uri="{FF2B5EF4-FFF2-40B4-BE49-F238E27FC236}">
                <a16:creationId xmlns:a16="http://schemas.microsoft.com/office/drawing/2014/main" id="{F4F93A78-92D6-1E07-7E62-EB8D477ACC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18645" y="1111264"/>
            <a:ext cx="914400" cy="1042618"/>
          </a:xfrm>
          <a:prstGeom prst="rect">
            <a:avLst/>
          </a:prstGeom>
        </p:spPr>
      </p:pic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C314D186-BC7A-87DC-4D28-3A03E956F4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8384265"/>
              </p:ext>
            </p:extLst>
          </p:nvPr>
        </p:nvGraphicFramePr>
        <p:xfrm>
          <a:off x="1074893" y="1028032"/>
          <a:ext cx="9897908" cy="5124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4" name="Рисунок 13" descr="Динамик телефона  со сплошной заливкой">
            <a:extLst>
              <a:ext uri="{FF2B5EF4-FFF2-40B4-BE49-F238E27FC236}">
                <a16:creationId xmlns:a16="http://schemas.microsoft.com/office/drawing/2014/main" id="{84FEA4EC-3EBC-F977-0DC1-53AC0ADD184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0781" y="1318764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96142F0-75E6-C4EC-86AC-49AFE8668E25}"/>
              </a:ext>
            </a:extLst>
          </p:cNvPr>
          <p:cNvSpPr txBox="1"/>
          <p:nvPr/>
        </p:nvSpPr>
        <p:spPr>
          <a:xfrm>
            <a:off x="9236467" y="6420116"/>
            <a:ext cx="2702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www.stat.gov.kg</a:t>
            </a:r>
            <a:endParaRPr lang="ru-K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7BF8804-A378-9EAC-0FD5-8776AE2ABD5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84" y="2438554"/>
            <a:ext cx="1950439" cy="225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10E376E-D739-5179-A2AA-9851C2CFD98F}"/>
              </a:ext>
            </a:extLst>
          </p:cNvPr>
          <p:cNvGrpSpPr/>
          <p:nvPr/>
        </p:nvGrpSpPr>
        <p:grpSpPr>
          <a:xfrm>
            <a:off x="0" y="5615796"/>
            <a:ext cx="12233565" cy="1258830"/>
            <a:chOff x="-66500" y="5608234"/>
            <a:chExt cx="12300065" cy="1266392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2CB506EE-BAC7-A876-E86C-B937D3A7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2982D9B-D125-B2FE-4EB4-FE7B07622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CE0852B-99B4-B657-2838-988E7D680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3026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977F88-D2E0-483E-B7D0-FFE6A5CDD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79" y="138623"/>
            <a:ext cx="11226699" cy="1069076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300" b="1" dirty="0">
                <a:solidFill>
                  <a:schemeClr val="accent1">
                    <a:lumMod val="75000"/>
                  </a:schemeClr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</a:br>
            <a:r>
              <a:rPr lang="ru-RU" sz="3100" b="1" dirty="0">
                <a:solidFill>
                  <a:schemeClr val="accent1">
                    <a:lumMod val="75000"/>
                  </a:schemeClr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Количество  абонентов стационарной и мобильной </a:t>
            </a:r>
            <a:br>
              <a:rPr lang="ru-RU" sz="3100" b="1" dirty="0">
                <a:solidFill>
                  <a:schemeClr val="accent1">
                    <a:lumMod val="75000"/>
                  </a:schemeClr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</a:br>
            <a:r>
              <a:rPr lang="ru-RU" sz="3100" b="1" dirty="0">
                <a:solidFill>
                  <a:schemeClr val="accent1">
                    <a:lumMod val="75000"/>
                  </a:schemeClr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телефонных </a:t>
            </a:r>
            <a:r>
              <a:rPr lang="ru-RU" sz="3100" dirty="0">
                <a:solidFill>
                  <a:schemeClr val="accent1">
                    <a:lumMod val="75000"/>
                  </a:schemeClr>
                </a:solidFill>
                <a:latin typeface="DIN Pro Medium" panose="020B0604020101020102" pitchFamily="34" charset="0"/>
                <a:cs typeface="DIN Pro Medium" panose="020B0604020101020102" pitchFamily="34" charset="0"/>
              </a:rPr>
              <a:t>сетей</a:t>
            </a:r>
            <a:b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(тысяч) </a:t>
            </a:r>
            <a:br>
              <a:rPr lang="ru-RU" sz="22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Службы по регулированию и надзору в отрасли  связи при Министерстве цифрового развития и инновационных технологий  Кыргызской Республики</a:t>
            </a:r>
            <a:endParaRPr lang="ky-KG" sz="22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2322E39-353C-2D2D-FE4E-5FE938B3F078}"/>
              </a:ext>
            </a:extLst>
          </p:cNvPr>
          <p:cNvGrpSpPr/>
          <p:nvPr/>
        </p:nvGrpSpPr>
        <p:grpSpPr>
          <a:xfrm>
            <a:off x="0" y="5615796"/>
            <a:ext cx="12233565" cy="1258830"/>
            <a:chOff x="-66500" y="5608234"/>
            <a:chExt cx="12300065" cy="126639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F3C18ECB-7DE3-AAED-CA7F-BB8616D14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C268AA0-39AE-E721-C6DF-A0BF0DD03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AB5BADC-BB86-2ED0-EBFB-C6D01A2EF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04556D65-ECD3-0F18-D3C4-2F4E49CF75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3184223"/>
              </p:ext>
            </p:extLst>
          </p:nvPr>
        </p:nvGraphicFramePr>
        <p:xfrm>
          <a:off x="838200" y="1623071"/>
          <a:ext cx="10515600" cy="4553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631503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6BC9B-3B35-4D63-BF35-414C81EC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1248"/>
          </a:xfrm>
        </p:spPr>
        <p:txBody>
          <a:bodyPr>
            <a:normAutofit/>
          </a:bodyPr>
          <a:lstStyle/>
          <a:p>
            <a:pPr algn="ctr"/>
            <a:r>
              <a:rPr lang="ky-KG" sz="3200" b="1" dirty="0">
                <a:latin typeface="Arial" panose="020B0604020202020204" pitchFamily="34" charset="0"/>
                <a:cs typeface="Arial" panose="020B0604020202020204" pitchFamily="34" charset="0"/>
              </a:rPr>
              <a:t>Число абонентов связи</a:t>
            </a:r>
            <a:r>
              <a:rPr lang="ky-KG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ky-KG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18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1600" i="1" dirty="0">
                <a:latin typeface="Arial" panose="020B0604020202020204" pitchFamily="34" charset="0"/>
                <a:cs typeface="Arial" panose="020B0604020202020204" pitchFamily="34" charset="0"/>
              </a:rPr>
              <a:t>на тысячу населения)</a:t>
            </a:r>
            <a:endParaRPr lang="ky-KG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721E503-B4DE-9571-803C-CA873FD45B64}"/>
              </a:ext>
            </a:extLst>
          </p:cNvPr>
          <p:cNvGrpSpPr/>
          <p:nvPr/>
        </p:nvGrpSpPr>
        <p:grpSpPr>
          <a:xfrm>
            <a:off x="-66500" y="5608234"/>
            <a:ext cx="12300065" cy="1266392"/>
            <a:chOff x="-66500" y="5608234"/>
            <a:chExt cx="12300065" cy="126639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C08ABDF6-91F0-CD27-B35D-99C00C416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5AD5515E-8152-0C1C-5BAE-EB0959C72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5A04A3B6-887A-4AAA-5479-B4C4B01E0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922C35E4-DF51-C4A1-8B99-6D93EA8CB6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7936178"/>
              </p:ext>
            </p:extLst>
          </p:nvPr>
        </p:nvGraphicFramePr>
        <p:xfrm>
          <a:off x="1025716" y="1308682"/>
          <a:ext cx="10515600" cy="4908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149678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27D28E0D-5067-4BC8-9DAF-D97084F175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7885165"/>
              </p:ext>
            </p:extLst>
          </p:nvPr>
        </p:nvGraphicFramePr>
        <p:xfrm>
          <a:off x="519184" y="301925"/>
          <a:ext cx="11091972" cy="5564036"/>
        </p:xfrm>
        <a:graphic>
          <a:graphicData uri="http://schemas.openxmlformats.org/drawingml/2006/table">
            <a:tbl>
              <a:tblPr/>
              <a:tblGrid>
                <a:gridCol w="2983037">
                  <a:extLst>
                    <a:ext uri="{9D8B030D-6E8A-4147-A177-3AD203B41FA5}">
                      <a16:colId xmlns:a16="http://schemas.microsoft.com/office/drawing/2014/main" val="1935325544"/>
                    </a:ext>
                  </a:extLst>
                </a:gridCol>
                <a:gridCol w="1035337">
                  <a:extLst>
                    <a:ext uri="{9D8B030D-6E8A-4147-A177-3AD203B41FA5}">
                      <a16:colId xmlns:a16="http://schemas.microsoft.com/office/drawing/2014/main" val="2566887022"/>
                    </a:ext>
                  </a:extLst>
                </a:gridCol>
                <a:gridCol w="1299247">
                  <a:extLst>
                    <a:ext uri="{9D8B030D-6E8A-4147-A177-3AD203B41FA5}">
                      <a16:colId xmlns:a16="http://schemas.microsoft.com/office/drawing/2014/main" val="4084802294"/>
                    </a:ext>
                  </a:extLst>
                </a:gridCol>
                <a:gridCol w="105036">
                  <a:extLst>
                    <a:ext uri="{9D8B030D-6E8A-4147-A177-3AD203B41FA5}">
                      <a16:colId xmlns:a16="http://schemas.microsoft.com/office/drawing/2014/main" val="2856482576"/>
                    </a:ext>
                  </a:extLst>
                </a:gridCol>
                <a:gridCol w="1108043">
                  <a:extLst>
                    <a:ext uri="{9D8B030D-6E8A-4147-A177-3AD203B41FA5}">
                      <a16:colId xmlns:a16="http://schemas.microsoft.com/office/drawing/2014/main" val="1572324744"/>
                    </a:ext>
                  </a:extLst>
                </a:gridCol>
                <a:gridCol w="1342265">
                  <a:extLst>
                    <a:ext uri="{9D8B030D-6E8A-4147-A177-3AD203B41FA5}">
                      <a16:colId xmlns:a16="http://schemas.microsoft.com/office/drawing/2014/main" val="558333069"/>
                    </a:ext>
                  </a:extLst>
                </a:gridCol>
                <a:gridCol w="531501">
                  <a:extLst>
                    <a:ext uri="{9D8B030D-6E8A-4147-A177-3AD203B41FA5}">
                      <a16:colId xmlns:a16="http://schemas.microsoft.com/office/drawing/2014/main" val="1031477715"/>
                    </a:ext>
                  </a:extLst>
                </a:gridCol>
                <a:gridCol w="828781">
                  <a:extLst>
                    <a:ext uri="{9D8B030D-6E8A-4147-A177-3AD203B41FA5}">
                      <a16:colId xmlns:a16="http://schemas.microsoft.com/office/drawing/2014/main" val="1882345646"/>
                    </a:ext>
                  </a:extLst>
                </a:gridCol>
                <a:gridCol w="1858725">
                  <a:extLst>
                    <a:ext uri="{9D8B030D-6E8A-4147-A177-3AD203B41FA5}">
                      <a16:colId xmlns:a16="http://schemas.microsoft.com/office/drawing/2014/main" val="3504688413"/>
                    </a:ext>
                  </a:extLst>
                </a:gridCol>
              </a:tblGrid>
              <a:tr h="32093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услуг связи,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млн.сомов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y-KG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y-KG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y-KG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y-KG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y-KG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516218"/>
                  </a:ext>
                </a:extLst>
              </a:tr>
              <a:tr h="395094">
                <a:tc rowSpan="2"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связи - всего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т.ч. услуги населению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услуг населению, %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387670"/>
                  </a:ext>
                </a:extLst>
              </a:tr>
              <a:tr h="395094"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262930"/>
                  </a:ext>
                </a:extLst>
              </a:tr>
              <a:tr h="375915">
                <a:tc>
                  <a:txBody>
                    <a:bodyPr/>
                    <a:lstStyle/>
                    <a:p>
                      <a:pPr algn="l" fontAlgn="ctr"/>
                      <a:r>
                        <a:rPr lang="ky-KG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33 541,0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36 257,6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26 721,5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28 786,8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469646"/>
                  </a:ext>
                </a:extLst>
              </a:tr>
              <a:tr h="359177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Документальная (телеграфная)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730190"/>
                  </a:ext>
                </a:extLst>
              </a:tr>
              <a:tr h="404073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Телефонная междугородная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</a:t>
                      </a:r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388664"/>
                  </a:ext>
                </a:extLst>
              </a:tr>
              <a:tr h="404073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Телефонная международная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537430"/>
                  </a:ext>
                </a:extLst>
              </a:tr>
              <a:tr h="341218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Городская и сельская телефонная 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986428"/>
                  </a:ext>
                </a:extLst>
              </a:tr>
              <a:tr h="494409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Радиосвязь, радиовещание и телевидение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547,1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819,9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174,1</a:t>
                      </a:r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9724677"/>
                  </a:ext>
                </a:extLst>
              </a:tr>
              <a:tr h="73727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по использованию радиоэлектронных средств и высокочастотных устройств 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8607594"/>
                  </a:ext>
                </a:extLst>
              </a:tr>
              <a:tr h="4944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по обеспечению к сети  Интернет 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18 101,7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18 797,1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13 146,0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14 261,5</a:t>
                      </a:r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6666134"/>
                  </a:ext>
                </a:extLst>
              </a:tr>
              <a:tr h="494409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сотовой подвижной электросвязи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14 094,3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15 877,4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13 379,3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14 190,0</a:t>
                      </a:r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133532"/>
                  </a:ext>
                </a:extLst>
              </a:tr>
              <a:tr h="347953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услуги связи 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328209"/>
                  </a:ext>
                </a:extLst>
              </a:tr>
            </a:tbl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352FA6C-89CD-D18F-B5DB-D1EBB6B5560A}"/>
              </a:ext>
            </a:extLst>
          </p:cNvPr>
          <p:cNvGrpSpPr/>
          <p:nvPr/>
        </p:nvGrpSpPr>
        <p:grpSpPr>
          <a:xfrm>
            <a:off x="0" y="5615796"/>
            <a:ext cx="12192001" cy="1242204"/>
            <a:chOff x="-66500" y="5608234"/>
            <a:chExt cx="12300065" cy="1266392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262C72DE-990C-0666-3B36-153CA28A9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E945EB9-5B53-4C6C-3189-F4E6B3576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6AE042C-7B06-581D-86EA-281A0385A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46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AE787652-0818-404E-843C-703667E06B1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35469103"/>
              </p:ext>
            </p:extLst>
          </p:nvPr>
        </p:nvGraphicFramePr>
        <p:xfrm>
          <a:off x="839788" y="276046"/>
          <a:ext cx="5157787" cy="5677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DE1CBA82-81DD-4162-9685-FB38FBCBB9F2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206673544"/>
              </p:ext>
            </p:extLst>
          </p:nvPr>
        </p:nvGraphicFramePr>
        <p:xfrm>
          <a:off x="6172200" y="276046"/>
          <a:ext cx="5183188" cy="5677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8E37B67-EE3A-2C6E-3247-6D02259A97B6}"/>
              </a:ext>
            </a:extLst>
          </p:cNvPr>
          <p:cNvGrpSpPr/>
          <p:nvPr/>
        </p:nvGrpSpPr>
        <p:grpSpPr>
          <a:xfrm>
            <a:off x="0" y="5615796"/>
            <a:ext cx="12233565" cy="1258830"/>
            <a:chOff x="-66500" y="5608234"/>
            <a:chExt cx="12300065" cy="1266392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CD573895-08F9-74FC-3E2E-928703654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D154F5C9-A255-CEBA-1DE9-FADE7038E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2542ECC9-7258-88A6-4D89-910DF8D85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7100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115942-C09E-AC4B-C0F1-1297EF727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5503" y="2514600"/>
            <a:ext cx="9335698" cy="226278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Спасибо за внимание! </a:t>
            </a:r>
            <a:b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ru-KG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000D25-C0EB-8C50-7F00-8D869F784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2536" y="4777379"/>
            <a:ext cx="8134709" cy="1126283"/>
          </a:xfrm>
        </p:spPr>
        <p:txBody>
          <a:bodyPr>
            <a:normAutofit/>
          </a:bodyPr>
          <a:lstStyle/>
          <a:p>
            <a:pPr algn="ctr"/>
            <a:endParaRPr lang="ru-RU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>www.stat.gov.kg</a:t>
            </a:r>
            <a:endParaRPr lang="ru-K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B89B5A6-3183-6538-A7DE-B3412802580F}"/>
              </a:ext>
            </a:extLst>
          </p:cNvPr>
          <p:cNvGrpSpPr/>
          <p:nvPr/>
        </p:nvGrpSpPr>
        <p:grpSpPr>
          <a:xfrm>
            <a:off x="-66500" y="5608234"/>
            <a:ext cx="12300065" cy="1266392"/>
            <a:chOff x="-66500" y="5608234"/>
            <a:chExt cx="12300065" cy="1266392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200D65F-B932-EEFA-1CAB-654CAA09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C613A011-E37F-390E-7E5D-4AED56F9B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9E6375E-3E73-576E-7318-2BA3E5B1D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1774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2230</TotalTime>
  <Words>499</Words>
  <Application>Microsoft Office PowerPoint</Application>
  <PresentationFormat>Широкоэкранный</PresentationFormat>
  <Paragraphs>191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Arial Rounded MT Bold</vt:lpstr>
      <vt:lpstr>Calibri</vt:lpstr>
      <vt:lpstr>Calibri Light</vt:lpstr>
      <vt:lpstr>DIN Pro Medium</vt:lpstr>
      <vt:lpstr>DIN Pro Regular</vt:lpstr>
      <vt:lpstr>Times New Roman</vt:lpstr>
      <vt:lpstr>Тема Office</vt:lpstr>
      <vt:lpstr>Об услугах связи в 2024 году и I полугодии 2025 года</vt:lpstr>
      <vt:lpstr>Доходы от оказания услуг связи  (млн.сомов) </vt:lpstr>
      <vt:lpstr>Презентация PowerPoint</vt:lpstr>
      <vt:lpstr>     Структура услуг связи в 2024 году</vt:lpstr>
      <vt:lpstr> Количество  абонентов стационарной и мобильной  телефонных сетей (тысяч)  по данным Службы по регулированию и надзору в отрасли  связи при Министерстве цифрового развития и инновационных технологий  Кыргызской Республики</vt:lpstr>
      <vt:lpstr>Число абонентов связи  (на тысячу населения)</vt:lpstr>
      <vt:lpstr>Презентация PowerPoint</vt:lpstr>
      <vt:lpstr>Презентация PowerPoint</vt:lpstr>
      <vt:lpstr>Спасибо за внимание!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ltekeeva</dc:creator>
  <cp:lastModifiedBy>Бактыгуль Супатаева</cp:lastModifiedBy>
  <cp:revision>139</cp:revision>
  <cp:lastPrinted>2023-07-10T11:29:05Z</cp:lastPrinted>
  <dcterms:created xsi:type="dcterms:W3CDTF">2022-07-25T13:40:24Z</dcterms:created>
  <dcterms:modified xsi:type="dcterms:W3CDTF">2025-08-15T03:17:43Z</dcterms:modified>
</cp:coreProperties>
</file>