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theme/themeOverride3.xml" ContentType="application/vnd.openxmlformats-officedocument.themeOverr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theme/themeOverride4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9.xml" ContentType="application/vnd.openxmlformats-officedocument.drawingml.chart+xml"/>
  <Override PartName="/ppt/theme/themeOverride5.xml" ContentType="application/vnd.openxmlformats-officedocument.themeOverride+xml"/>
  <Override PartName="/ppt/notesSlides/notesSlide8.xml" ContentType="application/vnd.openxmlformats-officedocument.presentationml.notesSl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6" r:id="rId1"/>
  </p:sldMasterIdLst>
  <p:notesMasterIdLst>
    <p:notesMasterId r:id="rId19"/>
  </p:notesMasterIdLst>
  <p:handoutMasterIdLst>
    <p:handoutMasterId r:id="rId20"/>
  </p:handoutMasterIdLst>
  <p:sldIdLst>
    <p:sldId id="256" r:id="rId2"/>
    <p:sldId id="298" r:id="rId3"/>
    <p:sldId id="290" r:id="rId4"/>
    <p:sldId id="291" r:id="rId5"/>
    <p:sldId id="287" r:id="rId6"/>
    <p:sldId id="299" r:id="rId7"/>
    <p:sldId id="293" r:id="rId8"/>
    <p:sldId id="285" r:id="rId9"/>
    <p:sldId id="273" r:id="rId10"/>
    <p:sldId id="300" r:id="rId11"/>
    <p:sldId id="301" r:id="rId12"/>
    <p:sldId id="289" r:id="rId13"/>
    <p:sldId id="274" r:id="rId14"/>
    <p:sldId id="280" r:id="rId15"/>
    <p:sldId id="297" r:id="rId16"/>
    <p:sldId id="277" r:id="rId17"/>
    <p:sldId id="266" r:id="rId18"/>
  </p:sldIdLst>
  <p:sldSz cx="9144000" cy="6858000" type="screen4x3"/>
  <p:notesSz cx="6761163" cy="99425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1" autoAdjust="0"/>
    <p:restoredTop sz="94660"/>
  </p:normalViewPr>
  <p:slideViewPr>
    <p:cSldViewPr>
      <p:cViewPr>
        <p:scale>
          <a:sx n="114" d="100"/>
          <a:sy n="114" d="100"/>
        </p:scale>
        <p:origin x="-1566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6.xlsx"/><Relationship Id="rId1" Type="http://schemas.openxmlformats.org/officeDocument/2006/relationships/themeOverride" Target="../theme/themeOverride3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8.xlsx"/><Relationship Id="rId1" Type="http://schemas.openxmlformats.org/officeDocument/2006/relationships/themeOverride" Target="../theme/themeOverride4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9.xlsx"/><Relationship Id="rId1" Type="http://schemas.openxmlformats.org/officeDocument/2006/relationships/themeOverride" Target="../theme/themeOverride5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8269806568783443E-2"/>
          <c:y val="3.4921119875569381E-2"/>
          <c:w val="0.88692624602776005"/>
          <c:h val="0.6228177027949275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Лист2!$B$3</c:f>
              <c:strCache>
                <c:ptCount val="1"/>
                <c:pt idx="0">
                  <c:v>2011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-9.2592592592592587E-3"/>
                  <c:y val="-5.344524009116832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2345679012345623E-2"/>
                  <c:y val="-8.01678601367524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7.716049382716049E-3"/>
                  <c:y val="-2.67247241888948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Лист2!$A$4:$A$12</c:f>
              <c:strCache>
                <c:ptCount val="9"/>
                <c:pt idx="0">
                  <c:v>Баткенская область 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г.Бишкек</c:v>
                </c:pt>
                <c:pt idx="8">
                  <c:v>г.Ош </c:v>
                </c:pt>
              </c:strCache>
            </c:strRef>
          </c:cat>
          <c:val>
            <c:numRef>
              <c:f>Лист2!$B$4:$B$12</c:f>
              <c:numCache>
                <c:formatCode>General</c:formatCode>
                <c:ptCount val="9"/>
                <c:pt idx="0">
                  <c:v>54</c:v>
                </c:pt>
                <c:pt idx="1">
                  <c:v>161</c:v>
                </c:pt>
                <c:pt idx="2">
                  <c:v>52</c:v>
                </c:pt>
                <c:pt idx="3">
                  <c:v>89</c:v>
                </c:pt>
                <c:pt idx="4">
                  <c:v>133</c:v>
                </c:pt>
                <c:pt idx="5">
                  <c:v>24</c:v>
                </c:pt>
                <c:pt idx="6">
                  <c:v>77</c:v>
                </c:pt>
                <c:pt idx="7">
                  <c:v>119</c:v>
                </c:pt>
                <c:pt idx="8">
                  <c:v>32</c:v>
                </c:pt>
              </c:numCache>
            </c:numRef>
          </c:val>
        </c:ser>
        <c:ser>
          <c:idx val="1"/>
          <c:order val="1"/>
          <c:tx>
            <c:strRef>
              <c:f>Лист2!$C$3</c:f>
              <c:strCache>
                <c:ptCount val="1"/>
                <c:pt idx="0">
                  <c:v>2015</c:v>
                </c:pt>
              </c:strCache>
            </c:strRef>
          </c:tx>
          <c:invertIfNegative val="0"/>
          <c:dLbls>
            <c:dLbl>
              <c:idx val="7"/>
              <c:layout>
                <c:manualLayout>
                  <c:x val="3.0864197530864196E-3"/>
                  <c:y val="-1.87058340319088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Лист2!$A$4:$A$12</c:f>
              <c:strCache>
                <c:ptCount val="9"/>
                <c:pt idx="0">
                  <c:v>Баткенская область 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г.Бишкек</c:v>
                </c:pt>
                <c:pt idx="8">
                  <c:v>г.Ош </c:v>
                </c:pt>
              </c:strCache>
            </c:strRef>
          </c:cat>
          <c:val>
            <c:numRef>
              <c:f>Лист2!$C$4:$C$12</c:f>
              <c:numCache>
                <c:formatCode>General</c:formatCode>
                <c:ptCount val="9"/>
                <c:pt idx="0">
                  <c:v>114</c:v>
                </c:pt>
                <c:pt idx="1">
                  <c:v>232</c:v>
                </c:pt>
                <c:pt idx="2">
                  <c:v>69</c:v>
                </c:pt>
                <c:pt idx="3">
                  <c:v>118</c:v>
                </c:pt>
                <c:pt idx="4">
                  <c:v>288</c:v>
                </c:pt>
                <c:pt idx="5">
                  <c:v>55</c:v>
                </c:pt>
                <c:pt idx="6">
                  <c:v>133</c:v>
                </c:pt>
                <c:pt idx="7">
                  <c:v>127</c:v>
                </c:pt>
                <c:pt idx="8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6561792"/>
        <c:axId val="76608640"/>
      </c:barChart>
      <c:catAx>
        <c:axId val="765617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6608640"/>
        <c:crosses val="autoZero"/>
        <c:auto val="1"/>
        <c:lblAlgn val="ctr"/>
        <c:lblOffset val="100"/>
        <c:noMultiLvlLbl val="0"/>
      </c:catAx>
      <c:valAx>
        <c:axId val="766086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65617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4873829445947698"/>
          <c:y val="4.311624105258146E-2"/>
          <c:w val="8.1650248227699215E-2"/>
          <c:h val="0.12766438649673845"/>
        </c:manualLayout>
      </c:layout>
      <c:overlay val="0"/>
      <c:txPr>
        <a:bodyPr/>
        <a:lstStyle/>
        <a:p>
          <a:pPr>
            <a:defRPr sz="16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дошкол!$B$36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дошкол!$A$38:$A$46</c:f>
              <c:strCache>
                <c:ptCount val="9"/>
                <c:pt idx="0">
                  <c:v>Баткенская область 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г.Бишкек</c:v>
                </c:pt>
                <c:pt idx="8">
                  <c:v>г.Ош </c:v>
                </c:pt>
              </c:strCache>
            </c:strRef>
          </c:cat>
          <c:val>
            <c:numRef>
              <c:f>дошкол!$B$38:$B$46</c:f>
              <c:numCache>
                <c:formatCode>0.0</c:formatCode>
                <c:ptCount val="9"/>
                <c:pt idx="0">
                  <c:v>11.599211972488161</c:v>
                </c:pt>
                <c:pt idx="1">
                  <c:v>11.965184717676241</c:v>
                </c:pt>
                <c:pt idx="2">
                  <c:v>13.452108817421957</c:v>
                </c:pt>
                <c:pt idx="3">
                  <c:v>15.670967211767605</c:v>
                </c:pt>
                <c:pt idx="4">
                  <c:v>7.5946063505872115</c:v>
                </c:pt>
                <c:pt idx="5">
                  <c:v>10.66274018135697</c:v>
                </c:pt>
                <c:pt idx="6">
                  <c:v>11.096487888708818</c:v>
                </c:pt>
                <c:pt idx="7">
                  <c:v>31.051034781666488</c:v>
                </c:pt>
                <c:pt idx="8">
                  <c:v>30.905933643685806</c:v>
                </c:pt>
              </c:numCache>
            </c:numRef>
          </c:val>
        </c:ser>
        <c:ser>
          <c:idx val="1"/>
          <c:order val="1"/>
          <c:tx>
            <c:strRef>
              <c:f>дошкол!$C$36</c:f>
              <c:strCache>
                <c:ptCount val="1"/>
                <c:pt idx="0">
                  <c:v>2015</c:v>
                </c:pt>
              </c:strCache>
            </c:strRef>
          </c:tx>
          <c:spPr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rgbClr val="FF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дошкол!$A$38:$A$46</c:f>
              <c:strCache>
                <c:ptCount val="9"/>
                <c:pt idx="0">
                  <c:v>Баткенская область 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г.Бишкек</c:v>
                </c:pt>
                <c:pt idx="8">
                  <c:v>г.Ош </c:v>
                </c:pt>
              </c:strCache>
            </c:strRef>
          </c:cat>
          <c:val>
            <c:numRef>
              <c:f>дошкол!$C$38:$C$46</c:f>
              <c:numCache>
                <c:formatCode>0.0</c:formatCode>
                <c:ptCount val="9"/>
                <c:pt idx="0">
                  <c:v>20.575521274792337</c:v>
                </c:pt>
                <c:pt idx="1">
                  <c:v>16.148022523044638</c:v>
                </c:pt>
                <c:pt idx="2">
                  <c:v>20.850396885585724</c:v>
                </c:pt>
                <c:pt idx="3">
                  <c:v>22.332851967267111</c:v>
                </c:pt>
                <c:pt idx="4">
                  <c:v>14.287236070463438</c:v>
                </c:pt>
                <c:pt idx="5">
                  <c:v>20.592763664357197</c:v>
                </c:pt>
                <c:pt idx="6">
                  <c:v>16.478134731574883</c:v>
                </c:pt>
                <c:pt idx="7">
                  <c:v>27.889167702065109</c:v>
                </c:pt>
                <c:pt idx="8">
                  <c:v>48.215158924205383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439872"/>
        <c:axId val="27441408"/>
      </c:barChart>
      <c:catAx>
        <c:axId val="274398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7441408"/>
        <c:crosses val="autoZero"/>
        <c:auto val="1"/>
        <c:lblAlgn val="ctr"/>
        <c:lblOffset val="100"/>
        <c:noMultiLvlLbl val="0"/>
      </c:catAx>
      <c:valAx>
        <c:axId val="27441408"/>
        <c:scaling>
          <c:orientation val="minMax"/>
        </c:scaling>
        <c:delete val="0"/>
        <c:axPos val="l"/>
        <c:numFmt formatCode="0" sourceLinked="0"/>
        <c:majorTickMark val="out"/>
        <c:minorTickMark val="none"/>
        <c:tickLblPos val="nextTo"/>
        <c:crossAx val="27439872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b="1">
                <a:solidFill>
                  <a:srgbClr val="FF0000"/>
                </a:solidFill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b="1"/>
            </a:pPr>
            <a:endParaRPr lang="ru-RU"/>
          </a:p>
        </c:txPr>
      </c:legendEntry>
      <c:layout>
        <c:manualLayout>
          <c:xMode val="edge"/>
          <c:yMode val="edge"/>
          <c:x val="0.60095826072891856"/>
          <c:y val="3.3910115201618851E-2"/>
          <c:w val="0.13065597403073695"/>
          <c:h val="0.1294383280716696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1241413647672825"/>
          <c:y val="3.6237882671048709E-2"/>
          <c:w val="0.87085604772868808"/>
          <c:h val="0.5980433115456307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шк!$B$17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2148355332697537E-2"/>
                  <c:y val="-7.84390341917275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518544416587194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2148355332697537E-2"/>
                  <c:y val="-7.84384296806532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2148355332697537E-2"/>
                  <c:y val="4.7933153508957285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4296710665395075E-2"/>
                  <c:y val="-2.61477172060873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1.366689974928472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2.4296710665395075E-2"/>
                  <c:y val="-7.84369754784603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1.670398858245911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1.3666899749284618E-2"/>
                  <c:y val="-5.22913169856397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шк!$A$18:$A$26</c:f>
              <c:strCache>
                <c:ptCount val="9"/>
                <c:pt idx="0">
                  <c:v>Баткенская область 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г.Бишкек</c:v>
                </c:pt>
                <c:pt idx="8">
                  <c:v>г.Ош </c:v>
                </c:pt>
              </c:strCache>
            </c:strRef>
          </c:cat>
          <c:val>
            <c:numRef>
              <c:f>шк!$B$18:$B$26</c:f>
              <c:numCache>
                <c:formatCode>0</c:formatCode>
                <c:ptCount val="9"/>
                <c:pt idx="0">
                  <c:v>91.8</c:v>
                </c:pt>
                <c:pt idx="1">
                  <c:v>204.7</c:v>
                </c:pt>
                <c:pt idx="2">
                  <c:v>84.9</c:v>
                </c:pt>
                <c:pt idx="3">
                  <c:v>56.6</c:v>
                </c:pt>
                <c:pt idx="4">
                  <c:v>216.7</c:v>
                </c:pt>
                <c:pt idx="5">
                  <c:v>46</c:v>
                </c:pt>
                <c:pt idx="6">
                  <c:v>142.6</c:v>
                </c:pt>
                <c:pt idx="7">
                  <c:v>119.4</c:v>
                </c:pt>
                <c:pt idx="8">
                  <c:v>49.7</c:v>
                </c:pt>
              </c:numCache>
            </c:numRef>
          </c:val>
        </c:ser>
        <c:ser>
          <c:idx val="1"/>
          <c:order val="1"/>
          <c:tx>
            <c:strRef>
              <c:f>шк!$C$17</c:f>
              <c:strCache>
                <c:ptCount val="1"/>
                <c:pt idx="0">
                  <c:v>2016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0629810916110346E-2"/>
                  <c:y val="-2.8760224342102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4.5556332497615768E-3"/>
                  <c:y val="-8.99861435149180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2148355332697537E-2"/>
                  <c:y val="-8.66859700773983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0629810916110346E-2"/>
                  <c:y val="-1.2247867520892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1.2148355332697537E-2"/>
                  <c:y val="-7.843650088261797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9.111266499523153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1.8222532999046307E-2"/>
                  <c:y val="5.22913169856405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4.5556332497616878E-3"/>
                  <c:y val="-1.84668910244540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шк!$A$18:$A$26</c:f>
              <c:strCache>
                <c:ptCount val="9"/>
                <c:pt idx="0">
                  <c:v>Баткенская область 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г.Бишкек</c:v>
                </c:pt>
                <c:pt idx="8">
                  <c:v>г.Ош </c:v>
                </c:pt>
              </c:strCache>
            </c:strRef>
          </c:cat>
          <c:val>
            <c:numRef>
              <c:f>шк!$C$18:$C$26</c:f>
              <c:numCache>
                <c:formatCode>0</c:formatCode>
                <c:ptCount val="9"/>
                <c:pt idx="0">
                  <c:v>102.1</c:v>
                </c:pt>
                <c:pt idx="1">
                  <c:v>231.2</c:v>
                </c:pt>
                <c:pt idx="2">
                  <c:v>96.6</c:v>
                </c:pt>
                <c:pt idx="3">
                  <c:v>60.8</c:v>
                </c:pt>
                <c:pt idx="4">
                  <c:v>234.1</c:v>
                </c:pt>
                <c:pt idx="5">
                  <c:v>55.7</c:v>
                </c:pt>
                <c:pt idx="6">
                  <c:v>178.6</c:v>
                </c:pt>
                <c:pt idx="7">
                  <c:v>154.19999999999999</c:v>
                </c:pt>
                <c:pt idx="8">
                  <c:v>62.4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625344"/>
        <c:axId val="27626880"/>
      </c:barChart>
      <c:catAx>
        <c:axId val="276253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7626880"/>
        <c:crosses val="autoZero"/>
        <c:auto val="1"/>
        <c:lblAlgn val="ctr"/>
        <c:lblOffset val="100"/>
        <c:noMultiLvlLbl val="0"/>
      </c:catAx>
      <c:valAx>
        <c:axId val="27626880"/>
        <c:scaling>
          <c:orientation val="minMax"/>
        </c:scaling>
        <c:delete val="0"/>
        <c:axPos val="l"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76253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710027606420071"/>
          <c:y val="0"/>
          <c:w val="0.12747869494140573"/>
          <c:h val="0.13248605093261243"/>
        </c:manualLayout>
      </c:layout>
      <c:overlay val="0"/>
      <c:txPr>
        <a:bodyPr/>
        <a:lstStyle/>
        <a:p>
          <a:pPr>
            <a:defRPr sz="18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5000000000000001E-2"/>
          <c:y val="5.0925925925925923E-2"/>
          <c:w val="0.59882086614173224"/>
          <c:h val="0.89814814814814814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/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 b="1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40"/>
      <c:rotY val="3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4576649041006198E-2"/>
          <c:y val="9.6440673258526829E-2"/>
          <c:w val="0.50303897429741795"/>
          <c:h val="0.75875955538990292"/>
        </c:manualLayout>
      </c:layout>
      <c:pie3DChart>
        <c:varyColors val="1"/>
        <c:ser>
          <c:idx val="0"/>
          <c:order val="0"/>
          <c:dLbls>
            <c:dLbl>
              <c:idx val="0"/>
              <c:layout>
                <c:manualLayout>
                  <c:x val="-9.9079462074197377E-2"/>
                  <c:y val="0.190382072242869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122593518907754E-4"/>
                  <c:y val="0.25552850758517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5.8284197034156875E-2"/>
                  <c:y val="-5.31695973174697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2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предшкола!$A$15:$A$19</c:f>
              <c:strCache>
                <c:ptCount val="5"/>
                <c:pt idx="0">
                  <c:v>по 240 часовой программе</c:v>
                </c:pt>
                <c:pt idx="1">
                  <c:v>по 480 часовой программе</c:v>
                </c:pt>
                <c:pt idx="2">
                  <c:v>в дошкольных организациях</c:v>
                </c:pt>
                <c:pt idx="3">
                  <c:v>"Материнская школа", на подгот. курсах при школе</c:v>
                </c:pt>
                <c:pt idx="4">
                  <c:v>В др. организациях для развития детей младшего возраста</c:v>
                </c:pt>
              </c:strCache>
            </c:strRef>
          </c:cat>
          <c:val>
            <c:numRef>
              <c:f>предшкола!$B$15:$B$19</c:f>
              <c:numCache>
                <c:formatCode>0.0</c:formatCode>
                <c:ptCount val="5"/>
                <c:pt idx="0">
                  <c:v>51.422667302495626</c:v>
                </c:pt>
                <c:pt idx="1">
                  <c:v>26.373811327105951</c:v>
                </c:pt>
                <c:pt idx="2">
                  <c:v>21.730389819256267</c:v>
                </c:pt>
                <c:pt idx="3">
                  <c:v>0.35718626983459095</c:v>
                </c:pt>
                <c:pt idx="4">
                  <c:v>0.11594528130756356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4644535978067252"/>
          <c:y val="1.5988366883966296E-2"/>
          <c:w val="0.34664506001587786"/>
          <c:h val="0.98401156831322623"/>
        </c:manualLayout>
      </c:layout>
      <c:overlay val="0"/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b="1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5766338266653558E-2"/>
          <c:y val="3.1746472614153982E-2"/>
          <c:w val="0.89767513073491034"/>
          <c:h val="0.657107002540843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СПУЗ!$B$17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-1.234567901234567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6975308641975308E-2"/>
                  <c:y val="5.6120653217889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9.0445790923515627E-3"/>
                  <c:y val="-1.13057238654394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1.0552008941076822E-2"/>
                  <c:y val="-4.52228954617578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6.0297193949010418E-3"/>
                  <c:y val="-9.04457909235156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1.658172833597786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СПУЗ!$A$18:$A$26</c:f>
              <c:strCache>
                <c:ptCount val="9"/>
                <c:pt idx="0">
                  <c:v>Баткенская область 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г.Бишкек</c:v>
                </c:pt>
                <c:pt idx="8">
                  <c:v>г.Ош </c:v>
                </c:pt>
              </c:strCache>
            </c:strRef>
          </c:cat>
          <c:val>
            <c:numRef>
              <c:f>СПУЗ!$B$18:$B$26</c:f>
              <c:numCache>
                <c:formatCode>0.0</c:formatCode>
                <c:ptCount val="9"/>
                <c:pt idx="0">
                  <c:v>6</c:v>
                </c:pt>
                <c:pt idx="1">
                  <c:v>13</c:v>
                </c:pt>
                <c:pt idx="2">
                  <c:v>4</c:v>
                </c:pt>
                <c:pt idx="3">
                  <c:v>1.9</c:v>
                </c:pt>
                <c:pt idx="4">
                  <c:v>2.1</c:v>
                </c:pt>
                <c:pt idx="5">
                  <c:v>3.3</c:v>
                </c:pt>
                <c:pt idx="6">
                  <c:v>6.6</c:v>
                </c:pt>
                <c:pt idx="7">
                  <c:v>30.2</c:v>
                </c:pt>
                <c:pt idx="8">
                  <c:v>16.2</c:v>
                </c:pt>
              </c:numCache>
            </c:numRef>
          </c:val>
        </c:ser>
        <c:ser>
          <c:idx val="1"/>
          <c:order val="1"/>
          <c:tx>
            <c:strRef>
              <c:f>СПУЗ!$C$17</c:f>
              <c:strCache>
                <c:ptCount val="1"/>
                <c:pt idx="0">
                  <c:v>2016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5432098765432098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0659309459442778E-2"/>
                  <c:y val="-1.50383931699896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0552008941076822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9.0445790923515627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7.5371492436263014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1.5074298487252603E-2"/>
                  <c:y val="-4.5222895461757813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1.9596588033428383E-2"/>
                  <c:y val="2.2611447730878803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 smtClean="0"/>
                      <a:t>26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СПУЗ!$A$18:$A$26</c:f>
              <c:strCache>
                <c:ptCount val="9"/>
                <c:pt idx="0">
                  <c:v>Баткенская область 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г.Бишкек</c:v>
                </c:pt>
                <c:pt idx="8">
                  <c:v>г.Ош </c:v>
                </c:pt>
              </c:strCache>
            </c:strRef>
          </c:cat>
          <c:val>
            <c:numRef>
              <c:f>СПУЗ!$C$18:$C$26</c:f>
              <c:numCache>
                <c:formatCode>General</c:formatCode>
                <c:ptCount val="9"/>
                <c:pt idx="0">
                  <c:v>5.5</c:v>
                </c:pt>
                <c:pt idx="1">
                  <c:v>14.1</c:v>
                </c:pt>
                <c:pt idx="2">
                  <c:v>3.4</c:v>
                </c:pt>
                <c:pt idx="3">
                  <c:v>1.8</c:v>
                </c:pt>
                <c:pt idx="4">
                  <c:v>1.8</c:v>
                </c:pt>
                <c:pt idx="5">
                  <c:v>2.5</c:v>
                </c:pt>
                <c:pt idx="6">
                  <c:v>5.8</c:v>
                </c:pt>
                <c:pt idx="7">
                  <c:v>29.5</c:v>
                </c:pt>
                <c:pt idx="8">
                  <c:v>26.2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9662592"/>
        <c:axId val="29320320"/>
      </c:barChart>
      <c:catAx>
        <c:axId val="296625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9320320"/>
        <c:crosses val="autoZero"/>
        <c:auto val="1"/>
        <c:lblAlgn val="ctr"/>
        <c:lblOffset val="100"/>
        <c:noMultiLvlLbl val="0"/>
      </c:catAx>
      <c:valAx>
        <c:axId val="29320320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96625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2634542489629216"/>
          <c:y val="3.9677628411657971E-2"/>
          <c:w val="0.11841633886253691"/>
          <c:h val="0.11924101025811946"/>
        </c:manualLayout>
      </c:layout>
      <c:overlay val="0"/>
      <c:txPr>
        <a:bodyPr/>
        <a:lstStyle/>
        <a:p>
          <a:pPr>
            <a:defRPr sz="18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7887954312916454E-4"/>
          <c:y val="4.9415676791254151E-2"/>
          <c:w val="0.60029337513722425"/>
          <c:h val="0.90640237570099003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62559050614391509"/>
          <c:y val="0.12492046379907755"/>
          <c:w val="0.36505664243926295"/>
          <c:h val="0.74230847847659742"/>
        </c:manualLayout>
      </c:layout>
      <c:overlay val="0"/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9199946380715985E-2"/>
          <c:y val="0.10148714289246198"/>
          <c:w val="0.52313910338667513"/>
          <c:h val="0.8023929205600373"/>
        </c:manualLayout>
      </c:layout>
      <c:pie3DChart>
        <c:varyColors val="1"/>
        <c:ser>
          <c:idx val="0"/>
          <c:order val="0"/>
          <c:dLbls>
            <c:dLbl>
              <c:idx val="0"/>
              <c:layout>
                <c:manualLayout>
                  <c:x val="-5.1245547957659593E-2"/>
                  <c:y val="-6.85543353288832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2488087774626708E-3"/>
                  <c:y val="-0.234481801163604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4.3375894130394894E-2"/>
                  <c:y val="0.109022701766538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4416655495982497E-2"/>
                  <c:y val="2.9621988000497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2686453233827744E-2"/>
                  <c:y val="5.26407209252544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2.5637455729666538E-3"/>
                  <c:y val="4.68575635470060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3.1045282991777157E-2"/>
                  <c:y val="-0.1105752031279088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3.663658800582751E-2"/>
                  <c:y val="-1.05917487732872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8.4889883338042871E-2"/>
                  <c:y val="-5.19296596647383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спуз!$A$28:$A$36</c:f>
              <c:strCache>
                <c:ptCount val="9"/>
                <c:pt idx="0">
                  <c:v>экономика и управление</c:v>
                </c:pt>
                <c:pt idx="1">
                  <c:v>здравоохранение</c:v>
                </c:pt>
                <c:pt idx="2">
                  <c:v>гуманитарные и социальные специальности</c:v>
                </c:pt>
                <c:pt idx="3">
                  <c:v>информатика и вычислительная техника</c:v>
                </c:pt>
                <c:pt idx="4">
                  <c:v>энергетика</c:v>
                </c:pt>
                <c:pt idx="5">
                  <c:v>технологические машины и оборудование</c:v>
                </c:pt>
                <c:pt idx="6">
                  <c:v>сельское и рыбное хозяйство</c:v>
                </c:pt>
                <c:pt idx="7">
                  <c:v> образование</c:v>
                </c:pt>
                <c:pt idx="8">
                  <c:v>другие</c:v>
                </c:pt>
              </c:strCache>
            </c:strRef>
          </c:cat>
          <c:val>
            <c:numRef>
              <c:f>спуз!$B$28:$B$36</c:f>
              <c:numCache>
                <c:formatCode>0</c:formatCode>
                <c:ptCount val="9"/>
                <c:pt idx="0">
                  <c:v>14.454911033988873</c:v>
                </c:pt>
                <c:pt idx="1">
                  <c:v>19.05745606786757</c:v>
                </c:pt>
                <c:pt idx="2">
                  <c:v>9.4777722690464383</c:v>
                </c:pt>
                <c:pt idx="3">
                  <c:v>5.3407150333278244</c:v>
                </c:pt>
                <c:pt idx="4">
                  <c:v>2.9857323858315428</c:v>
                </c:pt>
                <c:pt idx="5">
                  <c:v>18.729686553186802</c:v>
                </c:pt>
                <c:pt idx="6">
                  <c:v>3.9056905194733651</c:v>
                </c:pt>
                <c:pt idx="7">
                  <c:v>21.65206852861786</c:v>
                </c:pt>
                <c:pt idx="8">
                  <c:v>4.3959676086597259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52635424293184"/>
          <c:y val="5.6797206807677261E-2"/>
          <c:w val="0.31448216140793223"/>
          <c:h val="0.88640537507372108"/>
        </c:manualLayout>
      </c:layout>
      <c:overlay val="0"/>
      <c:txPr>
        <a:bodyPr/>
        <a:lstStyle/>
        <a:p>
          <a:pPr>
            <a:defRPr sz="15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5615008294097586E-2"/>
          <c:y val="2.05608929631125E-2"/>
          <c:w val="0.91304067268387801"/>
          <c:h val="0.6980193257659718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ВПУЗ!$B$17</c:f>
              <c:strCache>
                <c:ptCount val="1"/>
                <c:pt idx="0">
                  <c:v>2012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h="12700"/>
              <a:bevelB/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8,6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0291260741143704E-2"/>
                      <c:h val="4.4324343365642303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7.716049382716049E-3"/>
                  <c:y val="-5.6120653217889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4.629629629629629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6.1728395061728392E-3"/>
                  <c:y val="-5.6120653217889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4.4839650584963253E-3"/>
                  <c:y val="-5.27628300403303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ВПУЗ!$A$18:$A$26</c:f>
              <c:strCache>
                <c:ptCount val="9"/>
                <c:pt idx="0">
                  <c:v>Баткенская область 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г.Бишкек</c:v>
                </c:pt>
                <c:pt idx="8">
                  <c:v>г.Ош </c:v>
                </c:pt>
              </c:strCache>
            </c:strRef>
          </c:cat>
          <c:val>
            <c:numRef>
              <c:f>ВПУЗ!$B$18:$B$26</c:f>
              <c:numCache>
                <c:formatCode>0.0</c:formatCode>
                <c:ptCount val="9"/>
                <c:pt idx="0" formatCode="General">
                  <c:v>8.6</c:v>
                </c:pt>
                <c:pt idx="1">
                  <c:v>14.2</c:v>
                </c:pt>
                <c:pt idx="2">
                  <c:v>7.1</c:v>
                </c:pt>
                <c:pt idx="3">
                  <c:v>2.9</c:v>
                </c:pt>
                <c:pt idx="4">
                  <c:v>0.6</c:v>
                </c:pt>
                <c:pt idx="5">
                  <c:v>2.4</c:v>
                </c:pt>
                <c:pt idx="6">
                  <c:v>2.5</c:v>
                </c:pt>
                <c:pt idx="7">
                  <c:v>147.69999999999999</c:v>
                </c:pt>
                <c:pt idx="8">
                  <c:v>45.5</c:v>
                </c:pt>
              </c:numCache>
            </c:numRef>
          </c:val>
        </c:ser>
        <c:ser>
          <c:idx val="1"/>
          <c:order val="1"/>
          <c:tx>
            <c:strRef>
              <c:f>ВПУЗ!$C$17</c:f>
              <c:strCache>
                <c:ptCount val="1"/>
                <c:pt idx="0">
                  <c:v>2016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25400"/>
              <a:bevelB/>
            </a:sp3d>
          </c:spPr>
          <c:invertIfNegative val="0"/>
          <c:dLbls>
            <c:dLbl>
              <c:idx val="0"/>
              <c:layout>
                <c:manualLayout>
                  <c:x val="4.6296296296296294E-3"/>
                  <c:y val="-5.6120653217889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0802469135802441E-2"/>
                  <c:y val="-2.8060326608944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4.6296296296296294E-3"/>
                  <c:y val="2.8060326608944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4.629629629629629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3.0864197530864196E-3"/>
                  <c:y val="-8.41809798268346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7.4732750974938755E-3"/>
                  <c:y val="-5.27628300403303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1.0462585136491426E-2"/>
                  <c:y val="-7.91442450604954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1.6441205214486526E-2"/>
                  <c:y val="-7.91442450604954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1.6441205214486637E-2"/>
                  <c:y val="5.27628300403303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ВПУЗ!$A$18:$A$26</c:f>
              <c:strCache>
                <c:ptCount val="9"/>
                <c:pt idx="0">
                  <c:v>Баткенская область 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г.Бишкек</c:v>
                </c:pt>
                <c:pt idx="8">
                  <c:v>г.Ош </c:v>
                </c:pt>
              </c:strCache>
            </c:strRef>
          </c:cat>
          <c:val>
            <c:numRef>
              <c:f>ВПУЗ!$C$18:$C$26</c:f>
              <c:numCache>
                <c:formatCode>General</c:formatCode>
                <c:ptCount val="9"/>
                <c:pt idx="0">
                  <c:v>5.2</c:v>
                </c:pt>
                <c:pt idx="1">
                  <c:v>10.5</c:v>
                </c:pt>
                <c:pt idx="2">
                  <c:v>3.8</c:v>
                </c:pt>
                <c:pt idx="3">
                  <c:v>2.5</c:v>
                </c:pt>
                <c:pt idx="4">
                  <c:v>0.1</c:v>
                </c:pt>
                <c:pt idx="5">
                  <c:v>1.9</c:v>
                </c:pt>
                <c:pt idx="6">
                  <c:v>1.5</c:v>
                </c:pt>
                <c:pt idx="7">
                  <c:v>112.6</c:v>
                </c:pt>
                <c:pt idx="8">
                  <c:v>37.4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5723904"/>
        <c:axId val="95725440"/>
      </c:barChart>
      <c:catAx>
        <c:axId val="957239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5725440"/>
        <c:crosses val="autoZero"/>
        <c:auto val="1"/>
        <c:lblAlgn val="ctr"/>
        <c:lblOffset val="100"/>
        <c:noMultiLvlLbl val="0"/>
      </c:catAx>
      <c:valAx>
        <c:axId val="957254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57239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2086978258454373"/>
          <c:y val="2.9009234358756901E-2"/>
          <c:w val="0.12432954309424556"/>
          <c:h val="0.16180535302152937"/>
        </c:manualLayout>
      </c:layout>
      <c:overlay val="0"/>
      <c:txPr>
        <a:bodyPr/>
        <a:lstStyle/>
        <a:p>
          <a:pPr>
            <a:defRPr sz="18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cene3d>
      <a:camera prst="orthographicFront"/>
      <a:lightRig rig="threePt" dir="t"/>
    </a:scene3d>
    <a:sp3d>
      <a:bevelB h="6350"/>
    </a:sp3d>
  </c:sp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9020916272439698E-2"/>
          <c:y val="9.0216421083373202E-2"/>
          <c:w val="0.6009540955117757"/>
          <c:h val="0.8523230600956726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61460004656894762"/>
          <c:y val="1.363843872394432E-2"/>
          <c:w val="0.3761407972376663"/>
          <c:h val="0.95760481541523312"/>
        </c:manualLayout>
      </c:layout>
      <c:overlay val="0"/>
      <c:txPr>
        <a:bodyPr/>
        <a:lstStyle/>
        <a:p>
          <a:pPr>
            <a:defRPr sz="1800"/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2000" b="1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3995347874021123E-2"/>
          <c:y val="8.4856573056827797E-2"/>
          <c:w val="0.53934943325281082"/>
          <c:h val="0.82035055572854976"/>
        </c:manualLayout>
      </c:layout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8.4353855377642707E-3"/>
                  <c:y val="-4.39937424793176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7918634350399933E-2"/>
                  <c:y val="-7.50873142420795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1205771665909043E-3"/>
                  <c:y val="6.08300955605871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8.1265664832969355E-3"/>
                  <c:y val="9.87233812831438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9.666078617937942E-3"/>
                  <c:y val="3.56177169672853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1.3977062360704274E-2"/>
                  <c:y val="5.50678250147479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2.3524461834101753E-2"/>
                  <c:y val="-2.09016290834664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4.0311650951127709E-2"/>
                  <c:y val="-8.4757796864511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2.9663152646345918E-3"/>
                  <c:y val="-6.09773796651702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3.2737231951272081E-2"/>
                  <c:y val="-6.55682232490599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вузы!$A$28:$A$37</c:f>
              <c:strCache>
                <c:ptCount val="10"/>
                <c:pt idx="0">
                  <c:v>естественные науки и математика</c:v>
                </c:pt>
                <c:pt idx="1">
                  <c:v>гуманитарные и социально-экономические науки</c:v>
                </c:pt>
                <c:pt idx="2">
                  <c:v>экономические специальности</c:v>
                </c:pt>
                <c:pt idx="3">
                  <c:v>юридические специальности</c:v>
                </c:pt>
                <c:pt idx="4">
                  <c:v>медицинские науки</c:v>
                </c:pt>
                <c:pt idx="5">
                  <c:v>педагогические науки</c:v>
                </c:pt>
                <c:pt idx="6">
                  <c:v>технические науки</c:v>
                </c:pt>
                <c:pt idx="7">
                  <c:v>сельскохозяйственные науки</c:v>
                </c:pt>
                <c:pt idx="8">
                  <c:v>сервис</c:v>
                </c:pt>
                <c:pt idx="9">
                  <c:v>междисциплинарные науки</c:v>
                </c:pt>
              </c:strCache>
            </c:strRef>
          </c:cat>
          <c:val>
            <c:numRef>
              <c:f>вузы!$B$28:$B$37</c:f>
              <c:numCache>
                <c:formatCode>0.0</c:formatCode>
                <c:ptCount val="10"/>
                <c:pt idx="0">
                  <c:v>6.3424442778270054</c:v>
                </c:pt>
                <c:pt idx="1">
                  <c:v>21.402767364187852</c:v>
                </c:pt>
                <c:pt idx="2">
                  <c:v>13.823188603367186</c:v>
                </c:pt>
                <c:pt idx="3">
                  <c:v>8.1521368686524429</c:v>
                </c:pt>
                <c:pt idx="4">
                  <c:v>12.589462204348715</c:v>
                </c:pt>
                <c:pt idx="5">
                  <c:v>16.617817463022288</c:v>
                </c:pt>
                <c:pt idx="6">
                  <c:v>15.080771590211983</c:v>
                </c:pt>
                <c:pt idx="7">
                  <c:v>0.92359075727625928</c:v>
                </c:pt>
                <c:pt idx="8">
                  <c:v>1.1076272919364734</c:v>
                </c:pt>
                <c:pt idx="9">
                  <c:v>3.9601935791697906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3464134093821345"/>
          <c:y val="0"/>
          <c:w val="0.35575106134325057"/>
          <c:h val="0.95835725042896469"/>
        </c:manualLayout>
      </c:layout>
      <c:overlay val="0"/>
      <c:txPr>
        <a:bodyPr/>
        <a:lstStyle/>
        <a:p>
          <a:pPr>
            <a:defRPr sz="16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2000"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3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30223" y="0"/>
            <a:ext cx="29293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BAA7FB1-2D49-4887-9932-73D8803C6E8E}" type="datetimeFigureOut">
              <a:rPr lang="ru-RU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4039"/>
            <a:ext cx="292936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30223" y="9444039"/>
            <a:ext cx="292936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0878422-017F-4346-8A43-B7DDEB6E4D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0571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3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30223" y="0"/>
            <a:ext cx="29293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B8A46A8-7D08-4DEF-8CD5-FF119CEEF28E}" type="datetimeFigureOut">
              <a:rPr lang="ru-RU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5645" y="4722814"/>
            <a:ext cx="5409874" cy="4473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9"/>
            <a:ext cx="292936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30223" y="9444039"/>
            <a:ext cx="292936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15457D7-3011-4340-BD02-9FAA2FC4DB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5579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9FAFBB5-85E4-449C-871F-F14DFD2F6A6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4721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F0340EA-5330-476E-916E-034F036A356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6800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906504C-C70D-422F-8942-79D25BE23B2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816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AD98E35-EEAF-4512-9935-E4B12979377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1203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6D44CD-2FAB-4CE8-9748-E2622E3790B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6449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33F71DD-E759-4618-98BB-094102E5A8F4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2389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6D44CD-2FAB-4CE8-9748-E2622E3790B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594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9258574-5630-4697-9C26-4D9492112ADC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89862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657ACA1-766A-41B6-8601-2221F817752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121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17087-06F5-4681-84FD-2ABD77313487}" type="datetime1">
              <a:rPr lang="ru-RU" smtClean="0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93CC0-35FF-499A-A3F3-B1F56AC7D6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650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C478A-A05E-4A49-957D-65363CF7A5AA}" type="datetime1">
              <a:rPr lang="ru-RU" smtClean="0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BD470-16DF-49D2-B089-AD92736E63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8981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3725D-F2FD-493D-AF49-DD999DB0BE88}" type="datetime1">
              <a:rPr lang="ru-RU" smtClean="0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C5900B-9A16-41A5-BF92-CC7A77C956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897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E1A47-EA96-4FAE-87E3-73815F714679}" type="datetime1">
              <a:rPr lang="ru-RU" smtClean="0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EF6A1-F16B-4E93-A30F-1E59E6073D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448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7D383-4E2E-40E6-ADE9-46DEFA946542}" type="datetime1">
              <a:rPr lang="ru-RU" smtClean="0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5D2DC5-82E2-416B-93AE-4A25AF3F7C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1447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F5EDEB-90BA-474E-8F80-B71A1EAB223B}" type="datetime1">
              <a:rPr lang="ru-RU" smtClean="0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6C450E-E7FD-4DF0-9A0A-9DC771568F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9559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CBE8C-7AE3-41E0-A2EA-EB8B911314C4}" type="datetime1">
              <a:rPr lang="ru-RU" smtClean="0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973A33-6BF8-498E-A61C-366BC1C357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970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F790D7-FBD2-496B-92C1-13AF5F631C11}" type="datetime1">
              <a:rPr lang="ru-RU" smtClean="0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FA725-76F8-4B1D-9634-EDCEE64622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989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79F848-A347-4564-84D8-4A8389B22D87}" type="datetime1">
              <a:rPr lang="ru-RU" smtClean="0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2FD8F-E096-4DF8-B6F3-EE31C83E0A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310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3BC15-76E2-4F42-AB5F-DB78713B75C7}" type="datetime1">
              <a:rPr lang="ru-RU" smtClean="0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88477-57C7-4C5A-AF63-BC6505253E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650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CC311-A508-45CD-9B7E-C7E4CE5A5B2F}" type="datetime1">
              <a:rPr lang="ru-RU" smtClean="0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2743D-FCCE-440B-A07F-C0A03204E2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5805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3789629-047E-4B12-8658-33965BB839D1}" type="datetime1">
              <a:rPr lang="ru-RU" smtClean="0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100EBC8-165D-44F4-A604-DED070D47A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1043608" y="338139"/>
            <a:ext cx="7987680" cy="1362669"/>
          </a:xfrm>
        </p:spPr>
        <p:txBody>
          <a:bodyPr/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Национальный статистический комитет Кыргызской Республики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Пресс-конференция по итогам социально-экономического положения Кыргызской Республики в январе 2017г.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10 февраля 2017г.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550" y="1844675"/>
            <a:ext cx="7993063" cy="4392613"/>
          </a:xfrm>
        </p:spPr>
        <p:txBody>
          <a:bodyPr rtlCol="0">
            <a:normAutofit fontScale="55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570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5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 основных тенденциях 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5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сфере образования </a:t>
            </a:r>
            <a:endParaRPr lang="en-US" sz="650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5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Кыргызской</a:t>
            </a:r>
            <a:r>
              <a:rPr lang="ru-RU" sz="65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Республики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b="1" dirty="0" smtClean="0">
              <a:solidFill>
                <a:schemeClr val="tx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Отдел социальной статистики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Управления социально-демографической статистики и рынка труда НСК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2052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115888"/>
            <a:ext cx="955675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Дошкольное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образование</a:t>
            </a:r>
          </a:p>
          <a:p>
            <a:endParaRPr lang="ru-RU" sz="44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115888"/>
            <a:ext cx="955675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D:\Доки\СОЦИАЛЬНАЯ СТАТИСТИКА\Disk C\СТАТИСТИКА ОБРАЗОВАНИЯ\ЗАПИСКИ\ЮНИСЕФ\46283905-Детский-сад-учитель-женщина-преподавания-детям-новые-�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132856"/>
            <a:ext cx="4824536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870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8229600" cy="432048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График 1. Число дошкольных организаций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 территории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(единиц)</a:t>
            </a:r>
            <a:endParaRPr lang="ru-RU" sz="18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9" y="115888"/>
            <a:ext cx="883270" cy="88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7918002"/>
              </p:ext>
            </p:extLst>
          </p:nvPr>
        </p:nvGraphicFramePr>
        <p:xfrm>
          <a:off x="323528" y="1124744"/>
          <a:ext cx="8568952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Рисунок 6" descr="http://previews.123rf.com/images/axsimen/axsimen1604/axsimen160400076/55493797-Playground-vector-illustration-Kids-playground-Playground-park--Stock-Photo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124744"/>
            <a:ext cx="3312368" cy="1800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498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8630" y="378340"/>
            <a:ext cx="8065858" cy="674396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График 2. Охват детей дошкольными организациями </a:t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по территории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(в процентах к соответствующей возрастной группе 1-6 лет) 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76" y="8099"/>
            <a:ext cx="739254" cy="740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556792"/>
            <a:ext cx="2016224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2122342"/>
              </p:ext>
            </p:extLst>
          </p:nvPr>
        </p:nvGraphicFramePr>
        <p:xfrm>
          <a:off x="457200" y="1600200"/>
          <a:ext cx="8507288" cy="4997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35002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73150"/>
            <a:ext cx="8229600" cy="5053013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Школьное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образование</a:t>
            </a:r>
          </a:p>
          <a:p>
            <a:endParaRPr lang="ru-RU" sz="44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115888"/>
            <a:ext cx="955675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Картинки по запросу картинки школьник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276872"/>
            <a:ext cx="5688632" cy="337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863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Таблица 1. 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Число 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общеобразовательных школ</a:t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и численность учащихся в 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них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(на начало учебного года)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7061363"/>
              </p:ext>
            </p:extLst>
          </p:nvPr>
        </p:nvGraphicFramePr>
        <p:xfrm>
          <a:off x="638175" y="1844824"/>
          <a:ext cx="7992887" cy="3119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36503"/>
                <a:gridCol w="1728192"/>
                <a:gridCol w="1728192"/>
              </a:tblGrid>
              <a:tr h="615099"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2012/2013</a:t>
                      </a:r>
                      <a:endParaRPr lang="ru-RU" sz="18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2016/2017</a:t>
                      </a:r>
                    </a:p>
                  </a:txBody>
                  <a:tcPr marL="91444" marR="91444" marT="45717" marB="45717" anchor="ctr"/>
                </a:tc>
              </a:tr>
              <a:tr h="400911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Число школ - всего, единиц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2236</a:t>
                      </a:r>
                    </a:p>
                  </a:txBody>
                  <a:tcPr marL="9525" marR="9525" marT="9525" marB="0" anchor="ctr"/>
                </a:tc>
              </a:tr>
              <a:tr h="358460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государственные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2144</a:t>
                      </a:r>
                    </a:p>
                  </a:txBody>
                  <a:tcPr marL="9525" marR="9525" marT="9525" marB="0" anchor="ctr"/>
                </a:tc>
              </a:tr>
              <a:tr h="358460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частные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92</a:t>
                      </a:r>
                    </a:p>
                  </a:txBody>
                  <a:tcPr marL="9525" marR="9525" marT="9525" marB="0" anchor="ctr"/>
                </a:tc>
              </a:tr>
              <a:tr h="358460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Численность учащихся - всего, тыс. человек 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1176</a:t>
                      </a:r>
                    </a:p>
                  </a:txBody>
                  <a:tcPr marL="9525" marR="9525" marT="9525" marB="0" anchor="ctr"/>
                </a:tc>
              </a:tr>
              <a:tr h="358460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государственные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1155</a:t>
                      </a:r>
                    </a:p>
                  </a:txBody>
                  <a:tcPr marL="9525" marR="9525" marT="9525" marB="0" anchor="ctr"/>
                </a:tc>
              </a:tr>
              <a:tr h="358460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частные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115888"/>
            <a:ext cx="955675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991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8388423" cy="70609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График 3. Численность учащихся в общеобразовательных школах по территории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(на начало учебного года, тысяч человек)</a:t>
            </a:r>
            <a:endParaRPr lang="ru-RU" sz="18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50" y="115888"/>
            <a:ext cx="863407" cy="86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5117165"/>
              </p:ext>
            </p:extLst>
          </p:nvPr>
        </p:nvGraphicFramePr>
        <p:xfrm>
          <a:off x="457200" y="1268760"/>
          <a:ext cx="8363272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9150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60350"/>
            <a:ext cx="7992442" cy="777875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График 4.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Численность учащихся 1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класса,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прошедших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предшкольную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подготовку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(на начало 2016/2017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учебного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года, в процентах)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2002293"/>
              </p:ext>
            </p:extLst>
          </p:nvPr>
        </p:nvGraphicFramePr>
        <p:xfrm>
          <a:off x="395536" y="1600200"/>
          <a:ext cx="8291264" cy="4925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115888"/>
            <a:ext cx="955675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9078468"/>
              </p:ext>
            </p:extLst>
          </p:nvPr>
        </p:nvGraphicFramePr>
        <p:xfrm>
          <a:off x="638175" y="1556792"/>
          <a:ext cx="8280919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77669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448408"/>
            <a:ext cx="6840760" cy="576064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Среднее профессиональное образование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499993" y="2719860"/>
            <a:ext cx="3138074" cy="2221333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115888"/>
            <a:ext cx="955675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3648" y="2696235"/>
            <a:ext cx="2828646" cy="22449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899593" y="274638"/>
            <a:ext cx="8244407" cy="1143000"/>
          </a:xfrm>
        </p:spPr>
        <p:txBody>
          <a:bodyPr/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Таблица 2. Образовательные организации среднего профессионального образования (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СПУЗы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(на начало учебного года)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2705806"/>
              </p:ext>
            </p:extLst>
          </p:nvPr>
        </p:nvGraphicFramePr>
        <p:xfrm>
          <a:off x="611560" y="1609872"/>
          <a:ext cx="8064896" cy="3561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38725"/>
                <a:gridCol w="1782766"/>
                <a:gridCol w="1843405"/>
              </a:tblGrid>
              <a:tr h="667000"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/>
                      <a:endParaRPr lang="ru-RU" sz="1800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r"/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2012/2013</a:t>
                      </a:r>
                      <a:endParaRPr lang="ru-RU" sz="18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2016/2017</a:t>
                      </a:r>
                      <a:endParaRPr lang="ru-RU" sz="18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</a:tr>
              <a:tr h="421493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Число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СПУЗов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- всего,  единиц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Arial Unicode MS"/>
                          <a:cs typeface="Times New Roman" pitchFamily="18" charset="0"/>
                        </a:rPr>
                        <a:t>132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4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139</a:t>
                      </a:r>
                      <a:endParaRPr lang="ru-RU" sz="1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</a:tr>
              <a:tr h="421493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государственные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</a:t>
                      </a:r>
                    </a:p>
                  </a:txBody>
                  <a:tcPr marL="9525" marR="9525" marT="9525" marB="0"/>
                </a:tc>
              </a:tr>
              <a:tr h="421493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частные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Arial Unicode MS"/>
                          <a:cs typeface="Times New Roman" pitchFamily="18" charset="0"/>
                        </a:rPr>
                        <a:t>36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4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</a:p>
                  </a:txBody>
                  <a:tcPr marL="9525" marR="9525" marT="9525" marB="0"/>
                </a:tc>
              </a:tr>
              <a:tr h="421493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Численность студентов - всего, тыс. чел.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Arial Unicode MS"/>
                          <a:cs typeface="Times New Roman" pitchFamily="18" charset="0"/>
                        </a:rPr>
                        <a:t>8</a:t>
                      </a:r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Arial Unicode MS"/>
                          <a:cs typeface="Times New Roman" pitchFamily="18" charset="0"/>
                        </a:rPr>
                        <a:t>3,3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4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90,6</a:t>
                      </a:r>
                    </a:p>
                  </a:txBody>
                  <a:tcPr marL="9525" marR="9525" marT="9525" marB="0"/>
                </a:tc>
              </a:tr>
              <a:tr h="421493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государственные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72,3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79,2</a:t>
                      </a:r>
                    </a:p>
                  </a:txBody>
                  <a:tcPr marL="9525" marR="9525" marT="9525" marB="0"/>
                </a:tc>
              </a:tr>
              <a:tr h="421493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частные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Arial Unicode MS"/>
                          <a:cs typeface="Times New Roman" pitchFamily="18" charset="0"/>
                        </a:rPr>
                        <a:t>11,0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4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11,4</a:t>
                      </a:r>
                    </a:p>
                  </a:txBody>
                  <a:tcPr marL="9525" marR="9525" marT="9525" marB="0"/>
                </a:tc>
              </a:tr>
              <a:tr h="349488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Прием студентов – всего, тыс. чел.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33,8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4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36,3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9" y="115888"/>
            <a:ext cx="739254" cy="740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852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16868"/>
          </a:xfrm>
        </p:spPr>
        <p:txBody>
          <a:bodyPr/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График 5. Численность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учащихся в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СПУЗах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 территории</a:t>
            </a:r>
            <a:r>
              <a:rPr lang="ru-RU" sz="2800" b="1" dirty="0" smtClean="0"/>
              <a:t>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на начало учебного года,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тысяч человек)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9790"/>
            <a:ext cx="864096" cy="86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0320599"/>
              </p:ext>
            </p:extLst>
          </p:nvPr>
        </p:nvGraphicFramePr>
        <p:xfrm>
          <a:off x="323528" y="1196752"/>
          <a:ext cx="8496944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Рисунок 8" descr="http://funforkids.ru/pictures/school22/school2225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412776"/>
            <a:ext cx="2808311" cy="22322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5480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6012" y="260648"/>
            <a:ext cx="7941171" cy="1143000"/>
          </a:xfrm>
        </p:spPr>
        <p:txBody>
          <a:bodyPr/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График 6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Распределение численности принятых в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СПУЗы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по специальностям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на начало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2016/2017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учебного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года, в процентах)</a:t>
            </a:r>
            <a:endParaRPr lang="ru-RU" sz="1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115888"/>
            <a:ext cx="955675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0958231"/>
              </p:ext>
            </p:extLst>
          </p:nvPr>
        </p:nvGraphicFramePr>
        <p:xfrm>
          <a:off x="539552" y="1600200"/>
          <a:ext cx="8147248" cy="4853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3001533"/>
              </p:ext>
            </p:extLst>
          </p:nvPr>
        </p:nvGraphicFramePr>
        <p:xfrm>
          <a:off x="323528" y="1504949"/>
          <a:ext cx="8496943" cy="4732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8753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836712"/>
            <a:ext cx="7920879" cy="64807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Высшее профессиональное образование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>
                <a:latin typeface="Times New Roman" pitchFamily="18" charset="0"/>
                <a:cs typeface="Times New Roman" pitchFamily="18" charset="0"/>
              </a:rPr>
            </a:b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5888"/>
            <a:ext cx="1027286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947" y="1581696"/>
            <a:ext cx="3527401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2728" y="2852936"/>
            <a:ext cx="2332631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8568952" cy="1143000"/>
          </a:xfrm>
        </p:spPr>
        <p:txBody>
          <a:bodyPr/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Таблица 3. Образовательные организации высшего профессионального образования (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ВПУЗы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(на начало учебного года)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5451054"/>
              </p:ext>
            </p:extLst>
          </p:nvPr>
        </p:nvGraphicFramePr>
        <p:xfrm>
          <a:off x="511616" y="1700808"/>
          <a:ext cx="8208913" cy="3816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34779"/>
                <a:gridCol w="1797811"/>
                <a:gridCol w="1876323"/>
              </a:tblGrid>
              <a:tr h="720081"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/>
                      <a:endParaRPr lang="ru-RU" sz="1800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r"/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2012/2013</a:t>
                      </a:r>
                      <a:endParaRPr lang="ru-RU" sz="18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2016/2017</a:t>
                      </a:r>
                      <a:endParaRPr lang="ru-RU" sz="18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</a:tr>
              <a:tr h="504055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Число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ВПУЗов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- всего,  единиц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</a:t>
                      </a:r>
                    </a:p>
                  </a:txBody>
                  <a:tcPr marL="9525" marR="9525" marT="9525" marB="0" anchor="ctr"/>
                </a:tc>
              </a:tr>
              <a:tr h="381319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государственные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</a:p>
                  </a:txBody>
                  <a:tcPr marL="9525" marR="9525" marT="9525" marB="0" anchor="ctr"/>
                </a:tc>
              </a:tr>
              <a:tr h="338761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частные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</a:tr>
              <a:tr h="549071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Численность студентов - всего, тыс. чел.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231,6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175,4</a:t>
                      </a:r>
                      <a:endParaRPr lang="ru-RU" sz="1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государственные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204,1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153,4</a:t>
                      </a:r>
                      <a:endParaRPr lang="ru-RU" sz="1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80994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частные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22,0</a:t>
                      </a:r>
                      <a:endParaRPr lang="ru-RU" sz="1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83102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Принято студентов – всего, тыс. чел.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33,1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29,3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115888"/>
            <a:ext cx="773553" cy="720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259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3891" y="115888"/>
            <a:ext cx="8229600" cy="648072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График 7. Численность студентов в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ВПУЗах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 территории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(на начало учебного года, тысяч человек)</a:t>
            </a:r>
            <a:endParaRPr lang="ru-RU" sz="18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115888"/>
            <a:ext cx="883270" cy="82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3840844"/>
              </p:ext>
            </p:extLst>
          </p:nvPr>
        </p:nvGraphicFramePr>
        <p:xfrm>
          <a:off x="395536" y="836712"/>
          <a:ext cx="8352928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cha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7824" y="1556792"/>
            <a:ext cx="3240360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31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1011166" y="274638"/>
            <a:ext cx="7881314" cy="633412"/>
          </a:xfrm>
        </p:spPr>
        <p:txBody>
          <a:bodyPr/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График 8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Распределение численности принятых в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ВПУЗы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по специальностям </a:t>
            </a:r>
            <a:r>
              <a:rPr lang="ru-RU" sz="2600" b="1" dirty="0" smtClean="0"/>
              <a:t/>
            </a:r>
            <a:br>
              <a:rPr lang="ru-RU" sz="2600" b="1" dirty="0" smtClean="0"/>
            </a:b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на начало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2016/2017 учебного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года, в процентах)</a:t>
            </a:r>
            <a:endParaRPr lang="ru-RU" sz="18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32" y="119288"/>
            <a:ext cx="877333" cy="817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9583286"/>
              </p:ext>
            </p:extLst>
          </p:nvPr>
        </p:nvGraphicFramePr>
        <p:xfrm>
          <a:off x="160338" y="1412875"/>
          <a:ext cx="8804150" cy="5256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2018170"/>
              </p:ext>
            </p:extLst>
          </p:nvPr>
        </p:nvGraphicFramePr>
        <p:xfrm>
          <a:off x="467544" y="1484784"/>
          <a:ext cx="8291263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2253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32" y="119288"/>
            <a:ext cx="877333" cy="817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492896"/>
            <a:ext cx="4464496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3517</TotalTime>
  <Words>329</Words>
  <Application>Microsoft Office PowerPoint</Application>
  <PresentationFormat>Экран (4:3)</PresentationFormat>
  <Paragraphs>154</Paragraphs>
  <Slides>17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Национальный статистический комитет Кыргызской Республики Пресс-конференция по итогам социально-экономического положения Кыргызской Республики в январе 2017г. 10 февраля 2017г.</vt:lpstr>
      <vt:lpstr>Презентация PowerPoint</vt:lpstr>
      <vt:lpstr>График 1. Число дошкольных организаций  по территории (единиц)</vt:lpstr>
      <vt:lpstr>График 2. Охват детей дошкольными организациями  по территории  (в процентах к соответствующей возрастной группе 1-6 лет) </vt:lpstr>
      <vt:lpstr>Презентация PowerPoint</vt:lpstr>
      <vt:lpstr>Таблица 1. Число общеобразовательных школ  и численность учащихся в них  (на начало учебного года)</vt:lpstr>
      <vt:lpstr>График 3. Численность учащихся в общеобразовательных школах по территории (на начало учебного года, тысяч человек)</vt:lpstr>
      <vt:lpstr>График 4. Численность учащихся 1 класса, прошедших предшкольную подготовку  (на начало 2016/2017 учебного года, в процентах)</vt:lpstr>
      <vt:lpstr>Среднее профессиональное образование </vt:lpstr>
      <vt:lpstr>Таблица 2. Образовательные организации среднего профессионального образования (СПУЗы)  (на начало учебного года)</vt:lpstr>
      <vt:lpstr>График 5. Численность учащихся в СПУЗах  по территории (на начало учебного года, тысяч человек)</vt:lpstr>
      <vt:lpstr>График 6. Распределение численности принятых в СПУЗы по специальностям  (на начало 2016/2017 учебного года, в процентах)</vt:lpstr>
      <vt:lpstr>Высшее профессиональное образование </vt:lpstr>
      <vt:lpstr>Таблица 3. Образовательные организации высшего профессионального образования (ВПУЗы) (на начало учебного года)</vt:lpstr>
      <vt:lpstr>График 7. Численность студентов в ВПУЗах  по территории (на начало учебного года, тысяч человек)</vt:lpstr>
      <vt:lpstr>График 8. Распределение численности принятых в ВПУЗы по специальностям  (на начало 2016/2017 учебного года, в процентах)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Национальный статистический комитет Кыргызской Республики «Перспективы расширения круга пользователей: диалог между производителями и пользователями статистики» 10 июня 2014г.</dc:title>
  <dc:creator>Gabdullaeva</dc:creator>
  <cp:lastModifiedBy>Barabaev</cp:lastModifiedBy>
  <cp:revision>355</cp:revision>
  <cp:lastPrinted>2017-02-08T04:22:37Z</cp:lastPrinted>
  <dcterms:created xsi:type="dcterms:W3CDTF">2014-06-04T04:28:59Z</dcterms:created>
  <dcterms:modified xsi:type="dcterms:W3CDTF">2017-02-10T05:50:05Z</dcterms:modified>
</cp:coreProperties>
</file>