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734" r:id="rId1"/>
  </p:sldMasterIdLst>
  <p:notesMasterIdLst>
    <p:notesMasterId r:id="rId17"/>
  </p:notesMasterIdLst>
  <p:handoutMasterIdLst>
    <p:handoutMasterId r:id="rId18"/>
  </p:handoutMasterIdLst>
  <p:sldIdLst>
    <p:sldId id="256" r:id="rId2"/>
    <p:sldId id="275" r:id="rId3"/>
    <p:sldId id="264" r:id="rId4"/>
    <p:sldId id="278" r:id="rId5"/>
    <p:sldId id="276" r:id="rId6"/>
    <p:sldId id="269" r:id="rId7"/>
    <p:sldId id="271" r:id="rId8"/>
    <p:sldId id="273" r:id="rId9"/>
    <p:sldId id="279" r:id="rId10"/>
    <p:sldId id="270" r:id="rId11"/>
    <p:sldId id="280" r:id="rId12"/>
    <p:sldId id="268" r:id="rId13"/>
    <p:sldId id="261" r:id="rId14"/>
    <p:sldId id="262" r:id="rId15"/>
    <p:sldId id="258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55" d="100"/>
          <a:sy n="55" d="100"/>
        </p:scale>
        <p:origin x="108" y="14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8025371828521428E-2"/>
          <c:y val="5.0925925925925923E-2"/>
          <c:w val="0.87081496062992125"/>
          <c:h val="0.6618616422947131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Лист1!$A$11</c:f>
              <c:strCache>
                <c:ptCount val="1"/>
                <c:pt idx="0">
                  <c:v>      суды аксакалов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Лист1!$B$9:$F$9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Лист1!$B$11:$F$11</c:f>
              <c:numCache>
                <c:formatCode>#,##0</c:formatCode>
                <c:ptCount val="5"/>
                <c:pt idx="0">
                  <c:v>3212</c:v>
                </c:pt>
                <c:pt idx="1">
                  <c:v>3306</c:v>
                </c:pt>
                <c:pt idx="2">
                  <c:v>4309</c:v>
                </c:pt>
                <c:pt idx="3">
                  <c:v>5017</c:v>
                </c:pt>
                <c:pt idx="4">
                  <c:v>6694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554-4EE1-9CA8-C1F415C6B9E0}"/>
            </c:ext>
          </c:extLst>
        </c:ser>
        <c:ser>
          <c:idx val="1"/>
          <c:order val="1"/>
          <c:tx>
            <c:strRef>
              <c:f>Лист1!$A$12</c:f>
              <c:strCache>
                <c:ptCount val="1"/>
                <c:pt idx="0">
                  <c:v>      кризисные центры (ассоциации)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Лист1!$B$9:$F$9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Лист1!$B$12:$F$12</c:f>
              <c:numCache>
                <c:formatCode>#,##0</c:formatCode>
                <c:ptCount val="5"/>
                <c:pt idx="0">
                  <c:v>11399</c:v>
                </c:pt>
                <c:pt idx="1">
                  <c:v>15396</c:v>
                </c:pt>
                <c:pt idx="2">
                  <c:v>9245</c:v>
                </c:pt>
                <c:pt idx="3">
                  <c:v>8880</c:v>
                </c:pt>
                <c:pt idx="4">
                  <c:v>8335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554-4EE1-9CA8-C1F415C6B9E0}"/>
            </c:ext>
          </c:extLst>
        </c:ser>
        <c:ser>
          <c:idx val="2"/>
          <c:order val="2"/>
          <c:tx>
            <c:strRef>
              <c:f>Лист1!$A$13</c:f>
              <c:strCache>
                <c:ptCount val="1"/>
                <c:pt idx="0">
                  <c:v>      благотворительные, общественные фонды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Лист1!$B$9:$F$9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Лист1!$B$13:$F$13</c:f>
              <c:numCache>
                <c:formatCode>General</c:formatCode>
                <c:ptCount val="5"/>
                <c:pt idx="0">
                  <c:v>368</c:v>
                </c:pt>
                <c:pt idx="1">
                  <c:v>798</c:v>
                </c:pt>
                <c:pt idx="2">
                  <c:v>913</c:v>
                </c:pt>
                <c:pt idx="3" formatCode="#,##0">
                  <c:v>1078</c:v>
                </c:pt>
                <c:pt idx="4" formatCode="#,##0">
                  <c:v>1087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554-4EE1-9CA8-C1F415C6B9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9"/>
        <c:overlap val="-13"/>
        <c:axId val="-614513408"/>
        <c:axId val="-614503616"/>
      </c:barChart>
      <c:catAx>
        <c:axId val="-614513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614503616"/>
        <c:crosses val="autoZero"/>
        <c:auto val="1"/>
        <c:lblAlgn val="ctr"/>
        <c:lblOffset val="100"/>
        <c:noMultiLvlLbl val="0"/>
      </c:catAx>
      <c:valAx>
        <c:axId val="-614503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614513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7615923009623716E-3"/>
          <c:y val="0.77777559055118106"/>
          <c:w val="0.97580993000874894"/>
          <c:h val="0.1944466316710411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361111111111112"/>
          <c:y val="0.14120370370370369"/>
          <c:w val="0.45"/>
          <c:h val="0.69148748456051023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60B-4772-A490-E6E2D075DDFB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60B-4772-A490-E6E2D075DDFB}"/>
              </c:ext>
            </c:extLst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60B-4772-A490-E6E2D075DDFB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60B-4772-A490-E6E2D075DDFB}"/>
              </c:ext>
            </c:extLst>
          </c:dPt>
          <c:dPt>
            <c:idx val="4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C60B-4772-A490-E6E2D075DDFB}"/>
              </c:ext>
            </c:extLst>
          </c:dPt>
          <c:dLbls>
            <c:dLbl>
              <c:idx val="0"/>
              <c:layout>
                <c:manualLayout>
                  <c:x val="-5.4512248468941383E-3"/>
                  <c:y val="4.5869274785107508E-2"/>
                </c:manualLayout>
              </c:layout>
              <c:tx>
                <c:rich>
                  <a:bodyPr/>
                  <a:lstStyle/>
                  <a:p>
                    <a:fld id="{6041E828-678A-4429-8017-B96D794E04D4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; </a:t>
                    </a:r>
                    <a:fld id="{B87D3382-AF29-4625-9AA6-55B5AB43B1B9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60B-4772-A490-E6E2D075DDFB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1.5969160104986876E-2"/>
                  <c:y val="-0.19460119568387285"/>
                </c:manualLayout>
              </c:layout>
              <c:tx>
                <c:rich>
                  <a:bodyPr/>
                  <a:lstStyle/>
                  <a:p>
                    <a:fld id="{5D112C00-CB76-46DF-A129-3DAC5FA1C58F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; </a:t>
                    </a:r>
                    <a:fld id="{068AC527-D677-4C8E-96AF-C7DA015C1BC2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C60B-4772-A490-E6E2D075DDFB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1.3704068241469714E-2"/>
                  <c:y val="-2.3008894721493145E-2"/>
                </c:manualLayout>
              </c:layout>
              <c:tx>
                <c:rich>
                  <a:bodyPr/>
                  <a:lstStyle/>
                  <a:p>
                    <a:fld id="{F914A180-C20D-4A69-9AC4-A88B02333C26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; </a:t>
                    </a:r>
                    <a:fld id="{E5466866-1B95-43C2-8183-24410A49D9F9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C60B-4772-A490-E6E2D075DDFB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7.1275809273840765E-2"/>
                  <c:y val="-0.12325275390083439"/>
                </c:manualLayout>
              </c:layout>
              <c:tx>
                <c:rich>
                  <a:bodyPr/>
                  <a:lstStyle/>
                  <a:p>
                    <a:fld id="{B0A2954B-DCC0-4C97-86AB-BB2564704F97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; </a:t>
                    </a:r>
                    <a:fld id="{96B184AB-B763-4EC9-869F-C68B75EB28C8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C60B-4772-A490-E6E2D075DDFB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0.10609470691163604"/>
                  <c:y val="2.3389377631015021E-2"/>
                </c:manualLayout>
              </c:layout>
              <c:tx>
                <c:rich>
                  <a:bodyPr/>
                  <a:lstStyle/>
                  <a:p>
                    <a:fld id="{D5B2E0AB-E317-452F-BF89-029FD972B069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; </a:t>
                    </a:r>
                    <a:fld id="{82EFA3E2-40A2-4DE8-B2F2-44035BFF76B9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C60B-4772-A490-E6E2D075DDFB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Лист2!$A$45:$A$49</c:f>
              <c:strCache>
                <c:ptCount val="5"/>
                <c:pt idx="0">
                  <c:v>физическое насилие</c:v>
                </c:pt>
                <c:pt idx="1">
                  <c:v>психологическое насилие</c:v>
                </c:pt>
                <c:pt idx="2">
                  <c:v>экономическое насилие</c:v>
                </c:pt>
                <c:pt idx="3">
                  <c:v>пренебрежительное отношение</c:v>
                </c:pt>
                <c:pt idx="4">
                  <c:v>сексуальное насилие</c:v>
                </c:pt>
              </c:strCache>
            </c:strRef>
          </c:cat>
          <c:val>
            <c:numRef>
              <c:f>Лист2!$B$45:$B$49</c:f>
              <c:numCache>
                <c:formatCode>0.0</c:formatCode>
                <c:ptCount val="5"/>
                <c:pt idx="0">
                  <c:v>40.097994530537825</c:v>
                </c:pt>
                <c:pt idx="1">
                  <c:v>31.677301731996355</c:v>
                </c:pt>
                <c:pt idx="2">
                  <c:v>21.649954421148585</c:v>
                </c:pt>
                <c:pt idx="3">
                  <c:v>5.8226982680036459</c:v>
                </c:pt>
                <c:pt idx="4">
                  <c:v>0.75205104831358249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C60B-4772-A490-E6E2D075DD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85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0555555555555555E-2"/>
          <c:y val="5.6012777777777779E-2"/>
          <c:w val="0.93888888888888888"/>
          <c:h val="0.634516666666666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Лист1!$A$113</c:f>
              <c:strCache>
                <c:ptCount val="1"/>
                <c:pt idx="0">
                  <c:v>женщины</c:v>
                </c:pt>
              </c:strCache>
            </c:strRef>
          </c:tx>
          <c:spPr>
            <a:pattFill prst="ltDnDiag">
              <a:fgClr>
                <a:schemeClr val="tx1"/>
              </a:fgClr>
              <a:bgClr>
                <a:schemeClr val="bg1"/>
              </a:bgClr>
            </a:pattFill>
            <a:ln w="3175"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Лист1!$B$112:$F$112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Лист1!$B$113:$F$113</c:f>
              <c:numCache>
                <c:formatCode>General</c:formatCode>
                <c:ptCount val="5"/>
                <c:pt idx="0">
                  <c:v>504</c:v>
                </c:pt>
                <c:pt idx="1">
                  <c:v>600</c:v>
                </c:pt>
                <c:pt idx="2">
                  <c:v>731</c:v>
                </c:pt>
                <c:pt idx="3">
                  <c:v>1896</c:v>
                </c:pt>
                <c:pt idx="4">
                  <c:v>1404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F1C-4998-B15D-E8399FA43AE7}"/>
            </c:ext>
          </c:extLst>
        </c:ser>
        <c:ser>
          <c:idx val="1"/>
          <c:order val="1"/>
          <c:tx>
            <c:strRef>
              <c:f>Лист1!$A$114</c:f>
              <c:strCache>
                <c:ptCount val="1"/>
                <c:pt idx="0">
                  <c:v>мужчины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Лист1!$B$112:$F$112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Лист1!$B$114:$F$114</c:f>
              <c:numCache>
                <c:formatCode>General</c:formatCode>
                <c:ptCount val="5"/>
                <c:pt idx="0">
                  <c:v>217</c:v>
                </c:pt>
                <c:pt idx="1">
                  <c:v>357</c:v>
                </c:pt>
                <c:pt idx="2">
                  <c:v>410</c:v>
                </c:pt>
                <c:pt idx="3">
                  <c:v>1115</c:v>
                </c:pt>
                <c:pt idx="4">
                  <c:v>728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F1C-4998-B15D-E8399FA43AE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8"/>
        <c:overlap val="-17"/>
        <c:axId val="-553917664"/>
        <c:axId val="-553924736"/>
      </c:barChart>
      <c:catAx>
        <c:axId val="-5539176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spc="120" normalizeH="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553924736"/>
        <c:crosses val="autoZero"/>
        <c:auto val="1"/>
        <c:lblAlgn val="ctr"/>
        <c:lblOffset val="100"/>
        <c:noMultiLvlLbl val="0"/>
      </c:catAx>
      <c:valAx>
        <c:axId val="-55392473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553917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2.5860860860860784E-3"/>
          <c:y val="0.83769000000000005"/>
          <c:w val="0.96379679679679675"/>
          <c:h val="0.161489999999999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821741032370952E-2"/>
          <c:y val="6.1081755050505053E-2"/>
          <c:w val="0.87595603674540667"/>
          <c:h val="0.6757924836601306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Лист1!$A$58</c:f>
              <c:strCache>
                <c:ptCount val="1"/>
                <c:pt idx="0">
                  <c:v>физическое</c:v>
                </c:pt>
              </c:strCache>
            </c:strRef>
          </c:tx>
          <c:spPr>
            <a:solidFill>
              <a:schemeClr val="accent1">
                <a:shade val="58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7777777777777779E-3"/>
                  <c:y val="5.274724909597653E-3"/>
                </c:manualLayout>
              </c:layout>
              <c:tx>
                <c:rich>
                  <a:bodyPr/>
                  <a:lstStyle/>
                  <a:p>
                    <a:fld id="{EE549F32-D1EC-40C6-9E03-1EDB9AC3AB71}" type="VALUE">
                      <a:rPr lang="en-US"/>
                      <a:pPr/>
                      <a:t>[ЗНАЧЕНИЕ]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F60-4A6F-BF6A-DE414A07F6D5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FC33BEFB-2956-4D51-A79F-911C461515B5}" type="VALUE">
                      <a:rPr lang="en-US"/>
                      <a:pPr/>
                      <a:t>[ЗНАЧЕНИЕ]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F60-4A6F-BF6A-DE414A07F6D5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C517E9D3-0EF3-4925-BAAD-0B30E5B11A94}" type="VALUE">
                      <a:rPr lang="en-US"/>
                      <a:pPr/>
                      <a:t>[ЗНАЧЕНИЕ]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5F60-4A6F-BF6A-DE414A07F6D5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18163566-CE81-4DFC-8E09-7B44FF1897EA}" type="VALUE">
                      <a:rPr lang="en-US"/>
                      <a:pPr/>
                      <a:t>[ЗНАЧЕНИЕ]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F60-4A6F-BF6A-DE414A07F6D5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fld id="{CBB3C205-E3F1-45BF-86C4-DA9946C381A2}" type="VALUE">
                      <a:rPr lang="en-US"/>
                      <a:pPr/>
                      <a:t>[ЗНАЧЕНИЕ]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F60-4A6F-BF6A-DE414A07F6D5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Лист1!$B$57:$F$57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Лист1!$B$58:$F$58</c:f>
              <c:numCache>
                <c:formatCode>0</c:formatCode>
                <c:ptCount val="5"/>
                <c:pt idx="0">
                  <c:v>66.3</c:v>
                </c:pt>
                <c:pt idx="1">
                  <c:v>65.900000000000006</c:v>
                </c:pt>
                <c:pt idx="2">
                  <c:v>52.5</c:v>
                </c:pt>
                <c:pt idx="3">
                  <c:v>56.3</c:v>
                </c:pt>
                <c:pt idx="4">
                  <c:v>58.8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5F60-4A6F-BF6A-DE414A07F6D5}"/>
            </c:ext>
          </c:extLst>
        </c:ser>
        <c:ser>
          <c:idx val="1"/>
          <c:order val="1"/>
          <c:tx>
            <c:strRef>
              <c:f>Лист1!$A$59</c:f>
              <c:strCache>
                <c:ptCount val="1"/>
                <c:pt idx="0">
                  <c:v>психическое</c:v>
                </c:pt>
              </c:strCache>
            </c:strRef>
          </c:tx>
          <c:spPr>
            <a:solidFill>
              <a:schemeClr val="accent1">
                <a:shade val="86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F9A5EB02-BFDA-49A7-AC2D-06D8BA8774E1}" type="VALUE">
                      <a:rPr lang="en-US"/>
                      <a:pPr/>
                      <a:t>[ЗНАЧЕНИЕ]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5F60-4A6F-BF6A-DE414A07F6D5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538F4D06-D25E-41B9-8ED6-E5BFFA3362D6}" type="VALUE">
                      <a:rPr lang="en-US"/>
                      <a:pPr/>
                      <a:t>[ЗНАЧЕНИЕ]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5F60-4A6F-BF6A-DE414A07F6D5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10100E9C-C006-4F4A-9A77-819C5255B741}" type="VALUE">
                      <a:rPr lang="en-US"/>
                      <a:pPr/>
                      <a:t>[ЗНАЧЕНИЕ]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5F60-4A6F-BF6A-DE414A07F6D5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8F8CDEDA-0C66-4002-8D1B-2DF76733DED5}" type="VALUE">
                      <a:rPr lang="en-US"/>
                      <a:pPr/>
                      <a:t>[ЗНАЧЕНИЕ]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5F60-4A6F-BF6A-DE414A07F6D5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fld id="{99EAC302-EAB1-4A7E-9473-34646091938A}" type="VALUE">
                      <a:rPr lang="en-US"/>
                      <a:pPr/>
                      <a:t>[ЗНАЧЕНИЕ]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5F60-4A6F-BF6A-DE414A07F6D5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Лист1!$B$57:$F$57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Лист1!$B$59:$F$59</c:f>
              <c:numCache>
                <c:formatCode>0</c:formatCode>
                <c:ptCount val="5"/>
                <c:pt idx="0">
                  <c:v>24.6</c:v>
                </c:pt>
                <c:pt idx="1">
                  <c:v>18.5</c:v>
                </c:pt>
                <c:pt idx="2">
                  <c:v>25.3</c:v>
                </c:pt>
                <c:pt idx="3">
                  <c:v>26.3</c:v>
                </c:pt>
                <c:pt idx="4">
                  <c:v>24.1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5F60-4A6F-BF6A-DE414A07F6D5}"/>
            </c:ext>
          </c:extLst>
        </c:ser>
        <c:ser>
          <c:idx val="2"/>
          <c:order val="2"/>
          <c:tx>
            <c:strRef>
              <c:f>Лист1!$A$60</c:f>
              <c:strCache>
                <c:ptCount val="1"/>
                <c:pt idx="0">
                  <c:v>сексуальное</c:v>
                </c:pt>
              </c:strCache>
            </c:strRef>
          </c:tx>
          <c:spPr>
            <a:solidFill>
              <a:schemeClr val="accent1">
                <a:tint val="86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8.4722331583552052E-2"/>
                  <c:y val="3.9087207895497546E-3"/>
                </c:manualLayout>
              </c:layout>
              <c:tx>
                <c:rich>
                  <a:bodyPr/>
                  <a:lstStyle/>
                  <a:p>
                    <a:fld id="{E462D485-3D48-471F-B89B-BFAD5C9160EC}" type="VALUE">
                      <a:rPr lang="en-US"/>
                      <a:pPr/>
                      <a:t>[ЗНАЧЕНИЕ]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5F60-4A6F-BF6A-DE414A07F6D5}"/>
                </c:ext>
                <c:ext xmlns:c15="http://schemas.microsoft.com/office/drawing/2012/chart" uri="{CE6537A1-D6FC-4f65-9D91-7224C49458BB}">
                  <c15:layout>
                    <c:manualLayout>
                      <c:w val="7.6750437445319342E-2"/>
                      <c:h val="6.9768670309653918E-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8.7499999999999953E-2"/>
                  <c:y val="-3.0163615590318021E-4"/>
                </c:manualLayout>
              </c:layout>
              <c:tx>
                <c:rich>
                  <a:bodyPr/>
                  <a:lstStyle/>
                  <a:p>
                    <a:fld id="{46A2F150-2ABA-4290-8256-2BE1A4B768E6}" type="VALUE">
                      <a:rPr lang="en-US"/>
                      <a:pPr/>
                      <a:t>[ЗНАЧЕНИЕ]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5F60-4A6F-BF6A-DE414A07F6D5}"/>
                </c:ext>
                <c:ext xmlns:c15="http://schemas.microsoft.com/office/drawing/2012/chart" uri="{CE6537A1-D6FC-4f65-9D91-7224C49458BB}">
                  <c15:layout>
                    <c:manualLayout>
                      <c:w val="8.2305993000874891E-2"/>
                      <c:h val="7.7172131147540984E-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8.1944444444444348E-2"/>
                  <c:y val="3.1458798038532985E-3"/>
                </c:manualLayout>
              </c:layout>
              <c:tx>
                <c:rich>
                  <a:bodyPr/>
                  <a:lstStyle/>
                  <a:p>
                    <a:fld id="{1FD34B76-06A2-43AF-BEB0-7ADF7F3A1BD7}" type="VALUE">
                      <a:rPr lang="en-US"/>
                      <a:pPr/>
                      <a:t>[ЗНАЧЕНИЕ]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5F60-4A6F-BF6A-DE414A07F6D5}"/>
                </c:ext>
                <c:ext xmlns:c15="http://schemas.microsoft.com/office/drawing/2012/chart" uri="{CE6537A1-D6FC-4f65-9D91-7224C49458BB}">
                  <c15:layout>
                    <c:manualLayout>
                      <c:w val="5.6431758530183729E-2"/>
                      <c:h val="9.7013205828779606E-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8.3333333333333343E-2"/>
                  <c:y val="1.4966676536860304E-2"/>
                </c:manualLayout>
              </c:layout>
              <c:tx>
                <c:rich>
                  <a:bodyPr/>
                  <a:lstStyle/>
                  <a:p>
                    <a:fld id="{23DD4B8F-957F-40DD-B871-93F6A89DABE5}" type="VALUE">
                      <a:rPr lang="en-US"/>
                      <a:pPr/>
                      <a:t>[ЗНАЧЕНИЕ]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5F60-4A6F-BF6A-DE414A07F6D5}"/>
                </c:ext>
                <c:ext xmlns:c15="http://schemas.microsoft.com/office/drawing/2012/chart" uri="{CE6537A1-D6FC-4f65-9D91-7224C49458BB}">
                  <c15:layout>
                    <c:manualLayout>
                      <c:w val="5.961767279090114E-2"/>
                      <c:h val="7.8427595628415295E-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8.8888888888888906E-2"/>
                  <c:y val="1.4410702597045993E-2"/>
                </c:manualLayout>
              </c:layout>
              <c:tx>
                <c:rich>
                  <a:bodyPr/>
                  <a:lstStyle/>
                  <a:p>
                    <a:fld id="{03A744BB-94F5-4AF9-AC08-A49945119CBB}" type="VALUE">
                      <a:rPr lang="en-US"/>
                      <a:pPr/>
                      <a:t>[ЗНАЧЕНИЕ]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0-5F60-4A6F-BF6A-DE414A07F6D5}"/>
                </c:ext>
                <c:ext xmlns:c15="http://schemas.microsoft.com/office/drawing/2012/chart" uri="{CE6537A1-D6FC-4f65-9D91-7224C49458BB}">
                  <c15:layout>
                    <c:manualLayout>
                      <c:w val="7.397265966754156E-2"/>
                      <c:h val="9.6047358834244076E-2"/>
                    </c:manualLayout>
                  </c15:layout>
                  <c15:dlblFieldTable/>
                  <c15:showDataLabelsRange val="0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oundRectCallou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Лист1!$B$57:$F$57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Лист1!$B$60:$F$60</c:f>
              <c:numCache>
                <c:formatCode>0.0</c:formatCode>
                <c:ptCount val="5"/>
                <c:pt idx="0">
                  <c:v>0.37</c:v>
                </c:pt>
                <c:pt idx="1">
                  <c:v>0.44</c:v>
                </c:pt>
                <c:pt idx="2" formatCode="0">
                  <c:v>0.77</c:v>
                </c:pt>
                <c:pt idx="3" formatCode="0">
                  <c:v>0.57999999999999996</c:v>
                </c:pt>
                <c:pt idx="4">
                  <c:v>0.22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1-5F60-4A6F-BF6A-DE414A07F6D5}"/>
            </c:ext>
          </c:extLst>
        </c:ser>
        <c:ser>
          <c:idx val="3"/>
          <c:order val="3"/>
          <c:tx>
            <c:strRef>
              <c:f>Лист1!$A$61</c:f>
              <c:strCache>
                <c:ptCount val="1"/>
                <c:pt idx="0">
                  <c:v>другое</c:v>
                </c:pt>
              </c:strCache>
            </c:strRef>
          </c:tx>
          <c:spPr>
            <a:solidFill>
              <a:schemeClr val="accent1">
                <a:tint val="58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DB8755EF-6C57-42C1-8E5E-44F9DC3D2B55}" type="VALUE">
                      <a:rPr lang="en-US"/>
                      <a:pPr/>
                      <a:t>[ЗНАЧЕНИЕ]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2-5F60-4A6F-BF6A-DE414A07F6D5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0D267218-9058-45D3-BC6C-E07646E9E76A}" type="VALUE">
                      <a:rPr lang="en-US"/>
                      <a:pPr/>
                      <a:t>[ЗНАЧЕНИЕ]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3-5F60-4A6F-BF6A-DE414A07F6D5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62D6C4AC-70A9-44A2-B630-3B65EC089D4C}" type="VALUE">
                      <a:rPr lang="en-US"/>
                      <a:pPr/>
                      <a:t>[ЗНАЧЕНИЕ]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4-5F60-4A6F-BF6A-DE414A07F6D5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4D998367-6E5C-4737-AB2A-E7F965586B8E}" type="VALUE">
                      <a:rPr lang="en-US"/>
                      <a:pPr/>
                      <a:t>[ЗНАЧЕНИЕ]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5-5F60-4A6F-BF6A-DE414A07F6D5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fld id="{D8EB452A-0FDF-48A9-80D4-17F26B59CB58}" type="VALUE">
                      <a:rPr lang="en-US"/>
                      <a:pPr/>
                      <a:t>[ЗНАЧЕНИЕ]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6-5F60-4A6F-BF6A-DE414A07F6D5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Лист1!$B$57:$F$57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Лист1!$B$61:$F$61</c:f>
              <c:numCache>
                <c:formatCode>0</c:formatCode>
                <c:ptCount val="5"/>
                <c:pt idx="0">
                  <c:v>8.77</c:v>
                </c:pt>
                <c:pt idx="1">
                  <c:v>15.18</c:v>
                </c:pt>
                <c:pt idx="2">
                  <c:v>21.43</c:v>
                </c:pt>
                <c:pt idx="3">
                  <c:v>16.8</c:v>
                </c:pt>
                <c:pt idx="4">
                  <c:v>16.86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7-5F60-4A6F-BF6A-DE414A07F6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553917120"/>
        <c:axId val="-553916576"/>
      </c:barChart>
      <c:catAx>
        <c:axId val="-553917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553916576"/>
        <c:crosses val="autoZero"/>
        <c:auto val="1"/>
        <c:lblAlgn val="ctr"/>
        <c:lblOffset val="100"/>
        <c:noMultiLvlLbl val="0"/>
      </c:catAx>
      <c:valAx>
        <c:axId val="-553916576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553917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7777777777777776E-2"/>
          <c:y val="0.87225694444444446"/>
          <c:w val="0.95608573928258966"/>
          <c:h val="7.963699494949494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9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8C88C0-C322-4596-BB1B-F3F930361EAB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DFCB646-9CCE-4160-8A64-C01FC6289405}">
      <dgm:prSet phldrT="[Текст]"/>
      <dgm:spPr>
        <a:solidFill>
          <a:srgbClr val="00B0F0"/>
        </a:solidFill>
      </dgm:spPr>
      <dgm:t>
        <a:bodyPr/>
        <a:lstStyle/>
        <a:p>
          <a:r>
            <a:rPr lang="ru-RU" b="1" dirty="0" smtClean="0">
              <a:latin typeface="Times New Roman" panose="02020603050405020304" pitchFamily="18" charset="0"/>
              <a:ea typeface="Times New Roman" panose="02020603050405020304" pitchFamily="18" charset="0"/>
            </a:rPr>
            <a:t>обратившихся по причинам:</a:t>
          </a:r>
          <a:endParaRPr lang="ru-RU" dirty="0"/>
        </a:p>
      </dgm:t>
    </dgm:pt>
    <dgm:pt modelId="{3FAD9A72-5FC6-4C68-A320-BD923ECF1A04}" type="parTrans" cxnId="{409C3B7B-972F-44AA-B099-A82825D54A57}">
      <dgm:prSet/>
      <dgm:spPr/>
      <dgm:t>
        <a:bodyPr/>
        <a:lstStyle/>
        <a:p>
          <a:endParaRPr lang="ru-RU"/>
        </a:p>
      </dgm:t>
    </dgm:pt>
    <dgm:pt modelId="{6AE513AB-8870-458C-99D3-6F589585BCD8}" type="sibTrans" cxnId="{409C3B7B-972F-44AA-B099-A82825D54A57}">
      <dgm:prSet/>
      <dgm:spPr/>
      <dgm:t>
        <a:bodyPr/>
        <a:lstStyle/>
        <a:p>
          <a:endParaRPr lang="ru-RU"/>
        </a:p>
      </dgm:t>
    </dgm:pt>
    <dgm:pt modelId="{9ECBB0F2-548E-4D76-BEEC-7585F9D1133F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</a:rPr>
            <a:t>семейное насилие</a:t>
          </a:r>
          <a:endParaRPr lang="ru-RU" dirty="0"/>
        </a:p>
      </dgm:t>
    </dgm:pt>
    <dgm:pt modelId="{C3081A24-ADE4-4AC2-87EA-637794213BDC}" type="parTrans" cxnId="{1C5FF058-55B5-4274-A93A-9EAF8BB3820A}">
      <dgm:prSet/>
      <dgm:spPr/>
      <dgm:t>
        <a:bodyPr/>
        <a:lstStyle/>
        <a:p>
          <a:endParaRPr lang="ru-RU"/>
        </a:p>
      </dgm:t>
    </dgm:pt>
    <dgm:pt modelId="{D554D398-2DFC-4D40-B2C2-EA830F886EC2}" type="sibTrans" cxnId="{1C5FF058-55B5-4274-A93A-9EAF8BB3820A}">
      <dgm:prSet/>
      <dgm:spPr/>
      <dgm:t>
        <a:bodyPr/>
        <a:lstStyle/>
        <a:p>
          <a:endParaRPr lang="ru-RU"/>
        </a:p>
      </dgm:t>
    </dgm:pt>
    <dgm:pt modelId="{CF8EB661-1C00-4D5E-AF51-45BE7F640E73}">
      <dgm:prSet phldrT="[Текст]"/>
      <dgm:spPr/>
      <dgm:t>
        <a:bodyPr/>
        <a:lstStyle/>
        <a:p>
          <a:r>
            <a:rPr lang="ru-RU" b="1" dirty="0" smtClean="0">
              <a:solidFill>
                <a:srgbClr val="FF0000"/>
              </a:solidFill>
              <a:latin typeface="Times New Roman" panose="02020603050405020304" pitchFamily="18" charset="0"/>
            </a:rPr>
            <a:t>Торговля людьми </a:t>
          </a:r>
          <a:r>
            <a:rPr lang="ru-RU" dirty="0" smtClean="0">
              <a:latin typeface="Times New Roman" panose="02020603050405020304" pitchFamily="18" charset="0"/>
            </a:rPr>
            <a:t>(трудовая эксплуатация, сексуальная эксплуатация)</a:t>
          </a:r>
          <a:endParaRPr lang="ru-RU" dirty="0"/>
        </a:p>
      </dgm:t>
    </dgm:pt>
    <dgm:pt modelId="{39E4DA7E-B968-4629-801F-087F4FBD1E13}" type="parTrans" cxnId="{651A1691-8290-4559-B70E-70A23DB185C6}">
      <dgm:prSet/>
      <dgm:spPr/>
      <dgm:t>
        <a:bodyPr/>
        <a:lstStyle/>
        <a:p>
          <a:endParaRPr lang="ru-RU"/>
        </a:p>
      </dgm:t>
    </dgm:pt>
    <dgm:pt modelId="{FC74C674-9997-4BEC-9FF2-5F7F5CF92587}" type="sibTrans" cxnId="{651A1691-8290-4559-B70E-70A23DB185C6}">
      <dgm:prSet/>
      <dgm:spPr/>
      <dgm:t>
        <a:bodyPr/>
        <a:lstStyle/>
        <a:p>
          <a:endParaRPr lang="ru-RU"/>
        </a:p>
      </dgm:t>
    </dgm:pt>
    <dgm:pt modelId="{EC9A20A0-EAD8-4B0E-BB65-03386ED4D111}">
      <dgm:prSet phldrT="[Текст]"/>
      <dgm:spPr>
        <a:solidFill>
          <a:srgbClr val="92D050"/>
        </a:solidFill>
      </dgm:spPr>
      <dgm:t>
        <a:bodyPr/>
        <a:lstStyle/>
        <a:p>
          <a:r>
            <a:rPr lang="ru-RU" b="1" dirty="0" smtClean="0"/>
            <a:t>пострадавшие от насилия в семье по видам насилия:</a:t>
          </a:r>
          <a:endParaRPr lang="ru-RU" dirty="0"/>
        </a:p>
      </dgm:t>
    </dgm:pt>
    <dgm:pt modelId="{B62830AA-ACF7-42B5-B319-4FAF3EE39811}" type="parTrans" cxnId="{E8806F08-0B66-4C65-AF50-0D83A49479AF}">
      <dgm:prSet/>
      <dgm:spPr/>
      <dgm:t>
        <a:bodyPr/>
        <a:lstStyle/>
        <a:p>
          <a:endParaRPr lang="ru-RU"/>
        </a:p>
      </dgm:t>
    </dgm:pt>
    <dgm:pt modelId="{04C0FEBD-B5B2-4014-98C7-4BC1A2C980BD}" type="sibTrans" cxnId="{E8806F08-0B66-4C65-AF50-0D83A49479AF}">
      <dgm:prSet/>
      <dgm:spPr/>
      <dgm:t>
        <a:bodyPr/>
        <a:lstStyle/>
        <a:p>
          <a:endParaRPr lang="ru-RU"/>
        </a:p>
      </dgm:t>
    </dgm:pt>
    <dgm:pt modelId="{3A3CA745-8F8A-41D6-B8F6-431D719875D7}">
      <dgm:prSet phldrT="[Текст]"/>
      <dgm:spPr/>
      <dgm:t>
        <a:bodyPr/>
        <a:lstStyle/>
        <a:p>
          <a:r>
            <a:rPr lang="ru-RU" dirty="0" smtClean="0"/>
            <a:t>физическое насилие</a:t>
          </a:r>
          <a:endParaRPr lang="ru-RU" dirty="0"/>
        </a:p>
      </dgm:t>
    </dgm:pt>
    <dgm:pt modelId="{544AF35A-5198-4338-AED4-1A36B2130E7B}" type="parTrans" cxnId="{47894553-BAFE-4095-98B9-1BDFD37DA462}">
      <dgm:prSet/>
      <dgm:spPr/>
      <dgm:t>
        <a:bodyPr/>
        <a:lstStyle/>
        <a:p>
          <a:endParaRPr lang="ru-RU"/>
        </a:p>
      </dgm:t>
    </dgm:pt>
    <dgm:pt modelId="{6C8AB22D-4E71-4EEF-BFA1-61B32A3008E9}" type="sibTrans" cxnId="{47894553-BAFE-4095-98B9-1BDFD37DA462}">
      <dgm:prSet/>
      <dgm:spPr/>
      <dgm:t>
        <a:bodyPr/>
        <a:lstStyle/>
        <a:p>
          <a:endParaRPr lang="ru-RU"/>
        </a:p>
      </dgm:t>
    </dgm:pt>
    <dgm:pt modelId="{2119C6DD-24BA-4E2D-9495-A84197836ECB}">
      <dgm:prSet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</a:rPr>
            <a:t>сексуальное насилие</a:t>
          </a:r>
        </a:p>
      </dgm:t>
    </dgm:pt>
    <dgm:pt modelId="{E4817250-ECC1-4F03-B33C-1223D4C92012}" type="parTrans" cxnId="{65E6D36B-10B9-4A92-A126-EBC9A34E7839}">
      <dgm:prSet/>
      <dgm:spPr/>
      <dgm:t>
        <a:bodyPr/>
        <a:lstStyle/>
        <a:p>
          <a:endParaRPr lang="ru-RU"/>
        </a:p>
      </dgm:t>
    </dgm:pt>
    <dgm:pt modelId="{B5C42A05-49E9-41AC-A9DC-A801692FEF94}" type="sibTrans" cxnId="{65E6D36B-10B9-4A92-A126-EBC9A34E7839}">
      <dgm:prSet/>
      <dgm:spPr/>
      <dgm:t>
        <a:bodyPr/>
        <a:lstStyle/>
        <a:p>
          <a:endParaRPr lang="ru-RU"/>
        </a:p>
      </dgm:t>
    </dgm:pt>
    <dgm:pt modelId="{96C77350-A2B8-4755-B21A-6C9DA5B726E4}">
      <dgm:prSet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</a:rPr>
            <a:t>Дискриминационные брачные практики (</a:t>
          </a:r>
          <a:r>
            <a:rPr lang="ru-RU" dirty="0" smtClean="0">
              <a:solidFill>
                <a:srgbClr val="FF0000"/>
              </a:solidFill>
              <a:latin typeface="Times New Roman" panose="02020603050405020304" pitchFamily="18" charset="0"/>
            </a:rPr>
            <a:t>принуждение к вступлению в брак, похищение для вступления в брак, брак в несовершеннолетнем возрасте, многоженство</a:t>
          </a:r>
          <a:r>
            <a:rPr lang="ru-RU" dirty="0" smtClean="0">
              <a:latin typeface="Times New Roman" panose="02020603050405020304" pitchFamily="18" charset="0"/>
            </a:rPr>
            <a:t>)</a:t>
          </a:r>
        </a:p>
      </dgm:t>
    </dgm:pt>
    <dgm:pt modelId="{B71713BE-05E8-43C1-B08C-59002AEF1E64}" type="parTrans" cxnId="{C87556EA-31B5-40D9-BBE6-7B8124FFE4DE}">
      <dgm:prSet/>
      <dgm:spPr/>
      <dgm:t>
        <a:bodyPr/>
        <a:lstStyle/>
        <a:p>
          <a:endParaRPr lang="ru-RU"/>
        </a:p>
      </dgm:t>
    </dgm:pt>
    <dgm:pt modelId="{A5288ACD-5147-46BA-BEEA-50DE88DA53BB}" type="sibTrans" cxnId="{C87556EA-31B5-40D9-BBE6-7B8124FFE4DE}">
      <dgm:prSet/>
      <dgm:spPr/>
      <dgm:t>
        <a:bodyPr/>
        <a:lstStyle/>
        <a:p>
          <a:endParaRPr lang="ru-RU"/>
        </a:p>
      </dgm:t>
    </dgm:pt>
    <dgm:pt modelId="{1863E751-F043-465A-BFA5-88A55AEE2B47}">
      <dgm:prSet/>
      <dgm:spPr/>
      <dgm:t>
        <a:bodyPr/>
        <a:lstStyle/>
        <a:p>
          <a:r>
            <a:rPr lang="ru-RU" dirty="0" smtClean="0">
              <a:solidFill>
                <a:srgbClr val="FF0000"/>
              </a:solidFill>
            </a:rPr>
            <a:t>экономическое насилие</a:t>
          </a:r>
        </a:p>
      </dgm:t>
    </dgm:pt>
    <dgm:pt modelId="{EB7897D5-C4E2-4E3A-A894-AC2540F51653}" type="parTrans" cxnId="{BE58519A-7ED4-40C6-BE43-8A53D0D9CC4F}">
      <dgm:prSet/>
      <dgm:spPr/>
      <dgm:t>
        <a:bodyPr/>
        <a:lstStyle/>
        <a:p>
          <a:endParaRPr lang="ru-RU"/>
        </a:p>
      </dgm:t>
    </dgm:pt>
    <dgm:pt modelId="{AAFEACCA-91CA-4E5A-BA0C-80667ED05941}" type="sibTrans" cxnId="{BE58519A-7ED4-40C6-BE43-8A53D0D9CC4F}">
      <dgm:prSet/>
      <dgm:spPr/>
      <dgm:t>
        <a:bodyPr/>
        <a:lstStyle/>
        <a:p>
          <a:endParaRPr lang="ru-RU"/>
        </a:p>
      </dgm:t>
    </dgm:pt>
    <dgm:pt modelId="{19D2A685-D28F-4E8D-9D12-0C3351A27150}">
      <dgm:prSet/>
      <dgm:spPr/>
      <dgm:t>
        <a:bodyPr/>
        <a:lstStyle/>
        <a:p>
          <a:r>
            <a:rPr lang="ru-RU" dirty="0" smtClean="0">
              <a:solidFill>
                <a:srgbClr val="FF0000"/>
              </a:solidFill>
            </a:rPr>
            <a:t>пренебрежительное отношение </a:t>
          </a:r>
          <a:endParaRPr lang="ru-RU" dirty="0">
            <a:solidFill>
              <a:srgbClr val="FF0000"/>
            </a:solidFill>
          </a:endParaRPr>
        </a:p>
      </dgm:t>
    </dgm:pt>
    <dgm:pt modelId="{A47EC6C5-B704-4AB4-9B1D-5F5159EB5F43}" type="parTrans" cxnId="{E2BCAD1F-BB31-49FD-A424-65D3EE5964E7}">
      <dgm:prSet/>
      <dgm:spPr/>
      <dgm:t>
        <a:bodyPr/>
        <a:lstStyle/>
        <a:p>
          <a:endParaRPr lang="ru-RU"/>
        </a:p>
      </dgm:t>
    </dgm:pt>
    <dgm:pt modelId="{923AC76B-EE0E-4E35-BF20-605E1F677779}" type="sibTrans" cxnId="{E2BCAD1F-BB31-49FD-A424-65D3EE5964E7}">
      <dgm:prSet/>
      <dgm:spPr/>
      <dgm:t>
        <a:bodyPr/>
        <a:lstStyle/>
        <a:p>
          <a:endParaRPr lang="ru-RU"/>
        </a:p>
      </dgm:t>
    </dgm:pt>
    <dgm:pt modelId="{72EBA03E-9709-42B1-8ED1-AE3282F974C6}">
      <dgm:prSet/>
      <dgm:spPr/>
      <dgm:t>
        <a:bodyPr/>
        <a:lstStyle/>
        <a:p>
          <a:r>
            <a:rPr lang="ru-RU" dirty="0" smtClean="0"/>
            <a:t>сексуальное насилие</a:t>
          </a:r>
          <a:endParaRPr lang="ru-RU" dirty="0"/>
        </a:p>
      </dgm:t>
    </dgm:pt>
    <dgm:pt modelId="{36413F86-8556-4DD3-860D-F5332F7492EF}" type="parTrans" cxnId="{47C8871E-78AD-4166-9CCE-EDB87836DB84}">
      <dgm:prSet/>
      <dgm:spPr/>
      <dgm:t>
        <a:bodyPr/>
        <a:lstStyle/>
        <a:p>
          <a:endParaRPr lang="ru-RU"/>
        </a:p>
      </dgm:t>
    </dgm:pt>
    <dgm:pt modelId="{A2037E9E-A95A-429F-ABDA-09FFF0EA904F}" type="sibTrans" cxnId="{47C8871E-78AD-4166-9CCE-EDB87836DB84}">
      <dgm:prSet/>
      <dgm:spPr/>
      <dgm:t>
        <a:bodyPr/>
        <a:lstStyle/>
        <a:p>
          <a:endParaRPr lang="ru-RU"/>
        </a:p>
      </dgm:t>
    </dgm:pt>
    <dgm:pt modelId="{C5CDA1D1-0878-4DB4-9331-5C6DB093B90A}">
      <dgm:prSet/>
      <dgm:spPr/>
      <dgm:t>
        <a:bodyPr/>
        <a:lstStyle/>
        <a:p>
          <a:r>
            <a:rPr lang="ru-RU" dirty="0" smtClean="0">
              <a:solidFill>
                <a:srgbClr val="FF0000"/>
              </a:solidFill>
              <a:latin typeface="Times New Roman" panose="02020603050405020304" pitchFamily="18" charset="0"/>
            </a:rPr>
            <a:t>Развод, раздел имущества</a:t>
          </a:r>
        </a:p>
      </dgm:t>
    </dgm:pt>
    <dgm:pt modelId="{6EDA2BF9-E877-40C7-8150-AAA55EC5D658}" type="parTrans" cxnId="{8EDD956D-1F97-48F8-9E7A-8789E120E734}">
      <dgm:prSet/>
      <dgm:spPr/>
      <dgm:t>
        <a:bodyPr/>
        <a:lstStyle/>
        <a:p>
          <a:endParaRPr lang="ru-RU"/>
        </a:p>
      </dgm:t>
    </dgm:pt>
    <dgm:pt modelId="{6986DC92-4C44-4F49-BF9D-238B5DBD3B30}" type="sibTrans" cxnId="{8EDD956D-1F97-48F8-9E7A-8789E120E734}">
      <dgm:prSet/>
      <dgm:spPr/>
      <dgm:t>
        <a:bodyPr/>
        <a:lstStyle/>
        <a:p>
          <a:endParaRPr lang="ru-RU"/>
        </a:p>
      </dgm:t>
    </dgm:pt>
    <dgm:pt modelId="{2B4F58FD-AB68-4160-9337-E5DF16815804}" type="pres">
      <dgm:prSet presAssocID="{178C88C0-C322-4596-BB1B-F3F930361EA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61D30FA-81A5-406E-825C-328D7D6CD00C}" type="pres">
      <dgm:prSet presAssocID="{1DFCB646-9CCE-4160-8A64-C01FC6289405}" presName="linNode" presStyleCnt="0"/>
      <dgm:spPr/>
    </dgm:pt>
    <dgm:pt modelId="{FA42E1F6-59AE-4072-86C9-2314D599F1FE}" type="pres">
      <dgm:prSet presAssocID="{1DFCB646-9CCE-4160-8A64-C01FC6289405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8388D0-1CFE-4599-AA1F-433B4FC54033}" type="pres">
      <dgm:prSet presAssocID="{1DFCB646-9CCE-4160-8A64-C01FC6289405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AFCA94-5CDE-4B5A-969E-746D1AFF22DE}" type="pres">
      <dgm:prSet presAssocID="{6AE513AB-8870-458C-99D3-6F589585BCD8}" presName="sp" presStyleCnt="0"/>
      <dgm:spPr/>
    </dgm:pt>
    <dgm:pt modelId="{651358E3-F78B-4230-B5FF-A2769BCCB79E}" type="pres">
      <dgm:prSet presAssocID="{EC9A20A0-EAD8-4B0E-BB65-03386ED4D111}" presName="linNode" presStyleCnt="0"/>
      <dgm:spPr/>
    </dgm:pt>
    <dgm:pt modelId="{9D1C8559-1C71-4F95-A457-3D38095B050D}" type="pres">
      <dgm:prSet presAssocID="{EC9A20A0-EAD8-4B0E-BB65-03386ED4D111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F72DBF-659A-4FF5-8481-D4BCC1729A7F}" type="pres">
      <dgm:prSet presAssocID="{EC9A20A0-EAD8-4B0E-BB65-03386ED4D111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C19EFF8-6EF5-4884-B4E8-C9D07E812733}" type="presOf" srcId="{CF8EB661-1C00-4D5E-AF51-45BE7F640E73}" destId="{B28388D0-1CFE-4599-AA1F-433B4FC54033}" srcOrd="0" destOrd="2" presId="urn:microsoft.com/office/officeart/2005/8/layout/vList5"/>
    <dgm:cxn modelId="{7D1432FA-12FC-4FAC-80B9-09BBB8EF96F2}" type="presOf" srcId="{96C77350-A2B8-4755-B21A-6C9DA5B726E4}" destId="{B28388D0-1CFE-4599-AA1F-433B4FC54033}" srcOrd="0" destOrd="3" presId="urn:microsoft.com/office/officeart/2005/8/layout/vList5"/>
    <dgm:cxn modelId="{C87556EA-31B5-40D9-BBE6-7B8124FFE4DE}" srcId="{1DFCB646-9CCE-4160-8A64-C01FC6289405}" destId="{96C77350-A2B8-4755-B21A-6C9DA5B726E4}" srcOrd="3" destOrd="0" parTransId="{B71713BE-05E8-43C1-B08C-59002AEF1E64}" sibTransId="{A5288ACD-5147-46BA-BEEA-50DE88DA53BB}"/>
    <dgm:cxn modelId="{E2BCAD1F-BB31-49FD-A424-65D3EE5964E7}" srcId="{EC9A20A0-EAD8-4B0E-BB65-03386ED4D111}" destId="{19D2A685-D28F-4E8D-9D12-0C3351A27150}" srcOrd="2" destOrd="0" parTransId="{A47EC6C5-B704-4AB4-9B1D-5F5159EB5F43}" sibTransId="{923AC76B-EE0E-4E35-BF20-605E1F677779}"/>
    <dgm:cxn modelId="{704B3035-839B-4545-BDAF-C5A6E51FD4EC}" type="presOf" srcId="{9ECBB0F2-548E-4D76-BEEC-7585F9D1133F}" destId="{B28388D0-1CFE-4599-AA1F-433B4FC54033}" srcOrd="0" destOrd="0" presId="urn:microsoft.com/office/officeart/2005/8/layout/vList5"/>
    <dgm:cxn modelId="{FB5F2CB0-748D-4F8C-B368-832836F53720}" type="presOf" srcId="{C5CDA1D1-0878-4DB4-9331-5C6DB093B90A}" destId="{B28388D0-1CFE-4599-AA1F-433B4FC54033}" srcOrd="0" destOrd="4" presId="urn:microsoft.com/office/officeart/2005/8/layout/vList5"/>
    <dgm:cxn modelId="{47894553-BAFE-4095-98B9-1BDFD37DA462}" srcId="{EC9A20A0-EAD8-4B0E-BB65-03386ED4D111}" destId="{3A3CA745-8F8A-41D6-B8F6-431D719875D7}" srcOrd="0" destOrd="0" parTransId="{544AF35A-5198-4338-AED4-1A36B2130E7B}" sibTransId="{6C8AB22D-4E71-4EEF-BFA1-61B32A3008E9}"/>
    <dgm:cxn modelId="{5CEEE4FC-6659-4C96-A4D7-C0ABA1EB6E93}" type="presOf" srcId="{1863E751-F043-465A-BFA5-88A55AEE2B47}" destId="{44F72DBF-659A-4FF5-8481-D4BCC1729A7F}" srcOrd="0" destOrd="1" presId="urn:microsoft.com/office/officeart/2005/8/layout/vList5"/>
    <dgm:cxn modelId="{E8AB48FD-6E01-46DD-9279-484847916E4C}" type="presOf" srcId="{1DFCB646-9CCE-4160-8A64-C01FC6289405}" destId="{FA42E1F6-59AE-4072-86C9-2314D599F1FE}" srcOrd="0" destOrd="0" presId="urn:microsoft.com/office/officeart/2005/8/layout/vList5"/>
    <dgm:cxn modelId="{65E6D36B-10B9-4A92-A126-EBC9A34E7839}" srcId="{1DFCB646-9CCE-4160-8A64-C01FC6289405}" destId="{2119C6DD-24BA-4E2D-9495-A84197836ECB}" srcOrd="1" destOrd="0" parTransId="{E4817250-ECC1-4F03-B33C-1223D4C92012}" sibTransId="{B5C42A05-49E9-41AC-A9DC-A801692FEF94}"/>
    <dgm:cxn modelId="{A1ADFD57-A4A9-4C69-81BE-7778CF91D7D0}" type="presOf" srcId="{EC9A20A0-EAD8-4B0E-BB65-03386ED4D111}" destId="{9D1C8559-1C71-4F95-A457-3D38095B050D}" srcOrd="0" destOrd="0" presId="urn:microsoft.com/office/officeart/2005/8/layout/vList5"/>
    <dgm:cxn modelId="{28F81044-1799-4BFE-9828-0E8FF110116A}" type="presOf" srcId="{72EBA03E-9709-42B1-8ED1-AE3282F974C6}" destId="{44F72DBF-659A-4FF5-8481-D4BCC1729A7F}" srcOrd="0" destOrd="3" presId="urn:microsoft.com/office/officeart/2005/8/layout/vList5"/>
    <dgm:cxn modelId="{1C5FF058-55B5-4274-A93A-9EAF8BB3820A}" srcId="{1DFCB646-9CCE-4160-8A64-C01FC6289405}" destId="{9ECBB0F2-548E-4D76-BEEC-7585F9D1133F}" srcOrd="0" destOrd="0" parTransId="{C3081A24-ADE4-4AC2-87EA-637794213BDC}" sibTransId="{D554D398-2DFC-4D40-B2C2-EA830F886EC2}"/>
    <dgm:cxn modelId="{33E8D439-6DD8-40B1-B6FD-E7E834F1AAA7}" type="presOf" srcId="{2119C6DD-24BA-4E2D-9495-A84197836ECB}" destId="{B28388D0-1CFE-4599-AA1F-433B4FC54033}" srcOrd="0" destOrd="1" presId="urn:microsoft.com/office/officeart/2005/8/layout/vList5"/>
    <dgm:cxn modelId="{C9CBE41F-5008-488F-9F0E-78942DA463F9}" type="presOf" srcId="{19D2A685-D28F-4E8D-9D12-0C3351A27150}" destId="{44F72DBF-659A-4FF5-8481-D4BCC1729A7F}" srcOrd="0" destOrd="2" presId="urn:microsoft.com/office/officeart/2005/8/layout/vList5"/>
    <dgm:cxn modelId="{BE58519A-7ED4-40C6-BE43-8A53D0D9CC4F}" srcId="{EC9A20A0-EAD8-4B0E-BB65-03386ED4D111}" destId="{1863E751-F043-465A-BFA5-88A55AEE2B47}" srcOrd="1" destOrd="0" parTransId="{EB7897D5-C4E2-4E3A-A894-AC2540F51653}" sibTransId="{AAFEACCA-91CA-4E5A-BA0C-80667ED05941}"/>
    <dgm:cxn modelId="{409C3B7B-972F-44AA-B099-A82825D54A57}" srcId="{178C88C0-C322-4596-BB1B-F3F930361EAB}" destId="{1DFCB646-9CCE-4160-8A64-C01FC6289405}" srcOrd="0" destOrd="0" parTransId="{3FAD9A72-5FC6-4C68-A320-BD923ECF1A04}" sibTransId="{6AE513AB-8870-458C-99D3-6F589585BCD8}"/>
    <dgm:cxn modelId="{99D9399E-4952-4403-9F44-C29D04549C68}" type="presOf" srcId="{178C88C0-C322-4596-BB1B-F3F930361EAB}" destId="{2B4F58FD-AB68-4160-9337-E5DF16815804}" srcOrd="0" destOrd="0" presId="urn:microsoft.com/office/officeart/2005/8/layout/vList5"/>
    <dgm:cxn modelId="{8EDD956D-1F97-48F8-9E7A-8789E120E734}" srcId="{1DFCB646-9CCE-4160-8A64-C01FC6289405}" destId="{C5CDA1D1-0878-4DB4-9331-5C6DB093B90A}" srcOrd="4" destOrd="0" parTransId="{6EDA2BF9-E877-40C7-8150-AAA55EC5D658}" sibTransId="{6986DC92-4C44-4F49-BF9D-238B5DBD3B30}"/>
    <dgm:cxn modelId="{E8806F08-0B66-4C65-AF50-0D83A49479AF}" srcId="{178C88C0-C322-4596-BB1B-F3F930361EAB}" destId="{EC9A20A0-EAD8-4B0E-BB65-03386ED4D111}" srcOrd="1" destOrd="0" parTransId="{B62830AA-ACF7-42B5-B319-4FAF3EE39811}" sibTransId="{04C0FEBD-B5B2-4014-98C7-4BC1A2C980BD}"/>
    <dgm:cxn modelId="{47C8871E-78AD-4166-9CCE-EDB87836DB84}" srcId="{EC9A20A0-EAD8-4B0E-BB65-03386ED4D111}" destId="{72EBA03E-9709-42B1-8ED1-AE3282F974C6}" srcOrd="3" destOrd="0" parTransId="{36413F86-8556-4DD3-860D-F5332F7492EF}" sibTransId="{A2037E9E-A95A-429F-ABDA-09FFF0EA904F}"/>
    <dgm:cxn modelId="{C0C18BAE-0A22-4472-A602-D3C9864C288A}" type="presOf" srcId="{3A3CA745-8F8A-41D6-B8F6-431D719875D7}" destId="{44F72DBF-659A-4FF5-8481-D4BCC1729A7F}" srcOrd="0" destOrd="0" presId="urn:microsoft.com/office/officeart/2005/8/layout/vList5"/>
    <dgm:cxn modelId="{651A1691-8290-4559-B70E-70A23DB185C6}" srcId="{1DFCB646-9CCE-4160-8A64-C01FC6289405}" destId="{CF8EB661-1C00-4D5E-AF51-45BE7F640E73}" srcOrd="2" destOrd="0" parTransId="{39E4DA7E-B968-4629-801F-087F4FBD1E13}" sibTransId="{FC74C674-9997-4BEC-9FF2-5F7F5CF92587}"/>
    <dgm:cxn modelId="{5A937FD5-C684-4CA7-AC94-443D5CCB008B}" type="presParOf" srcId="{2B4F58FD-AB68-4160-9337-E5DF16815804}" destId="{F61D30FA-81A5-406E-825C-328D7D6CD00C}" srcOrd="0" destOrd="0" presId="urn:microsoft.com/office/officeart/2005/8/layout/vList5"/>
    <dgm:cxn modelId="{DD2B3527-CE42-4DCB-9FAC-6CD529F1CEB0}" type="presParOf" srcId="{F61D30FA-81A5-406E-825C-328D7D6CD00C}" destId="{FA42E1F6-59AE-4072-86C9-2314D599F1FE}" srcOrd="0" destOrd="0" presId="urn:microsoft.com/office/officeart/2005/8/layout/vList5"/>
    <dgm:cxn modelId="{511E4427-CEA3-48AF-8263-CF6C08BBEA43}" type="presParOf" srcId="{F61D30FA-81A5-406E-825C-328D7D6CD00C}" destId="{B28388D0-1CFE-4599-AA1F-433B4FC54033}" srcOrd="1" destOrd="0" presId="urn:microsoft.com/office/officeart/2005/8/layout/vList5"/>
    <dgm:cxn modelId="{B6EB911B-FFA3-4E51-8C75-7DCFED829DC4}" type="presParOf" srcId="{2B4F58FD-AB68-4160-9337-E5DF16815804}" destId="{AFAFCA94-5CDE-4B5A-969E-746D1AFF22DE}" srcOrd="1" destOrd="0" presId="urn:microsoft.com/office/officeart/2005/8/layout/vList5"/>
    <dgm:cxn modelId="{1E85B0C1-9993-4128-9DB8-61242C4AA1CA}" type="presParOf" srcId="{2B4F58FD-AB68-4160-9337-E5DF16815804}" destId="{651358E3-F78B-4230-B5FF-A2769BCCB79E}" srcOrd="2" destOrd="0" presId="urn:microsoft.com/office/officeart/2005/8/layout/vList5"/>
    <dgm:cxn modelId="{34811279-937B-4AEF-8836-F90988D6F44C}" type="presParOf" srcId="{651358E3-F78B-4230-B5FF-A2769BCCB79E}" destId="{9D1C8559-1C71-4F95-A457-3D38095B050D}" srcOrd="0" destOrd="0" presId="urn:microsoft.com/office/officeart/2005/8/layout/vList5"/>
    <dgm:cxn modelId="{BF6F5C87-D050-4C6F-92B3-FD1F93A4C6A6}" type="presParOf" srcId="{651358E3-F78B-4230-B5FF-A2769BCCB79E}" destId="{44F72DBF-659A-4FF5-8481-D4BCC1729A7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98F3797-D539-40BD-96BC-51E12BD0729B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3FCE900-B5C7-4B0C-885F-1604C252C2FA}">
      <dgm:prSet phldrT="[Текст]" custT="1"/>
      <dgm:spPr/>
      <dgm:t>
        <a:bodyPr/>
        <a:lstStyle/>
        <a:p>
          <a:r>
            <a:rPr lang="ru-RU" sz="1800" b="1" dirty="0" smtClean="0"/>
            <a:t>Статистическая отчетность по семейному насилию</a:t>
          </a:r>
          <a:endParaRPr lang="ru-RU" sz="1800" b="1" dirty="0"/>
        </a:p>
      </dgm:t>
    </dgm:pt>
    <dgm:pt modelId="{1F808466-079F-4AEF-87BF-E6C3EE769F9F}" type="parTrans" cxnId="{A397FFD5-525C-4457-BF9E-DD92D081A118}">
      <dgm:prSet/>
      <dgm:spPr/>
      <dgm:t>
        <a:bodyPr/>
        <a:lstStyle/>
        <a:p>
          <a:endParaRPr lang="ru-RU" sz="1800"/>
        </a:p>
      </dgm:t>
    </dgm:pt>
    <dgm:pt modelId="{7DB0DFB2-5E56-4F7E-B7BF-FAEA7F2DE278}" type="sibTrans" cxnId="{A397FFD5-525C-4457-BF9E-DD92D081A118}">
      <dgm:prSet/>
      <dgm:spPr/>
      <dgm:t>
        <a:bodyPr/>
        <a:lstStyle/>
        <a:p>
          <a:endParaRPr lang="ru-RU" sz="1800"/>
        </a:p>
      </dgm:t>
    </dgm:pt>
    <dgm:pt modelId="{9D9579D1-749E-44B3-8200-3B030E57B953}">
      <dgm:prSet phldrT="[Текст]" custT="1"/>
      <dgm:spPr/>
      <dgm:t>
        <a:bodyPr/>
        <a:lstStyle/>
        <a:p>
          <a:r>
            <a:rPr lang="ru-RU" sz="1800" b="1" dirty="0" smtClean="0"/>
            <a:t>ФАП  </a:t>
          </a:r>
          <a:endParaRPr lang="ru-RU" sz="1800" dirty="0"/>
        </a:p>
      </dgm:t>
    </dgm:pt>
    <dgm:pt modelId="{35049A6A-C9BA-43EC-9100-7C1A779D36F5}" type="parTrans" cxnId="{3E09FFE5-DD9A-4053-8FEE-0907036045A5}">
      <dgm:prSet/>
      <dgm:spPr/>
      <dgm:t>
        <a:bodyPr/>
        <a:lstStyle/>
        <a:p>
          <a:endParaRPr lang="ru-RU" sz="1800"/>
        </a:p>
      </dgm:t>
    </dgm:pt>
    <dgm:pt modelId="{3D298BC3-E00D-4C64-ABA5-F5DE6DF174FA}" type="sibTrans" cxnId="{3E09FFE5-DD9A-4053-8FEE-0907036045A5}">
      <dgm:prSet/>
      <dgm:spPr/>
      <dgm:t>
        <a:bodyPr/>
        <a:lstStyle/>
        <a:p>
          <a:endParaRPr lang="ru-RU" sz="1800"/>
        </a:p>
      </dgm:t>
    </dgm:pt>
    <dgm:pt modelId="{351B141C-B501-438E-8FD5-8F3AF521ED5F}">
      <dgm:prSet custT="1"/>
      <dgm:spPr/>
      <dgm:t>
        <a:bodyPr/>
        <a:lstStyle/>
        <a:p>
          <a:r>
            <a:rPr lang="ru-RU" sz="1800" b="1" dirty="0" smtClean="0"/>
            <a:t>ГСВ, ЦСМ</a:t>
          </a:r>
          <a:endParaRPr lang="ru-RU" sz="1800" dirty="0"/>
        </a:p>
      </dgm:t>
    </dgm:pt>
    <dgm:pt modelId="{1C33B1A1-68E8-4D8F-8F35-A5FFEFDC8A1E}" type="parTrans" cxnId="{5A194509-36C1-4A0B-9AD0-82295309127E}">
      <dgm:prSet/>
      <dgm:spPr/>
      <dgm:t>
        <a:bodyPr/>
        <a:lstStyle/>
        <a:p>
          <a:endParaRPr lang="ru-RU" sz="1800"/>
        </a:p>
      </dgm:t>
    </dgm:pt>
    <dgm:pt modelId="{D20832CC-8D3A-49CD-930B-4EEA46DC4048}" type="sibTrans" cxnId="{5A194509-36C1-4A0B-9AD0-82295309127E}">
      <dgm:prSet/>
      <dgm:spPr/>
      <dgm:t>
        <a:bodyPr/>
        <a:lstStyle/>
        <a:p>
          <a:endParaRPr lang="ru-RU" sz="1800"/>
        </a:p>
      </dgm:t>
    </dgm:pt>
    <dgm:pt modelId="{1E4DB647-B5E4-4B40-926A-7EFC4628E9CB}">
      <dgm:prSet custT="1"/>
      <dgm:spPr/>
      <dgm:t>
        <a:bodyPr/>
        <a:lstStyle/>
        <a:p>
          <a:r>
            <a:rPr lang="ru-RU" sz="1800" b="1" dirty="0" smtClean="0"/>
            <a:t>Бюро судебно-медицинской экспертизы</a:t>
          </a:r>
          <a:endParaRPr lang="ru-RU" sz="1800" dirty="0"/>
        </a:p>
      </dgm:t>
    </dgm:pt>
    <dgm:pt modelId="{F136CDBC-2F74-4F7B-AA31-397B75616316}" type="parTrans" cxnId="{906DCD38-2C42-42EB-8EC2-DC31F1335FDD}">
      <dgm:prSet/>
      <dgm:spPr/>
      <dgm:t>
        <a:bodyPr/>
        <a:lstStyle/>
        <a:p>
          <a:endParaRPr lang="ru-RU" sz="1800"/>
        </a:p>
      </dgm:t>
    </dgm:pt>
    <dgm:pt modelId="{B1F25AA1-9199-4CD5-87B4-9FFA5C0349E4}" type="sibTrans" cxnId="{906DCD38-2C42-42EB-8EC2-DC31F1335FDD}">
      <dgm:prSet/>
      <dgm:spPr/>
      <dgm:t>
        <a:bodyPr/>
        <a:lstStyle/>
        <a:p>
          <a:endParaRPr lang="ru-RU" sz="1800"/>
        </a:p>
      </dgm:t>
    </dgm:pt>
    <dgm:pt modelId="{E3C5A4C8-99D6-4E4E-A589-8015E69A9BEF}">
      <dgm:prSet custT="1"/>
      <dgm:spPr/>
      <dgm:t>
        <a:bodyPr/>
        <a:lstStyle/>
        <a:p>
          <a:r>
            <a:rPr lang="ru-RU" sz="1800" b="1" dirty="0" smtClean="0"/>
            <a:t>Стационары</a:t>
          </a:r>
          <a:endParaRPr lang="ru-RU" sz="1800" dirty="0"/>
        </a:p>
      </dgm:t>
    </dgm:pt>
    <dgm:pt modelId="{2E8A3643-9BFF-475C-BDA6-1B8D2E45C2E2}" type="parTrans" cxnId="{2533F9EF-73B4-47E2-A9ED-236F39CB833F}">
      <dgm:prSet/>
      <dgm:spPr/>
      <dgm:t>
        <a:bodyPr/>
        <a:lstStyle/>
        <a:p>
          <a:endParaRPr lang="ru-RU" sz="1800"/>
        </a:p>
      </dgm:t>
    </dgm:pt>
    <dgm:pt modelId="{98400729-E783-4E85-AD24-F3D609F92471}" type="sibTrans" cxnId="{2533F9EF-73B4-47E2-A9ED-236F39CB833F}">
      <dgm:prSet/>
      <dgm:spPr/>
      <dgm:t>
        <a:bodyPr/>
        <a:lstStyle/>
        <a:p>
          <a:endParaRPr lang="ru-RU" sz="1800"/>
        </a:p>
      </dgm:t>
    </dgm:pt>
    <dgm:pt modelId="{F722DB84-AAA8-496A-9C1F-C4E8B84871BC}">
      <dgm:prSet custT="1"/>
      <dgm:spPr/>
      <dgm:t>
        <a:bodyPr/>
        <a:lstStyle/>
        <a:p>
          <a:r>
            <a:rPr lang="ru-RU" sz="1800" b="1" dirty="0" smtClean="0"/>
            <a:t>Станции (отделения, больницы) скорой медицинской помощи</a:t>
          </a:r>
          <a:endParaRPr lang="ru-RU" sz="1800" dirty="0"/>
        </a:p>
      </dgm:t>
    </dgm:pt>
    <dgm:pt modelId="{C62F60B7-5B7E-48C0-B95A-F0E0DBC43202}" type="parTrans" cxnId="{E1AC7DB8-2A4B-465E-8BDE-C7C50B92E8DD}">
      <dgm:prSet/>
      <dgm:spPr/>
      <dgm:t>
        <a:bodyPr/>
        <a:lstStyle/>
        <a:p>
          <a:endParaRPr lang="ru-RU" sz="1800"/>
        </a:p>
      </dgm:t>
    </dgm:pt>
    <dgm:pt modelId="{B588B83F-80F4-4EEF-AF26-ADEEDF80946D}" type="sibTrans" cxnId="{E1AC7DB8-2A4B-465E-8BDE-C7C50B92E8DD}">
      <dgm:prSet/>
      <dgm:spPr/>
      <dgm:t>
        <a:bodyPr/>
        <a:lstStyle/>
        <a:p>
          <a:endParaRPr lang="ru-RU" sz="1800"/>
        </a:p>
      </dgm:t>
    </dgm:pt>
    <dgm:pt modelId="{8E3E239A-1ED8-4BDE-9822-C973384360C5}" type="pres">
      <dgm:prSet presAssocID="{298F3797-D539-40BD-96BC-51E12BD0729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3050F68-7E61-4ADB-902C-00D8AEB8CE86}" type="pres">
      <dgm:prSet presAssocID="{23FCE900-B5C7-4B0C-885F-1604C252C2FA}" presName="hierRoot1" presStyleCnt="0"/>
      <dgm:spPr/>
    </dgm:pt>
    <dgm:pt modelId="{6420E9F1-D7A8-4AEC-A485-6E4DFBFC133F}" type="pres">
      <dgm:prSet presAssocID="{23FCE900-B5C7-4B0C-885F-1604C252C2FA}" presName="composite" presStyleCnt="0"/>
      <dgm:spPr/>
    </dgm:pt>
    <dgm:pt modelId="{F94D8C76-21BB-47E4-8094-9334FDECF43A}" type="pres">
      <dgm:prSet presAssocID="{23FCE900-B5C7-4B0C-885F-1604C252C2FA}" presName="background" presStyleLbl="node0" presStyleIdx="0" presStyleCnt="1"/>
      <dgm:spPr/>
    </dgm:pt>
    <dgm:pt modelId="{E51C1CF2-E0E5-483E-AC38-09B219D94465}" type="pres">
      <dgm:prSet presAssocID="{23FCE900-B5C7-4B0C-885F-1604C252C2FA}" presName="text" presStyleLbl="fgAcc0" presStyleIdx="0" presStyleCnt="1" custScaleX="226333" custScaleY="127767" custLinFactY="-27513" custLinFactNeighborX="-10492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99B046-580B-4961-842F-BD8AD244B492}" type="pres">
      <dgm:prSet presAssocID="{23FCE900-B5C7-4B0C-885F-1604C252C2FA}" presName="hierChild2" presStyleCnt="0"/>
      <dgm:spPr/>
    </dgm:pt>
    <dgm:pt modelId="{C06E5B03-67F8-46B1-807A-BE9DCD709F01}" type="pres">
      <dgm:prSet presAssocID="{35049A6A-C9BA-43EC-9100-7C1A779D36F5}" presName="Name10" presStyleLbl="parChTrans1D2" presStyleIdx="0" presStyleCnt="5"/>
      <dgm:spPr/>
      <dgm:t>
        <a:bodyPr/>
        <a:lstStyle/>
        <a:p>
          <a:endParaRPr lang="ru-RU"/>
        </a:p>
      </dgm:t>
    </dgm:pt>
    <dgm:pt modelId="{93ADC6BC-3941-4E7D-9A48-6D286DA2552B}" type="pres">
      <dgm:prSet presAssocID="{9D9579D1-749E-44B3-8200-3B030E57B953}" presName="hierRoot2" presStyleCnt="0"/>
      <dgm:spPr/>
    </dgm:pt>
    <dgm:pt modelId="{C93C1D34-8635-4030-BE43-97A95321106C}" type="pres">
      <dgm:prSet presAssocID="{9D9579D1-749E-44B3-8200-3B030E57B953}" presName="composite2" presStyleCnt="0"/>
      <dgm:spPr/>
    </dgm:pt>
    <dgm:pt modelId="{D2AFC4C7-555E-40D3-BFBE-34E1072F7F61}" type="pres">
      <dgm:prSet presAssocID="{9D9579D1-749E-44B3-8200-3B030E57B953}" presName="background2" presStyleLbl="node2" presStyleIdx="0" presStyleCnt="5"/>
      <dgm:spPr/>
    </dgm:pt>
    <dgm:pt modelId="{180CD4B5-8059-4351-9DE7-9E509950AEE3}" type="pres">
      <dgm:prSet presAssocID="{9D9579D1-749E-44B3-8200-3B030E57B953}" presName="text2" presStyleLbl="fgAcc2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9C4EF5-754B-4409-922B-06843C2F3ED5}" type="pres">
      <dgm:prSet presAssocID="{9D9579D1-749E-44B3-8200-3B030E57B953}" presName="hierChild3" presStyleCnt="0"/>
      <dgm:spPr/>
    </dgm:pt>
    <dgm:pt modelId="{A83F6DC3-B629-45C4-A619-477FFCCEA834}" type="pres">
      <dgm:prSet presAssocID="{1C33B1A1-68E8-4D8F-8F35-A5FFEFDC8A1E}" presName="Name10" presStyleLbl="parChTrans1D2" presStyleIdx="1" presStyleCnt="5"/>
      <dgm:spPr/>
      <dgm:t>
        <a:bodyPr/>
        <a:lstStyle/>
        <a:p>
          <a:endParaRPr lang="ru-RU"/>
        </a:p>
      </dgm:t>
    </dgm:pt>
    <dgm:pt modelId="{1374210A-EE4F-4ECA-9A56-D3A864C066C0}" type="pres">
      <dgm:prSet presAssocID="{351B141C-B501-438E-8FD5-8F3AF521ED5F}" presName="hierRoot2" presStyleCnt="0"/>
      <dgm:spPr/>
    </dgm:pt>
    <dgm:pt modelId="{83692C5E-AEF5-43F3-88A6-79DC290B4812}" type="pres">
      <dgm:prSet presAssocID="{351B141C-B501-438E-8FD5-8F3AF521ED5F}" presName="composite2" presStyleCnt="0"/>
      <dgm:spPr/>
    </dgm:pt>
    <dgm:pt modelId="{418C47BE-B1B8-4B2B-B9B7-CC3CBE7ECFDD}" type="pres">
      <dgm:prSet presAssocID="{351B141C-B501-438E-8FD5-8F3AF521ED5F}" presName="background2" presStyleLbl="node2" presStyleIdx="1" presStyleCnt="5"/>
      <dgm:spPr/>
    </dgm:pt>
    <dgm:pt modelId="{C1E8A2BA-3B52-499A-B678-ED76BDC59DD1}" type="pres">
      <dgm:prSet presAssocID="{351B141C-B501-438E-8FD5-8F3AF521ED5F}" presName="text2" presStyleLbl="fgAcc2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53FB1EE-5A53-4A62-A6BC-B1DBFD6F90C0}" type="pres">
      <dgm:prSet presAssocID="{351B141C-B501-438E-8FD5-8F3AF521ED5F}" presName="hierChild3" presStyleCnt="0"/>
      <dgm:spPr/>
    </dgm:pt>
    <dgm:pt modelId="{E3E61FD7-0669-4B55-A9B6-F3F7A92BA92C}" type="pres">
      <dgm:prSet presAssocID="{F136CDBC-2F74-4F7B-AA31-397B75616316}" presName="Name10" presStyleLbl="parChTrans1D2" presStyleIdx="2" presStyleCnt="5"/>
      <dgm:spPr/>
      <dgm:t>
        <a:bodyPr/>
        <a:lstStyle/>
        <a:p>
          <a:endParaRPr lang="ru-RU"/>
        </a:p>
      </dgm:t>
    </dgm:pt>
    <dgm:pt modelId="{D9CBD0C8-170D-4CB8-9F7C-716BE14FCFE3}" type="pres">
      <dgm:prSet presAssocID="{1E4DB647-B5E4-4B40-926A-7EFC4628E9CB}" presName="hierRoot2" presStyleCnt="0"/>
      <dgm:spPr/>
    </dgm:pt>
    <dgm:pt modelId="{456E82A8-2380-4184-9CE4-7855C4629B7A}" type="pres">
      <dgm:prSet presAssocID="{1E4DB647-B5E4-4B40-926A-7EFC4628E9CB}" presName="composite2" presStyleCnt="0"/>
      <dgm:spPr/>
    </dgm:pt>
    <dgm:pt modelId="{F848DF94-3EB7-4C4D-92DF-2BED96351CA7}" type="pres">
      <dgm:prSet presAssocID="{1E4DB647-B5E4-4B40-926A-7EFC4628E9CB}" presName="background2" presStyleLbl="node2" presStyleIdx="2" presStyleCnt="5"/>
      <dgm:spPr/>
    </dgm:pt>
    <dgm:pt modelId="{9CD9CA79-793C-410E-BABC-4019CC322470}" type="pres">
      <dgm:prSet presAssocID="{1E4DB647-B5E4-4B40-926A-7EFC4628E9CB}" presName="text2" presStyleLbl="fgAcc2" presStyleIdx="2" presStyleCnt="5" custScaleX="132082" custScaleY="24635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AE8E6C9-8592-4A6C-824A-CC2FC0BDBE04}" type="pres">
      <dgm:prSet presAssocID="{1E4DB647-B5E4-4B40-926A-7EFC4628E9CB}" presName="hierChild3" presStyleCnt="0"/>
      <dgm:spPr/>
    </dgm:pt>
    <dgm:pt modelId="{D99D7958-84CB-4C0D-811A-0318DAEC8351}" type="pres">
      <dgm:prSet presAssocID="{2E8A3643-9BFF-475C-BDA6-1B8D2E45C2E2}" presName="Name10" presStyleLbl="parChTrans1D2" presStyleIdx="3" presStyleCnt="5"/>
      <dgm:spPr/>
      <dgm:t>
        <a:bodyPr/>
        <a:lstStyle/>
        <a:p>
          <a:endParaRPr lang="ru-RU"/>
        </a:p>
      </dgm:t>
    </dgm:pt>
    <dgm:pt modelId="{E7D99359-4417-44EF-B6A5-B02B06ADBACF}" type="pres">
      <dgm:prSet presAssocID="{E3C5A4C8-99D6-4E4E-A589-8015E69A9BEF}" presName="hierRoot2" presStyleCnt="0"/>
      <dgm:spPr/>
    </dgm:pt>
    <dgm:pt modelId="{81B439D5-AD89-4E92-B2FA-6221C377934F}" type="pres">
      <dgm:prSet presAssocID="{E3C5A4C8-99D6-4E4E-A589-8015E69A9BEF}" presName="composite2" presStyleCnt="0"/>
      <dgm:spPr/>
    </dgm:pt>
    <dgm:pt modelId="{A3783CA4-1CAC-4F5D-A44A-C13339649250}" type="pres">
      <dgm:prSet presAssocID="{E3C5A4C8-99D6-4E4E-A589-8015E69A9BEF}" presName="background2" presStyleLbl="node2" presStyleIdx="3" presStyleCnt="5"/>
      <dgm:spPr/>
    </dgm:pt>
    <dgm:pt modelId="{8E232F57-F849-4959-B8A7-BED5254AA907}" type="pres">
      <dgm:prSet presAssocID="{E3C5A4C8-99D6-4E4E-A589-8015E69A9BEF}" presName="text2" presStyleLbl="fgAcc2" presStyleIdx="3" presStyleCnt="5" custScaleX="132701" custScaleY="9638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EEB1B1C-86AB-4566-B606-156C359FAF5D}" type="pres">
      <dgm:prSet presAssocID="{E3C5A4C8-99D6-4E4E-A589-8015E69A9BEF}" presName="hierChild3" presStyleCnt="0"/>
      <dgm:spPr/>
    </dgm:pt>
    <dgm:pt modelId="{CB720A20-38A7-433D-AEB2-6B3ABF446CC3}" type="pres">
      <dgm:prSet presAssocID="{C62F60B7-5B7E-48C0-B95A-F0E0DBC43202}" presName="Name10" presStyleLbl="parChTrans1D2" presStyleIdx="4" presStyleCnt="5"/>
      <dgm:spPr/>
      <dgm:t>
        <a:bodyPr/>
        <a:lstStyle/>
        <a:p>
          <a:endParaRPr lang="ru-RU"/>
        </a:p>
      </dgm:t>
    </dgm:pt>
    <dgm:pt modelId="{C2B0925D-3C65-480C-AF77-0A20C2ECBDA5}" type="pres">
      <dgm:prSet presAssocID="{F722DB84-AAA8-496A-9C1F-C4E8B84871BC}" presName="hierRoot2" presStyleCnt="0"/>
      <dgm:spPr/>
    </dgm:pt>
    <dgm:pt modelId="{C722AB63-B5F7-44CE-B6C9-A0B94E7AEF4C}" type="pres">
      <dgm:prSet presAssocID="{F722DB84-AAA8-496A-9C1F-C4E8B84871BC}" presName="composite2" presStyleCnt="0"/>
      <dgm:spPr/>
    </dgm:pt>
    <dgm:pt modelId="{BF39D0CC-F03A-43A5-ABE5-ECC683046B99}" type="pres">
      <dgm:prSet presAssocID="{F722DB84-AAA8-496A-9C1F-C4E8B84871BC}" presName="background2" presStyleLbl="node2" presStyleIdx="4" presStyleCnt="5"/>
      <dgm:spPr/>
    </dgm:pt>
    <dgm:pt modelId="{6BEC2F8F-4E08-40F6-80D8-A2531B41E195}" type="pres">
      <dgm:prSet presAssocID="{F722DB84-AAA8-496A-9C1F-C4E8B84871BC}" presName="text2" presStyleLbl="fgAcc2" presStyleIdx="4" presStyleCnt="5" custScaleX="137471" custScaleY="2951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46C1A71-B932-4ED2-A83B-DD2474898384}" type="pres">
      <dgm:prSet presAssocID="{F722DB84-AAA8-496A-9C1F-C4E8B84871BC}" presName="hierChild3" presStyleCnt="0"/>
      <dgm:spPr/>
    </dgm:pt>
  </dgm:ptLst>
  <dgm:cxnLst>
    <dgm:cxn modelId="{5EC65B37-BEA0-404E-ADE7-583315DD0646}" type="presOf" srcId="{351B141C-B501-438E-8FD5-8F3AF521ED5F}" destId="{C1E8A2BA-3B52-499A-B678-ED76BDC59DD1}" srcOrd="0" destOrd="0" presId="urn:microsoft.com/office/officeart/2005/8/layout/hierarchy1"/>
    <dgm:cxn modelId="{91061C21-0A9C-4C36-8BDF-76DBB1F1498A}" type="presOf" srcId="{F136CDBC-2F74-4F7B-AA31-397B75616316}" destId="{E3E61FD7-0669-4B55-A9B6-F3F7A92BA92C}" srcOrd="0" destOrd="0" presId="urn:microsoft.com/office/officeart/2005/8/layout/hierarchy1"/>
    <dgm:cxn modelId="{B5154DC4-CE95-4E1A-962C-3FA6049EC3BB}" type="presOf" srcId="{E3C5A4C8-99D6-4E4E-A589-8015E69A9BEF}" destId="{8E232F57-F849-4959-B8A7-BED5254AA907}" srcOrd="0" destOrd="0" presId="urn:microsoft.com/office/officeart/2005/8/layout/hierarchy1"/>
    <dgm:cxn modelId="{906DCD38-2C42-42EB-8EC2-DC31F1335FDD}" srcId="{23FCE900-B5C7-4B0C-885F-1604C252C2FA}" destId="{1E4DB647-B5E4-4B40-926A-7EFC4628E9CB}" srcOrd="2" destOrd="0" parTransId="{F136CDBC-2F74-4F7B-AA31-397B75616316}" sibTransId="{B1F25AA1-9199-4CD5-87B4-9FFA5C0349E4}"/>
    <dgm:cxn modelId="{C5A3277D-AF32-4D76-BE05-F0EA5C0F215B}" type="presOf" srcId="{F722DB84-AAA8-496A-9C1F-C4E8B84871BC}" destId="{6BEC2F8F-4E08-40F6-80D8-A2531B41E195}" srcOrd="0" destOrd="0" presId="urn:microsoft.com/office/officeart/2005/8/layout/hierarchy1"/>
    <dgm:cxn modelId="{CF2BAC52-DD22-4642-BC02-8E9D4D0633A6}" type="presOf" srcId="{C62F60B7-5B7E-48C0-B95A-F0E0DBC43202}" destId="{CB720A20-38A7-433D-AEB2-6B3ABF446CC3}" srcOrd="0" destOrd="0" presId="urn:microsoft.com/office/officeart/2005/8/layout/hierarchy1"/>
    <dgm:cxn modelId="{17181460-29C8-451B-AA40-B021C0CEA979}" type="presOf" srcId="{23FCE900-B5C7-4B0C-885F-1604C252C2FA}" destId="{E51C1CF2-E0E5-483E-AC38-09B219D94465}" srcOrd="0" destOrd="0" presId="urn:microsoft.com/office/officeart/2005/8/layout/hierarchy1"/>
    <dgm:cxn modelId="{63B26F32-6864-47B7-8185-C35F537F61A8}" type="presOf" srcId="{2E8A3643-9BFF-475C-BDA6-1B8D2E45C2E2}" destId="{D99D7958-84CB-4C0D-811A-0318DAEC8351}" srcOrd="0" destOrd="0" presId="urn:microsoft.com/office/officeart/2005/8/layout/hierarchy1"/>
    <dgm:cxn modelId="{E1AC7DB8-2A4B-465E-8BDE-C7C50B92E8DD}" srcId="{23FCE900-B5C7-4B0C-885F-1604C252C2FA}" destId="{F722DB84-AAA8-496A-9C1F-C4E8B84871BC}" srcOrd="4" destOrd="0" parTransId="{C62F60B7-5B7E-48C0-B95A-F0E0DBC43202}" sibTransId="{B588B83F-80F4-4EEF-AF26-ADEEDF80946D}"/>
    <dgm:cxn modelId="{5A194509-36C1-4A0B-9AD0-82295309127E}" srcId="{23FCE900-B5C7-4B0C-885F-1604C252C2FA}" destId="{351B141C-B501-438E-8FD5-8F3AF521ED5F}" srcOrd="1" destOrd="0" parTransId="{1C33B1A1-68E8-4D8F-8F35-A5FFEFDC8A1E}" sibTransId="{D20832CC-8D3A-49CD-930B-4EEA46DC4048}"/>
    <dgm:cxn modelId="{6DE823F7-E752-4D9D-AA7D-1C5B3FA248E3}" type="presOf" srcId="{298F3797-D539-40BD-96BC-51E12BD0729B}" destId="{8E3E239A-1ED8-4BDE-9822-C973384360C5}" srcOrd="0" destOrd="0" presId="urn:microsoft.com/office/officeart/2005/8/layout/hierarchy1"/>
    <dgm:cxn modelId="{2533F9EF-73B4-47E2-A9ED-236F39CB833F}" srcId="{23FCE900-B5C7-4B0C-885F-1604C252C2FA}" destId="{E3C5A4C8-99D6-4E4E-A589-8015E69A9BEF}" srcOrd="3" destOrd="0" parTransId="{2E8A3643-9BFF-475C-BDA6-1B8D2E45C2E2}" sibTransId="{98400729-E783-4E85-AD24-F3D609F92471}"/>
    <dgm:cxn modelId="{A9C8E48C-50A8-4070-A79D-8ADDE5413A9E}" type="presOf" srcId="{35049A6A-C9BA-43EC-9100-7C1A779D36F5}" destId="{C06E5B03-67F8-46B1-807A-BE9DCD709F01}" srcOrd="0" destOrd="0" presId="urn:microsoft.com/office/officeart/2005/8/layout/hierarchy1"/>
    <dgm:cxn modelId="{C17B6C1A-324D-4EB6-91E6-A92AB01737A4}" type="presOf" srcId="{1C33B1A1-68E8-4D8F-8F35-A5FFEFDC8A1E}" destId="{A83F6DC3-B629-45C4-A619-477FFCCEA834}" srcOrd="0" destOrd="0" presId="urn:microsoft.com/office/officeart/2005/8/layout/hierarchy1"/>
    <dgm:cxn modelId="{3E09FFE5-DD9A-4053-8FEE-0907036045A5}" srcId="{23FCE900-B5C7-4B0C-885F-1604C252C2FA}" destId="{9D9579D1-749E-44B3-8200-3B030E57B953}" srcOrd="0" destOrd="0" parTransId="{35049A6A-C9BA-43EC-9100-7C1A779D36F5}" sibTransId="{3D298BC3-E00D-4C64-ABA5-F5DE6DF174FA}"/>
    <dgm:cxn modelId="{01EFD3D5-0C65-4944-8FA7-FAFDF10FD02E}" type="presOf" srcId="{1E4DB647-B5E4-4B40-926A-7EFC4628E9CB}" destId="{9CD9CA79-793C-410E-BABC-4019CC322470}" srcOrd="0" destOrd="0" presId="urn:microsoft.com/office/officeart/2005/8/layout/hierarchy1"/>
    <dgm:cxn modelId="{8F238920-C8BA-4842-B6BD-5F4EACAEF398}" type="presOf" srcId="{9D9579D1-749E-44B3-8200-3B030E57B953}" destId="{180CD4B5-8059-4351-9DE7-9E509950AEE3}" srcOrd="0" destOrd="0" presId="urn:microsoft.com/office/officeart/2005/8/layout/hierarchy1"/>
    <dgm:cxn modelId="{A397FFD5-525C-4457-BF9E-DD92D081A118}" srcId="{298F3797-D539-40BD-96BC-51E12BD0729B}" destId="{23FCE900-B5C7-4B0C-885F-1604C252C2FA}" srcOrd="0" destOrd="0" parTransId="{1F808466-079F-4AEF-87BF-E6C3EE769F9F}" sibTransId="{7DB0DFB2-5E56-4F7E-B7BF-FAEA7F2DE278}"/>
    <dgm:cxn modelId="{5D37F08E-3AFF-4909-861E-DE45929D3E3F}" type="presParOf" srcId="{8E3E239A-1ED8-4BDE-9822-C973384360C5}" destId="{33050F68-7E61-4ADB-902C-00D8AEB8CE86}" srcOrd="0" destOrd="0" presId="urn:microsoft.com/office/officeart/2005/8/layout/hierarchy1"/>
    <dgm:cxn modelId="{56B967DC-C937-4F78-AA19-2135A4277D0C}" type="presParOf" srcId="{33050F68-7E61-4ADB-902C-00D8AEB8CE86}" destId="{6420E9F1-D7A8-4AEC-A485-6E4DFBFC133F}" srcOrd="0" destOrd="0" presId="urn:microsoft.com/office/officeart/2005/8/layout/hierarchy1"/>
    <dgm:cxn modelId="{77CCE684-8EBD-4536-BFD8-51A9AB285512}" type="presParOf" srcId="{6420E9F1-D7A8-4AEC-A485-6E4DFBFC133F}" destId="{F94D8C76-21BB-47E4-8094-9334FDECF43A}" srcOrd="0" destOrd="0" presId="urn:microsoft.com/office/officeart/2005/8/layout/hierarchy1"/>
    <dgm:cxn modelId="{58A4708A-8887-4AD0-B917-B737A0743DB5}" type="presParOf" srcId="{6420E9F1-D7A8-4AEC-A485-6E4DFBFC133F}" destId="{E51C1CF2-E0E5-483E-AC38-09B219D94465}" srcOrd="1" destOrd="0" presId="urn:microsoft.com/office/officeart/2005/8/layout/hierarchy1"/>
    <dgm:cxn modelId="{041FCEB1-5CDE-4863-AC4F-02A6987F88B3}" type="presParOf" srcId="{33050F68-7E61-4ADB-902C-00D8AEB8CE86}" destId="{AC99B046-580B-4961-842F-BD8AD244B492}" srcOrd="1" destOrd="0" presId="urn:microsoft.com/office/officeart/2005/8/layout/hierarchy1"/>
    <dgm:cxn modelId="{E854A611-F839-4FAA-9611-40E726D82DAD}" type="presParOf" srcId="{AC99B046-580B-4961-842F-BD8AD244B492}" destId="{C06E5B03-67F8-46B1-807A-BE9DCD709F01}" srcOrd="0" destOrd="0" presId="urn:microsoft.com/office/officeart/2005/8/layout/hierarchy1"/>
    <dgm:cxn modelId="{51277EB6-D202-4282-95D2-04C55DE5A2E5}" type="presParOf" srcId="{AC99B046-580B-4961-842F-BD8AD244B492}" destId="{93ADC6BC-3941-4E7D-9A48-6D286DA2552B}" srcOrd="1" destOrd="0" presId="urn:microsoft.com/office/officeart/2005/8/layout/hierarchy1"/>
    <dgm:cxn modelId="{231EC407-EDCC-44E5-8F1D-DB29A741EE78}" type="presParOf" srcId="{93ADC6BC-3941-4E7D-9A48-6D286DA2552B}" destId="{C93C1D34-8635-4030-BE43-97A95321106C}" srcOrd="0" destOrd="0" presId="urn:microsoft.com/office/officeart/2005/8/layout/hierarchy1"/>
    <dgm:cxn modelId="{55B246E2-7B78-49AF-A2E7-CC1E8B41B0D8}" type="presParOf" srcId="{C93C1D34-8635-4030-BE43-97A95321106C}" destId="{D2AFC4C7-555E-40D3-BFBE-34E1072F7F61}" srcOrd="0" destOrd="0" presId="urn:microsoft.com/office/officeart/2005/8/layout/hierarchy1"/>
    <dgm:cxn modelId="{CEAD2120-4815-44B7-BA6A-24FEDED6333E}" type="presParOf" srcId="{C93C1D34-8635-4030-BE43-97A95321106C}" destId="{180CD4B5-8059-4351-9DE7-9E509950AEE3}" srcOrd="1" destOrd="0" presId="urn:microsoft.com/office/officeart/2005/8/layout/hierarchy1"/>
    <dgm:cxn modelId="{4175DDBE-3604-4655-A853-C37BF7DBCDE1}" type="presParOf" srcId="{93ADC6BC-3941-4E7D-9A48-6D286DA2552B}" destId="{419C4EF5-754B-4409-922B-06843C2F3ED5}" srcOrd="1" destOrd="0" presId="urn:microsoft.com/office/officeart/2005/8/layout/hierarchy1"/>
    <dgm:cxn modelId="{76D37660-4592-4456-812E-6F664BEBB65F}" type="presParOf" srcId="{AC99B046-580B-4961-842F-BD8AD244B492}" destId="{A83F6DC3-B629-45C4-A619-477FFCCEA834}" srcOrd="2" destOrd="0" presId="urn:microsoft.com/office/officeart/2005/8/layout/hierarchy1"/>
    <dgm:cxn modelId="{F0325E57-F6E1-4C5D-A014-6A8E28600C9E}" type="presParOf" srcId="{AC99B046-580B-4961-842F-BD8AD244B492}" destId="{1374210A-EE4F-4ECA-9A56-D3A864C066C0}" srcOrd="3" destOrd="0" presId="urn:microsoft.com/office/officeart/2005/8/layout/hierarchy1"/>
    <dgm:cxn modelId="{8073A999-4014-4C3E-8A0F-6647CE64D88D}" type="presParOf" srcId="{1374210A-EE4F-4ECA-9A56-D3A864C066C0}" destId="{83692C5E-AEF5-43F3-88A6-79DC290B4812}" srcOrd="0" destOrd="0" presId="urn:microsoft.com/office/officeart/2005/8/layout/hierarchy1"/>
    <dgm:cxn modelId="{A1EC56C0-393F-4785-9BE5-912C22C2621D}" type="presParOf" srcId="{83692C5E-AEF5-43F3-88A6-79DC290B4812}" destId="{418C47BE-B1B8-4B2B-B9B7-CC3CBE7ECFDD}" srcOrd="0" destOrd="0" presId="urn:microsoft.com/office/officeart/2005/8/layout/hierarchy1"/>
    <dgm:cxn modelId="{05ADDB49-D2F7-47F4-AD66-15A02CA896DA}" type="presParOf" srcId="{83692C5E-AEF5-43F3-88A6-79DC290B4812}" destId="{C1E8A2BA-3B52-499A-B678-ED76BDC59DD1}" srcOrd="1" destOrd="0" presId="urn:microsoft.com/office/officeart/2005/8/layout/hierarchy1"/>
    <dgm:cxn modelId="{BCC88E75-BC02-42C5-9A33-CF35A8C66A12}" type="presParOf" srcId="{1374210A-EE4F-4ECA-9A56-D3A864C066C0}" destId="{D53FB1EE-5A53-4A62-A6BC-B1DBFD6F90C0}" srcOrd="1" destOrd="0" presId="urn:microsoft.com/office/officeart/2005/8/layout/hierarchy1"/>
    <dgm:cxn modelId="{332B7479-1A31-4F2A-85FA-9DFC1407EA81}" type="presParOf" srcId="{AC99B046-580B-4961-842F-BD8AD244B492}" destId="{E3E61FD7-0669-4B55-A9B6-F3F7A92BA92C}" srcOrd="4" destOrd="0" presId="urn:microsoft.com/office/officeart/2005/8/layout/hierarchy1"/>
    <dgm:cxn modelId="{43FB15EB-C0F3-4237-9ADB-14A291D85E8A}" type="presParOf" srcId="{AC99B046-580B-4961-842F-BD8AD244B492}" destId="{D9CBD0C8-170D-4CB8-9F7C-716BE14FCFE3}" srcOrd="5" destOrd="0" presId="urn:microsoft.com/office/officeart/2005/8/layout/hierarchy1"/>
    <dgm:cxn modelId="{057684D0-B2C7-47AC-9766-81941B2EED15}" type="presParOf" srcId="{D9CBD0C8-170D-4CB8-9F7C-716BE14FCFE3}" destId="{456E82A8-2380-4184-9CE4-7855C4629B7A}" srcOrd="0" destOrd="0" presId="urn:microsoft.com/office/officeart/2005/8/layout/hierarchy1"/>
    <dgm:cxn modelId="{125EB7B0-5C3D-4C24-99C0-DC36FD4E4F6A}" type="presParOf" srcId="{456E82A8-2380-4184-9CE4-7855C4629B7A}" destId="{F848DF94-3EB7-4C4D-92DF-2BED96351CA7}" srcOrd="0" destOrd="0" presId="urn:microsoft.com/office/officeart/2005/8/layout/hierarchy1"/>
    <dgm:cxn modelId="{B74EFA36-C217-45FE-8A6E-65F9685EA5D2}" type="presParOf" srcId="{456E82A8-2380-4184-9CE4-7855C4629B7A}" destId="{9CD9CA79-793C-410E-BABC-4019CC322470}" srcOrd="1" destOrd="0" presId="urn:microsoft.com/office/officeart/2005/8/layout/hierarchy1"/>
    <dgm:cxn modelId="{6AB32DF7-4BDC-4862-82F3-0F706A10A8B1}" type="presParOf" srcId="{D9CBD0C8-170D-4CB8-9F7C-716BE14FCFE3}" destId="{CAE8E6C9-8592-4A6C-824A-CC2FC0BDBE04}" srcOrd="1" destOrd="0" presId="urn:microsoft.com/office/officeart/2005/8/layout/hierarchy1"/>
    <dgm:cxn modelId="{72860D45-9169-4D14-8EEC-DD1EB9FC0967}" type="presParOf" srcId="{AC99B046-580B-4961-842F-BD8AD244B492}" destId="{D99D7958-84CB-4C0D-811A-0318DAEC8351}" srcOrd="6" destOrd="0" presId="urn:microsoft.com/office/officeart/2005/8/layout/hierarchy1"/>
    <dgm:cxn modelId="{7EA55A37-6954-4660-8616-60C6A80B10BF}" type="presParOf" srcId="{AC99B046-580B-4961-842F-BD8AD244B492}" destId="{E7D99359-4417-44EF-B6A5-B02B06ADBACF}" srcOrd="7" destOrd="0" presId="urn:microsoft.com/office/officeart/2005/8/layout/hierarchy1"/>
    <dgm:cxn modelId="{875864D3-498E-46B7-A40D-F4CF6960983F}" type="presParOf" srcId="{E7D99359-4417-44EF-B6A5-B02B06ADBACF}" destId="{81B439D5-AD89-4E92-B2FA-6221C377934F}" srcOrd="0" destOrd="0" presId="urn:microsoft.com/office/officeart/2005/8/layout/hierarchy1"/>
    <dgm:cxn modelId="{C7460B2C-37C7-48C5-8CBB-CF413B341D9D}" type="presParOf" srcId="{81B439D5-AD89-4E92-B2FA-6221C377934F}" destId="{A3783CA4-1CAC-4F5D-A44A-C13339649250}" srcOrd="0" destOrd="0" presId="urn:microsoft.com/office/officeart/2005/8/layout/hierarchy1"/>
    <dgm:cxn modelId="{E20C4301-5E35-4149-A840-00D6DE00A7C8}" type="presParOf" srcId="{81B439D5-AD89-4E92-B2FA-6221C377934F}" destId="{8E232F57-F849-4959-B8A7-BED5254AA907}" srcOrd="1" destOrd="0" presId="urn:microsoft.com/office/officeart/2005/8/layout/hierarchy1"/>
    <dgm:cxn modelId="{6C75CAD4-5E92-4C06-A305-7AB249FCE710}" type="presParOf" srcId="{E7D99359-4417-44EF-B6A5-B02B06ADBACF}" destId="{3EEB1B1C-86AB-4566-B606-156C359FAF5D}" srcOrd="1" destOrd="0" presId="urn:microsoft.com/office/officeart/2005/8/layout/hierarchy1"/>
    <dgm:cxn modelId="{F887BA90-EB82-4AEC-A8A0-889889D37660}" type="presParOf" srcId="{AC99B046-580B-4961-842F-BD8AD244B492}" destId="{CB720A20-38A7-433D-AEB2-6B3ABF446CC3}" srcOrd="8" destOrd="0" presId="urn:microsoft.com/office/officeart/2005/8/layout/hierarchy1"/>
    <dgm:cxn modelId="{3583BD28-4A04-4B6A-B274-643702F197B1}" type="presParOf" srcId="{AC99B046-580B-4961-842F-BD8AD244B492}" destId="{C2B0925D-3C65-480C-AF77-0A20C2ECBDA5}" srcOrd="9" destOrd="0" presId="urn:microsoft.com/office/officeart/2005/8/layout/hierarchy1"/>
    <dgm:cxn modelId="{EF31F290-94AE-4E07-B6D7-1FEE585143E1}" type="presParOf" srcId="{C2B0925D-3C65-480C-AF77-0A20C2ECBDA5}" destId="{C722AB63-B5F7-44CE-B6C9-A0B94E7AEF4C}" srcOrd="0" destOrd="0" presId="urn:microsoft.com/office/officeart/2005/8/layout/hierarchy1"/>
    <dgm:cxn modelId="{78B6F1CB-B13D-4B9C-861C-867885B181A9}" type="presParOf" srcId="{C722AB63-B5F7-44CE-B6C9-A0B94E7AEF4C}" destId="{BF39D0CC-F03A-43A5-ABE5-ECC683046B99}" srcOrd="0" destOrd="0" presId="urn:microsoft.com/office/officeart/2005/8/layout/hierarchy1"/>
    <dgm:cxn modelId="{24F70525-8D28-40DC-8561-C388E7146F8F}" type="presParOf" srcId="{C722AB63-B5F7-44CE-B6C9-A0B94E7AEF4C}" destId="{6BEC2F8F-4E08-40F6-80D8-A2531B41E195}" srcOrd="1" destOrd="0" presId="urn:microsoft.com/office/officeart/2005/8/layout/hierarchy1"/>
    <dgm:cxn modelId="{29687F33-C25C-4734-895B-79357875C18D}" type="presParOf" srcId="{C2B0925D-3C65-480C-AF77-0A20C2ECBDA5}" destId="{846C1A71-B932-4ED2-A83B-DD247489838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8388D0-1CFE-4599-AA1F-433B4FC54033}">
      <dsp:nvSpPr>
        <dsp:cNvPr id="0" name=""/>
        <dsp:cNvSpPr/>
      </dsp:nvSpPr>
      <dsp:spPr>
        <a:xfrm rot="5400000">
          <a:off x="4740551" y="-1403429"/>
          <a:ext cx="2123016" cy="546076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anose="02020603050405020304" pitchFamily="18" charset="0"/>
            </a:rPr>
            <a:t>семейное насилие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anose="02020603050405020304" pitchFamily="18" charset="0"/>
            </a:rPr>
            <a:t>сексуальное насилие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>
              <a:solidFill>
                <a:srgbClr val="FF0000"/>
              </a:solidFill>
              <a:latin typeface="Times New Roman" panose="02020603050405020304" pitchFamily="18" charset="0"/>
            </a:rPr>
            <a:t>Торговля людьми </a:t>
          </a:r>
          <a:r>
            <a:rPr lang="ru-RU" sz="1600" kern="1200" dirty="0" smtClean="0">
              <a:latin typeface="Times New Roman" panose="02020603050405020304" pitchFamily="18" charset="0"/>
            </a:rPr>
            <a:t>(трудовая эксплуатация, сексуальная эксплуатация)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anose="02020603050405020304" pitchFamily="18" charset="0"/>
            </a:rPr>
            <a:t>Дискриминационные брачные практики (</a:t>
          </a:r>
          <a:r>
            <a:rPr lang="ru-RU" sz="1600" kern="1200" dirty="0" smtClean="0">
              <a:solidFill>
                <a:srgbClr val="FF0000"/>
              </a:solidFill>
              <a:latin typeface="Times New Roman" panose="02020603050405020304" pitchFamily="18" charset="0"/>
            </a:rPr>
            <a:t>принуждение к вступлению в брак, похищение для вступления в брак, брак в несовершеннолетнем возрасте, многоженство</a:t>
          </a:r>
          <a:r>
            <a:rPr lang="ru-RU" sz="1600" kern="1200" dirty="0" smtClean="0">
              <a:latin typeface="Times New Roman" panose="02020603050405020304" pitchFamily="18" charset="0"/>
            </a:rPr>
            <a:t>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FF0000"/>
              </a:solidFill>
              <a:latin typeface="Times New Roman" panose="02020603050405020304" pitchFamily="18" charset="0"/>
            </a:rPr>
            <a:t>Развод, раздел имущества</a:t>
          </a:r>
        </a:p>
      </dsp:txBody>
      <dsp:txXfrm rot="-5400000">
        <a:off x="3071679" y="369080"/>
        <a:ext cx="5357124" cy="1915742"/>
      </dsp:txXfrm>
    </dsp:sp>
    <dsp:sp modelId="{FA42E1F6-59AE-4072-86C9-2314D599F1FE}">
      <dsp:nvSpPr>
        <dsp:cNvPr id="0" name=""/>
        <dsp:cNvSpPr/>
      </dsp:nvSpPr>
      <dsp:spPr>
        <a:xfrm>
          <a:off x="0" y="66"/>
          <a:ext cx="3071678" cy="2653770"/>
        </a:xfrm>
        <a:prstGeom prst="round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1" kern="1200" dirty="0" smtClean="0">
              <a:latin typeface="Times New Roman" panose="02020603050405020304" pitchFamily="18" charset="0"/>
              <a:ea typeface="Times New Roman" panose="02020603050405020304" pitchFamily="18" charset="0"/>
            </a:rPr>
            <a:t>обратившихся по причинам:</a:t>
          </a:r>
          <a:endParaRPr lang="ru-RU" sz="2700" kern="1200" dirty="0"/>
        </a:p>
      </dsp:txBody>
      <dsp:txXfrm>
        <a:off x="129546" y="129612"/>
        <a:ext cx="2812586" cy="2394678"/>
      </dsp:txXfrm>
    </dsp:sp>
    <dsp:sp modelId="{44F72DBF-659A-4FF5-8481-D4BCC1729A7F}">
      <dsp:nvSpPr>
        <dsp:cNvPr id="0" name=""/>
        <dsp:cNvSpPr/>
      </dsp:nvSpPr>
      <dsp:spPr>
        <a:xfrm rot="5400000">
          <a:off x="4740551" y="1383029"/>
          <a:ext cx="2123016" cy="546076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физическое насилие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FF0000"/>
              </a:solidFill>
            </a:rPr>
            <a:t>экономическое насилие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FF0000"/>
              </a:solidFill>
            </a:rPr>
            <a:t>пренебрежительное отношение </a:t>
          </a:r>
          <a:endParaRPr lang="ru-RU" sz="1600" kern="1200" dirty="0">
            <a:solidFill>
              <a:srgbClr val="FF0000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сексуальное насилие</a:t>
          </a:r>
          <a:endParaRPr lang="ru-RU" sz="1600" kern="1200" dirty="0"/>
        </a:p>
      </dsp:txBody>
      <dsp:txXfrm rot="-5400000">
        <a:off x="3071679" y="3155539"/>
        <a:ext cx="5357124" cy="1915742"/>
      </dsp:txXfrm>
    </dsp:sp>
    <dsp:sp modelId="{9D1C8559-1C71-4F95-A457-3D38095B050D}">
      <dsp:nvSpPr>
        <dsp:cNvPr id="0" name=""/>
        <dsp:cNvSpPr/>
      </dsp:nvSpPr>
      <dsp:spPr>
        <a:xfrm>
          <a:off x="0" y="2786525"/>
          <a:ext cx="3071678" cy="2653770"/>
        </a:xfrm>
        <a:prstGeom prst="round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1" kern="1200" dirty="0" smtClean="0"/>
            <a:t>пострадавшие от насилия в семье по видам насилия:</a:t>
          </a:r>
          <a:endParaRPr lang="ru-RU" sz="2700" kern="1200" dirty="0"/>
        </a:p>
      </dsp:txBody>
      <dsp:txXfrm>
        <a:off x="129546" y="2916071"/>
        <a:ext cx="2812586" cy="23946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720A20-38A7-433D-AEB2-6B3ABF446CC3}">
      <dsp:nvSpPr>
        <dsp:cNvPr id="0" name=""/>
        <dsp:cNvSpPr/>
      </dsp:nvSpPr>
      <dsp:spPr>
        <a:xfrm>
          <a:off x="4917296" y="1035590"/>
          <a:ext cx="4216052" cy="7010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5134"/>
              </a:lnTo>
              <a:lnTo>
                <a:pt x="4216052" y="565134"/>
              </a:lnTo>
              <a:lnTo>
                <a:pt x="4216052" y="70106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9D7958-84CB-4C0D-811A-0318DAEC8351}">
      <dsp:nvSpPr>
        <dsp:cNvPr id="0" name=""/>
        <dsp:cNvSpPr/>
      </dsp:nvSpPr>
      <dsp:spPr>
        <a:xfrm>
          <a:off x="4917296" y="1035590"/>
          <a:ext cx="1907819" cy="7010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5134"/>
              </a:lnTo>
              <a:lnTo>
                <a:pt x="1907819" y="565134"/>
              </a:lnTo>
              <a:lnTo>
                <a:pt x="1907819" y="70106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E61FD7-0669-4B55-A9B6-F3F7A92BA92C}">
      <dsp:nvSpPr>
        <dsp:cNvPr id="0" name=""/>
        <dsp:cNvSpPr/>
      </dsp:nvSpPr>
      <dsp:spPr>
        <a:xfrm>
          <a:off x="4556421" y="1035590"/>
          <a:ext cx="360875" cy="701066"/>
        </a:xfrm>
        <a:custGeom>
          <a:avLst/>
          <a:gdLst/>
          <a:ahLst/>
          <a:cxnLst/>
          <a:rect l="0" t="0" r="0" b="0"/>
          <a:pathLst>
            <a:path>
              <a:moveTo>
                <a:pt x="360875" y="0"/>
              </a:moveTo>
              <a:lnTo>
                <a:pt x="360875" y="565134"/>
              </a:lnTo>
              <a:lnTo>
                <a:pt x="0" y="565134"/>
              </a:lnTo>
              <a:lnTo>
                <a:pt x="0" y="70106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3F6DC3-B629-45C4-A619-477FFCCEA834}">
      <dsp:nvSpPr>
        <dsp:cNvPr id="0" name=""/>
        <dsp:cNvSpPr/>
      </dsp:nvSpPr>
      <dsp:spPr>
        <a:xfrm>
          <a:off x="2527642" y="1035590"/>
          <a:ext cx="2389654" cy="701066"/>
        </a:xfrm>
        <a:custGeom>
          <a:avLst/>
          <a:gdLst/>
          <a:ahLst/>
          <a:cxnLst/>
          <a:rect l="0" t="0" r="0" b="0"/>
          <a:pathLst>
            <a:path>
              <a:moveTo>
                <a:pt x="2389654" y="0"/>
              </a:moveTo>
              <a:lnTo>
                <a:pt x="2389654" y="565134"/>
              </a:lnTo>
              <a:lnTo>
                <a:pt x="0" y="565134"/>
              </a:lnTo>
              <a:lnTo>
                <a:pt x="0" y="70106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6E5B03-67F8-46B1-807A-BE9DCD709F01}">
      <dsp:nvSpPr>
        <dsp:cNvPr id="0" name=""/>
        <dsp:cNvSpPr/>
      </dsp:nvSpPr>
      <dsp:spPr>
        <a:xfrm>
          <a:off x="734237" y="1035590"/>
          <a:ext cx="4183059" cy="701066"/>
        </a:xfrm>
        <a:custGeom>
          <a:avLst/>
          <a:gdLst/>
          <a:ahLst/>
          <a:cxnLst/>
          <a:rect l="0" t="0" r="0" b="0"/>
          <a:pathLst>
            <a:path>
              <a:moveTo>
                <a:pt x="4183059" y="0"/>
              </a:moveTo>
              <a:lnTo>
                <a:pt x="4183059" y="565134"/>
              </a:lnTo>
              <a:lnTo>
                <a:pt x="0" y="565134"/>
              </a:lnTo>
              <a:lnTo>
                <a:pt x="0" y="70106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4D8C76-21BB-47E4-8094-9334FDECF43A}">
      <dsp:nvSpPr>
        <dsp:cNvPr id="0" name=""/>
        <dsp:cNvSpPr/>
      </dsp:nvSpPr>
      <dsp:spPr>
        <a:xfrm>
          <a:off x="3256769" y="-154884"/>
          <a:ext cx="3321054" cy="11904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1C1CF2-E0E5-483E-AC38-09B219D94465}">
      <dsp:nvSpPr>
        <dsp:cNvPr id="0" name=""/>
        <dsp:cNvSpPr/>
      </dsp:nvSpPr>
      <dsp:spPr>
        <a:xfrm>
          <a:off x="3419806" y="0"/>
          <a:ext cx="3321054" cy="11904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Статистическая отчетность по семейному насилию</a:t>
          </a:r>
          <a:endParaRPr lang="ru-RU" sz="1800" b="1" kern="1200" dirty="0"/>
        </a:p>
      </dsp:txBody>
      <dsp:txXfrm>
        <a:off x="3454674" y="34868"/>
        <a:ext cx="3251318" cy="1120739"/>
      </dsp:txXfrm>
    </dsp:sp>
    <dsp:sp modelId="{D2AFC4C7-555E-40D3-BFBE-34E1072F7F61}">
      <dsp:nvSpPr>
        <dsp:cNvPr id="0" name=""/>
        <dsp:cNvSpPr/>
      </dsp:nvSpPr>
      <dsp:spPr>
        <a:xfrm>
          <a:off x="571" y="1736657"/>
          <a:ext cx="1467331" cy="9317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0CD4B5-8059-4351-9DE7-9E509950AEE3}">
      <dsp:nvSpPr>
        <dsp:cNvPr id="0" name=""/>
        <dsp:cNvSpPr/>
      </dsp:nvSpPr>
      <dsp:spPr>
        <a:xfrm>
          <a:off x="163608" y="1891542"/>
          <a:ext cx="1467331" cy="9317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ФАП  </a:t>
          </a:r>
          <a:endParaRPr lang="ru-RU" sz="1800" kern="1200" dirty="0"/>
        </a:p>
      </dsp:txBody>
      <dsp:txXfrm>
        <a:off x="190898" y="1918832"/>
        <a:ext cx="1412751" cy="877175"/>
      </dsp:txXfrm>
    </dsp:sp>
    <dsp:sp modelId="{418C47BE-B1B8-4B2B-B9B7-CC3CBE7ECFDD}">
      <dsp:nvSpPr>
        <dsp:cNvPr id="0" name=""/>
        <dsp:cNvSpPr/>
      </dsp:nvSpPr>
      <dsp:spPr>
        <a:xfrm>
          <a:off x="1793976" y="1736657"/>
          <a:ext cx="1467331" cy="9317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E8A2BA-3B52-499A-B678-ED76BDC59DD1}">
      <dsp:nvSpPr>
        <dsp:cNvPr id="0" name=""/>
        <dsp:cNvSpPr/>
      </dsp:nvSpPr>
      <dsp:spPr>
        <a:xfrm>
          <a:off x="1957013" y="1891542"/>
          <a:ext cx="1467331" cy="9317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ГСВ, ЦСМ</a:t>
          </a:r>
          <a:endParaRPr lang="ru-RU" sz="1800" kern="1200" dirty="0"/>
        </a:p>
      </dsp:txBody>
      <dsp:txXfrm>
        <a:off x="1984303" y="1918832"/>
        <a:ext cx="1412751" cy="877175"/>
      </dsp:txXfrm>
    </dsp:sp>
    <dsp:sp modelId="{F848DF94-3EB7-4C4D-92DF-2BED96351CA7}">
      <dsp:nvSpPr>
        <dsp:cNvPr id="0" name=""/>
        <dsp:cNvSpPr/>
      </dsp:nvSpPr>
      <dsp:spPr>
        <a:xfrm>
          <a:off x="3587381" y="1736657"/>
          <a:ext cx="1938080" cy="22954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D9CA79-793C-410E-BABC-4019CC322470}">
      <dsp:nvSpPr>
        <dsp:cNvPr id="0" name=""/>
        <dsp:cNvSpPr/>
      </dsp:nvSpPr>
      <dsp:spPr>
        <a:xfrm>
          <a:off x="3750418" y="1891542"/>
          <a:ext cx="1938080" cy="22954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Бюро судебно-медицинской экспертизы</a:t>
          </a:r>
          <a:endParaRPr lang="ru-RU" sz="1800" kern="1200" dirty="0"/>
        </a:p>
      </dsp:txBody>
      <dsp:txXfrm>
        <a:off x="3807182" y="1948306"/>
        <a:ext cx="1824552" cy="2181897"/>
      </dsp:txXfrm>
    </dsp:sp>
    <dsp:sp modelId="{A3783CA4-1CAC-4F5D-A44A-C13339649250}">
      <dsp:nvSpPr>
        <dsp:cNvPr id="0" name=""/>
        <dsp:cNvSpPr/>
      </dsp:nvSpPr>
      <dsp:spPr>
        <a:xfrm>
          <a:off x="5851535" y="1736657"/>
          <a:ext cx="1947162" cy="89809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232F57-F849-4959-B8A7-BED5254AA907}">
      <dsp:nvSpPr>
        <dsp:cNvPr id="0" name=""/>
        <dsp:cNvSpPr/>
      </dsp:nvSpPr>
      <dsp:spPr>
        <a:xfrm>
          <a:off x="6014571" y="1891542"/>
          <a:ext cx="1947162" cy="8980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Стационары</a:t>
          </a:r>
          <a:endParaRPr lang="ru-RU" sz="1800" kern="1200" dirty="0"/>
        </a:p>
      </dsp:txBody>
      <dsp:txXfrm>
        <a:off x="6040875" y="1917846"/>
        <a:ext cx="1894554" cy="845482"/>
      </dsp:txXfrm>
    </dsp:sp>
    <dsp:sp modelId="{BF39D0CC-F03A-43A5-ABE5-ECC683046B99}">
      <dsp:nvSpPr>
        <dsp:cNvPr id="0" name=""/>
        <dsp:cNvSpPr/>
      </dsp:nvSpPr>
      <dsp:spPr>
        <a:xfrm>
          <a:off x="8124771" y="1736657"/>
          <a:ext cx="2017154" cy="27504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EC2F8F-4E08-40F6-80D8-A2531B41E195}">
      <dsp:nvSpPr>
        <dsp:cNvPr id="0" name=""/>
        <dsp:cNvSpPr/>
      </dsp:nvSpPr>
      <dsp:spPr>
        <a:xfrm>
          <a:off x="8287808" y="1891542"/>
          <a:ext cx="2017154" cy="27504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Станции (отделения, больницы) скорой медицинской помощи</a:t>
          </a:r>
          <a:endParaRPr lang="ru-RU" sz="1800" kern="1200" dirty="0"/>
        </a:p>
      </dsp:txBody>
      <dsp:txXfrm>
        <a:off x="8346888" y="1950622"/>
        <a:ext cx="1898994" cy="26323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0D4341-F449-4BF1-8E5B-DC2FA4F1BF56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ED564C-23BF-428D-98B8-3179A8558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71791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E9280A-45D5-4D05-AF87-404A12F4AE31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A1F80C-1B00-49AC-AA9A-54055DB2D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4897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 связи с тем, что проблемы гендерного, семейного насилия и торговли людьми остаются актуальными и государство усиливает меры по их преодолению, перед органами государственной статистики поставлена задача по совершенствованию системы сбора данных по гендерной насилию и ТЛ, что в значительной мере связано с развитием административной (ведомственной) статистики МВД КР, СД при ВС КР, МЗ КР, ГП КР.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1F80C-1B00-49AC-AA9A-54055DB2D7D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52957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5800" y="4400549"/>
            <a:ext cx="5486400" cy="4284664"/>
          </a:xfrm>
        </p:spPr>
        <p:txBody>
          <a:bodyPr/>
          <a:lstStyle/>
          <a:p>
            <a:r>
              <a:rPr lang="ru-RU" dirty="0"/>
              <a:t>Законодательством о государственной статистике установлен порядок межведомственного взаимодействия НСК с центральными и местными органами управления. В соответствии с Положением о взаимодействии органов государственной статистики с государственными органами НСК регулирует и координирует отношения и статистическую деятельность государственных органов путем согласования перечня и состава показателей, статистических форм и анкет, порядка сбора, периодичности и обработки статистической информации, а также инструктивно-методологических материалов, необходимых для выполнения ведомственных статистических работ. </a:t>
            </a:r>
          </a:p>
          <a:p>
            <a:endParaRPr lang="ru-RU" dirty="0" smtClean="0"/>
          </a:p>
          <a:p>
            <a:r>
              <a:rPr lang="ru-RU" dirty="0" smtClean="0"/>
              <a:t>Основным </a:t>
            </a:r>
            <a:r>
              <a:rPr lang="ru-RU" dirty="0"/>
              <a:t>источником данных по </a:t>
            </a:r>
            <a:r>
              <a:rPr lang="ru-RU" dirty="0" smtClean="0"/>
              <a:t>гендерному насилию </a:t>
            </a:r>
            <a:r>
              <a:rPr lang="ru-RU" dirty="0"/>
              <a:t>и торговле людьми является административная (ведомственная) отчетность МВД КР, СД при ВС КР, МЗ КР, ГП КР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Судебная </a:t>
            </a:r>
            <a:r>
              <a:rPr lang="ru-RU" dirty="0"/>
              <a:t>статистика представляется в адрес </a:t>
            </a:r>
            <a:r>
              <a:rPr lang="ru-RU" dirty="0" err="1"/>
              <a:t>Нацстаткома</a:t>
            </a:r>
            <a:r>
              <a:rPr lang="ru-RU" dirty="0"/>
              <a:t> КР в сводном виде от Судебного департамента КР.</a:t>
            </a:r>
          </a:p>
          <a:p>
            <a:r>
              <a:rPr lang="ru-RU" dirty="0"/>
              <a:t>Статистика по надзорной </a:t>
            </a:r>
            <a:r>
              <a:rPr lang="ru-RU" dirty="0" smtClean="0"/>
              <a:t>и </a:t>
            </a:r>
            <a:r>
              <a:rPr lang="ru-RU" dirty="0"/>
              <a:t>следственной </a:t>
            </a:r>
            <a:r>
              <a:rPr lang="ru-RU" dirty="0" smtClean="0"/>
              <a:t>деятельности </a:t>
            </a:r>
            <a:r>
              <a:rPr lang="ru-RU" dirty="0"/>
              <a:t>органов прокуратуры представляется в сводном виде в адрес </a:t>
            </a:r>
            <a:r>
              <a:rPr lang="ru-RU" dirty="0" err="1"/>
              <a:t>Нацстаткома</a:t>
            </a:r>
            <a:r>
              <a:rPr lang="ru-RU" dirty="0"/>
              <a:t> КР от Генеральной прокуратуры КР.</a:t>
            </a:r>
          </a:p>
          <a:p>
            <a:r>
              <a:rPr lang="ru-RU" dirty="0" smtClean="0"/>
              <a:t>Вся </a:t>
            </a:r>
            <a:r>
              <a:rPr lang="ru-RU" dirty="0"/>
              <a:t>остальная информация разрабатывается непосредственно Отделом социальной </a:t>
            </a:r>
            <a:r>
              <a:rPr lang="ru-RU" dirty="0" smtClean="0"/>
              <a:t>статистики </a:t>
            </a:r>
            <a:r>
              <a:rPr lang="ru-RU" dirty="0"/>
              <a:t>НСК, которая представляется на бумажных носителях в сводном виде в разбивке по областям от МВД КР, Судебного департамента, Генеральной прокуратуры </a:t>
            </a:r>
            <a:r>
              <a:rPr lang="ru-RU" dirty="0" smtClean="0"/>
              <a:t>КР.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090A3-212A-4413-AA29-F5F613CD7A0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7780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Напрямую от респондентов в районные (городские) управления статистики поступает только информация по форме №1-КЦ, которую представляют кризисные центры, убежища, суды аксакалов, центры, оказывающие социально-психологическую помощь населению. </a:t>
            </a:r>
          </a:p>
          <a:p>
            <a:endParaRPr lang="ru-RU" dirty="0" smtClean="0"/>
          </a:p>
          <a:p>
            <a:r>
              <a:rPr lang="ru-RU" dirty="0" smtClean="0"/>
              <a:t>число </a:t>
            </a:r>
            <a:r>
              <a:rPr lang="ru-RU" dirty="0"/>
              <a:t>обращений по случаям семейного насилия в кризисные центры значительно превосходит число обращений в суды аксакалов </a:t>
            </a:r>
            <a:r>
              <a:rPr lang="ru-RU" dirty="0" smtClean="0"/>
              <a:t>. </a:t>
            </a:r>
            <a:r>
              <a:rPr lang="ru-RU" dirty="0"/>
              <a:t>При этом их число составляет 14, а судов аксакалов по республике насчитывается свыше 450. Такие данные свидетельствуют о том, что до настоящего времени суды аксакалов не подключились к рассмотрению случаев семейного насилия, как этого требует </a:t>
            </a:r>
            <a:r>
              <a:rPr lang="ru-RU" dirty="0" smtClean="0"/>
              <a:t>закон.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1F80C-1B00-49AC-AA9A-54055DB2D7D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3740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/>
              <a:t>Привести в соответствие названия форм насилия к определениям, введенным Законом КР «Об охране и защите от насилия в семье»</a:t>
            </a:r>
          </a:p>
          <a:p>
            <a:pPr lvl="1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Межведомственная рабочая группа проделала огромную работу по совершенствованию формы КЦ.  Были проведены консультации с кризисными центрами и судами аксакалов. </a:t>
            </a:r>
          </a:p>
          <a:p>
            <a:pPr lvl="1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По оценкам пользователей</a:t>
            </a:r>
            <a:r>
              <a:rPr lang="ru-RU" baseline="0" dirty="0" smtClean="0"/>
              <a:t> статистики и представителей кризисных центров </a:t>
            </a:r>
            <a:r>
              <a:rPr lang="ru-RU" dirty="0" smtClean="0"/>
              <a:t>форма КЦ была сложной, включала много ненужных и неадекватных</a:t>
            </a:r>
            <a:r>
              <a:rPr lang="ru-RU" baseline="0" dirty="0" smtClean="0"/>
              <a:t> показателей.  В результате обсуждений было решено полностью переработать форму -  сделать ее простой, удобной для заполнения и включить все необходимые для анализа данные. </a:t>
            </a:r>
          </a:p>
          <a:p>
            <a:pPr lvl="1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kern="1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Были введены показатели по торговле людьми, а также показатели по дискриминационным брачным практикам – ранний брак, похищение невест , </a:t>
            </a:r>
            <a:r>
              <a:rPr lang="ru-RU" kern="1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 итоге, например, только в первом разделе из 69 показателей было оставлено 39. </a:t>
            </a:r>
          </a:p>
          <a:p>
            <a:pPr marL="742950" lvl="1" indent="-28575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ru-RU" sz="1200" kern="10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090A3-212A-4413-AA29-F5F613CD7A0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28053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1F80C-1B00-49AC-AA9A-54055DB2D7D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9935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Статистика по семейному насилию в ОВД формируется вручную и собирается из трех различных источников статистического учета: </a:t>
            </a:r>
          </a:p>
          <a:p>
            <a:pPr lvl="0" fontAlgn="base"/>
            <a:r>
              <a:rPr lang="ru-RU" dirty="0"/>
              <a:t>Сведения о выданных охранных ордерах</a:t>
            </a:r>
          </a:p>
          <a:p>
            <a:pPr lvl="0" fontAlgn="base"/>
            <a:r>
              <a:rPr lang="ru-RU" dirty="0"/>
              <a:t>Данные об административных правонарушениях, связанных с семейным насилием;</a:t>
            </a:r>
          </a:p>
          <a:p>
            <a:r>
              <a:rPr lang="ru-RU" dirty="0"/>
              <a:t>Данные об уголовных делах, связанных с семейным </a:t>
            </a:r>
            <a:r>
              <a:rPr lang="ru-RU" dirty="0" smtClean="0"/>
              <a:t>насилием</a:t>
            </a:r>
          </a:p>
          <a:p>
            <a:endParaRPr lang="ru-RU" dirty="0" smtClean="0"/>
          </a:p>
          <a:p>
            <a:r>
              <a:rPr lang="ru-RU" dirty="0"/>
              <a:t>Данные по семейному насилию велась как ведомственная ежемесячной отчетности по формам № 1 (охранный ордер) «Отчет о выданных временных охранных ордерах, о лицах,  совершивших насилие в семье и пострадавших от семейного насилия» и № 2 (охранный ордер) «Сводный отчет по </a:t>
            </a:r>
            <a:r>
              <a:rPr lang="ru-RU" dirty="0" err="1"/>
              <a:t>Кыргызской</a:t>
            </a:r>
            <a:r>
              <a:rPr lang="ru-RU" dirty="0"/>
              <a:t> Республике о выданных временных охранных ордерах и о лицах, совершивших насилие в семье и пострадавших от семейного насилия». </a:t>
            </a:r>
          </a:p>
          <a:p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Данные о количестве уголовных дел, возбужденных по ст. 124 УК КР отражаются в годовой Государственной форме отчетности Форма 4 «Отчет о совершенных преступлениях по статьям уголовного кодекса», которая направляется МВД КР в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Нацстатком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 срок до 16 января текущего года за предыдущий год. В Форме 4 отчетность включает части и пункты ст. 124 УК КР.</a:t>
            </a:r>
          </a:p>
          <a:p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1F80C-1B00-49AC-AA9A-54055DB2D7D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48427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 данным МВД КР, в республике наблюдается ежегодный рост числа выданных органами внутренних дел охранных ордеров по фактам семейного </a:t>
            </a:r>
            <a:r>
              <a:rPr lang="ru-RU" dirty="0" smtClean="0"/>
              <a:t>насилия. </a:t>
            </a:r>
            <a:r>
              <a:rPr lang="ru-RU" dirty="0"/>
              <a:t>Это связано с несколькими причинами: улучшилось реагирование ОВД на факты семейного насилия; изменилось отношение сотрудников милиции к данной проблеме; работа УУМ по выдаче охранных ордеров включена в критерии оценки эффективности деятельности органов внутренних дел. </a:t>
            </a:r>
          </a:p>
          <a:p>
            <a:endParaRPr lang="ru-RU" dirty="0" smtClean="0"/>
          </a:p>
          <a:p>
            <a:r>
              <a:rPr lang="ru-RU" dirty="0"/>
              <a:t>Кроме этого, в результате многолетней работы повысилась информированность населения о проблеме семейного насилия и законодательных механизмах защиты. В семьях возросло напряжение, вызванное безработицей, снижением доходом, высокой миграцией.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1F80C-1B00-49AC-AA9A-54055DB2D7D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48817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5800" y="4400549"/>
            <a:ext cx="5486400" cy="4188279"/>
          </a:xfrm>
        </p:spPr>
        <p:txBody>
          <a:bodyPr/>
          <a:lstStyle/>
          <a:p>
            <a:r>
              <a:rPr lang="ru-RU" dirty="0" smtClean="0"/>
              <a:t>В </a:t>
            </a:r>
            <a:r>
              <a:rPr lang="ru-RU" dirty="0"/>
              <a:t>2015 году в рамках внедрения Руководства по эффективному документированию насилия, пыток и других жестоких, бесчеловечных или унижающих достоинство видов обращения и наказания, МЗ КР были внедрены новые учетные формы о лицах, подвергшихся насилию, включая семейное насилие, сексуальное насилие, пытки, жестокое обращение, которые обратились за медицинской помощью в ОЗ. Сбор информации осуществляется в соответствии с административной (ведомственной) отчетностью по форме №19 «Отчет о лицах, обратившихся в организацию здравоохранения за медицинской помощью, на судебно-медицинское освидетельствование по поводу насилия</a:t>
            </a:r>
            <a:r>
              <a:rPr lang="ru-RU" dirty="0" smtClean="0"/>
              <a:t>»,</a:t>
            </a:r>
          </a:p>
          <a:p>
            <a:endParaRPr lang="ru-RU" dirty="0"/>
          </a:p>
          <a:p>
            <a:r>
              <a:rPr lang="ru-RU" dirty="0"/>
              <a:t>Учет лиц, пострадавших от торговли людьми, обратившихся в организации здравоохранения за медицинской помощью, отдельно не выделяется и ведется в общем потоке пациентов в зависимости от вида насилия.</a:t>
            </a:r>
          </a:p>
          <a:p>
            <a:r>
              <a:rPr lang="ru-RU" dirty="0"/>
              <a:t> </a:t>
            </a:r>
            <a:r>
              <a:rPr lang="ru-RU" dirty="0" smtClean="0"/>
              <a:t>ПО учету </a:t>
            </a:r>
            <a:r>
              <a:rPr lang="ru-RU" dirty="0"/>
              <a:t>обращений по случаям торговли людьми с выделением форм </a:t>
            </a:r>
            <a:r>
              <a:rPr lang="ru-RU" dirty="0" smtClean="0"/>
              <a:t>эксплуатации, в </a:t>
            </a:r>
            <a:r>
              <a:rPr lang="ru-RU" dirty="0"/>
              <a:t>система здравоохранения в настоящее время не сможет собирать и предоставлять такие данные. 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43C016-BE1F-444F-A8D2-4C75589D7CD9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64471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Также в целях совершенствования гендерной статистики, на основе существующей административной отчетности, разработана и внедрена государственная статистическая отчетность по форме №</a:t>
            </a:r>
            <a:r>
              <a:rPr lang="ru-RU" dirty="0" smtClean="0"/>
              <a:t>19 насилие </a:t>
            </a:r>
            <a:r>
              <a:rPr lang="ru-RU" dirty="0"/>
              <a:t>«Отчет о лицах, подвергшихся насилию (включая пытки), обратившихся в организацию здравоохранения за медицинской помощью (на судебно-медицинское освидетельствование)», </a:t>
            </a:r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Данные </a:t>
            </a:r>
            <a:r>
              <a:rPr lang="ru-RU" dirty="0"/>
              <a:t>статистики здравоохранения показывают на рост числа лиц, пролеченных по поводу заболеваний (травм) с 721 человек в 2012 году до 2 132 - в 2016 году. При этом число женщин, пролеченных после семейного насилия значительно превосходит число пролеченных мужчин, например, в 2016 году в 2 раза. </a:t>
            </a:r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1F80C-1B00-49AC-AA9A-54055DB2D7D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71614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337457" y="4400549"/>
            <a:ext cx="6248399" cy="4743451"/>
          </a:xfrm>
        </p:spPr>
        <p:txBody>
          <a:bodyPr/>
          <a:lstStyle/>
          <a:p>
            <a:r>
              <a:rPr lang="ru-RU" dirty="0" smtClean="0"/>
              <a:t>	Основная </a:t>
            </a:r>
            <a:r>
              <a:rPr lang="ru-RU" dirty="0"/>
              <a:t>цель судебной статистики – учет судебных дел, рассмотренных судами, качество отправления правосудия судьями республики. Она дает возможность установить, как работают следственные, исправительные и другие административные учреждения, как осуществляется правосудие. </a:t>
            </a:r>
            <a:endParaRPr lang="ru-RU" dirty="0" smtClean="0"/>
          </a:p>
          <a:p>
            <a:r>
              <a:rPr lang="ru-RU" dirty="0" smtClean="0"/>
              <a:t>	Статистическая </a:t>
            </a:r>
            <a:r>
              <a:rPr lang="ru-RU" dirty="0"/>
              <a:t>отчетность районных судов собирается на бумажных носителях на основе данных </a:t>
            </a:r>
            <a:r>
              <a:rPr lang="ru-RU" i="1" dirty="0"/>
              <a:t>Учетно-статистических карт на подсудимого (осужденного),</a:t>
            </a:r>
            <a:r>
              <a:rPr lang="ru-RU" dirty="0"/>
              <a:t> представляемых местными судами первой инстанции. </a:t>
            </a:r>
            <a:endParaRPr lang="ru-RU" dirty="0" smtClean="0"/>
          </a:p>
          <a:p>
            <a:r>
              <a:rPr lang="ru-RU" dirty="0" smtClean="0"/>
              <a:t>	Источником </a:t>
            </a:r>
            <a:r>
              <a:rPr lang="ru-RU" dirty="0"/>
              <a:t>информации по показателям гендерного, семейного насилия и торговли людьми являются данные действующих форм ведомственной и государственной статистической отчетности СД по уголовным делам. Учет и отчетность ведется по статьям УК КР. Торговля людьми учитывается только по номеру статьи и части, дополнительные отметки к квалификации преступления о формах эксплуатации не предусмотрены. </a:t>
            </a:r>
            <a:r>
              <a:rPr lang="ru-RU" dirty="0" smtClean="0"/>
              <a:t>	</a:t>
            </a:r>
            <a:r>
              <a:rPr lang="ru-RU" i="1" dirty="0" smtClean="0"/>
              <a:t>Информация </a:t>
            </a:r>
            <a:r>
              <a:rPr lang="ru-RU" i="1" dirty="0"/>
              <a:t>о лицах, осужденных за преступления в сфере торговли людьми</a:t>
            </a:r>
            <a:r>
              <a:rPr lang="ru-RU" dirty="0"/>
              <a:t>, учитывается по Форме № УД-ОО-1А «Отчет о числе лиц, привлеченных к уголовной ответственности и мерам уголовного наказания». В отчете представлены данные о лицах по номеру статьи, однако данные о формах эксплуатации, части и пункты статьи 124 УК КР не выделяются. </a:t>
            </a:r>
          </a:p>
          <a:p>
            <a:r>
              <a:rPr lang="ru-RU" dirty="0"/>
              <a:t>Информация о количестве рассмотренных по ст. 124 УК УР дел, учитывается в Форме УД-О1-1А «Отчет о работе судов по рассмотренным уголовным делам». В отчете данные представлены по номеру статьи без разбивки по частям и пунктам, информация о формах эксплуатации не выделяется.</a:t>
            </a:r>
          </a:p>
          <a:p>
            <a:r>
              <a:rPr lang="ru-RU" dirty="0"/>
              <a:t>Включение в судебную статистику дополнительных показателей по торговле людьми станет возможным при переходе судов на электронный сбор данных, т.к. в настоящее время на первичном уровне данные формируются ручным способом, отчетность предоставляется в бумажном формате.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1F80C-1B00-49AC-AA9A-54055DB2D7D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37947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 числе рассмотренных судами дел превалируют случаи совершения физического и психологического насилия в семье. В 2016 году в общем числе лиц, совершавших семейное насилие более половины (59%) были признаны судами виновными в совершении физического насилия, четверть (24%) – психического насилия, другие виды насилия составили 17%.   Доля лиц, признанных в совершении сексуального насилия в семье составляет менее 1%.</a:t>
            </a:r>
          </a:p>
          <a:p>
            <a:endParaRPr lang="ru-RU" dirty="0"/>
          </a:p>
          <a:p>
            <a:r>
              <a:rPr lang="ru-RU" dirty="0"/>
              <a:t> </a:t>
            </a:r>
          </a:p>
          <a:p>
            <a:r>
              <a:rPr lang="ru-RU" dirty="0"/>
              <a:t>За последние 5 лет в 2,9 раз возросло число рассмотренных судами административных правонарушений по семейному насилию (с наложением административного взыскания) (Таблица 1).  За этот период также увеличилось число рассмотренных судами уголовных дел, связанных с семейным насилием в 1,7 раза (с 194 дел в 2012 году до 338 дел в 2016 году).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1F80C-1B00-49AC-AA9A-54055DB2D7D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9775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D9C842-07D5-4A7B-A359-6EDF2E852E3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5003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На слайде представлен</a:t>
            </a:r>
            <a:r>
              <a:rPr lang="ru-RU" baseline="0" dirty="0" smtClean="0"/>
              <a:t> сайт НСК в разделе </a:t>
            </a:r>
            <a:r>
              <a:rPr lang="ru-RU" dirty="0" smtClean="0"/>
              <a:t>Статистики</a:t>
            </a:r>
            <a:r>
              <a:rPr lang="ru-RU" baseline="0" dirty="0" smtClean="0"/>
              <a:t> </a:t>
            </a:r>
            <a:r>
              <a:rPr lang="ru-RU" dirty="0" smtClean="0"/>
              <a:t>размещена специальная страница – Гендерная статистика – Динамические</a:t>
            </a:r>
            <a:r>
              <a:rPr lang="ru-RU" baseline="0" dirty="0" smtClean="0"/>
              <a:t> таблицы.</a:t>
            </a:r>
          </a:p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D9C842-07D5-4A7B-A359-6EDF2E852E38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1072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baseline="0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 smtClean="0"/>
              <a:t>Благодаря поддержке УНП ООН, Теперь информация в сборнике представлена графически, хорошо визуализирована, что является большим прогрессом для НСК.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dirty="0" smtClean="0"/>
          </a:p>
          <a:p>
            <a:r>
              <a:rPr lang="ru-RU" dirty="0" smtClean="0"/>
              <a:t>Впервые в этом сборнике появился анализ представленных данных.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D9C842-07D5-4A7B-A359-6EDF2E852E38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8685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1F80C-1B00-49AC-AA9A-54055DB2D7D6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2239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685800"/>
            <a:ext cx="10363200" cy="2766938"/>
          </a:xfrm>
        </p:spPr>
        <p:txBody>
          <a:bodyPr/>
          <a:lstStyle>
            <a:lvl1pPr algn="ctr">
              <a:defRPr sz="5800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en-US" noProof="0" dirty="0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221088"/>
            <a:ext cx="8534400" cy="1258962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pPr lvl="0"/>
            <a:r>
              <a:rPr lang="ru-RU" noProof="0" smtClean="0"/>
              <a:t>Образец подзаголовка</a:t>
            </a:r>
            <a:endParaRPr lang="en-US" noProof="0" smtClean="0"/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53E76A9A-0D85-44D8-8A16-DD550179F6D0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139C36E1-02BF-42FC-A494-E34CC4F648EB}" type="slidenum">
              <a:rPr lang="ru-RU" smtClean="0"/>
              <a:t>‹#›</a:t>
            </a:fld>
            <a:endParaRPr lang="ru-RU"/>
          </a:p>
        </p:txBody>
      </p:sp>
      <p:sp>
        <p:nvSpPr>
          <p:cNvPr id="16392" name="Rectangle 8" descr="Gold bar"/>
          <p:cNvSpPr>
            <a:spLocks noChangeArrowheads="1"/>
          </p:cNvSpPr>
          <p:nvPr/>
        </p:nvSpPr>
        <p:spPr bwMode="auto">
          <a:xfrm>
            <a:off x="338667" y="3602001"/>
            <a:ext cx="3826933" cy="2016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6393" name="Rectangle 9" descr="Orange bar"/>
          <p:cNvSpPr>
            <a:spLocks noChangeArrowheads="1"/>
          </p:cNvSpPr>
          <p:nvPr/>
        </p:nvSpPr>
        <p:spPr bwMode="auto">
          <a:xfrm>
            <a:off x="4147740" y="3602001"/>
            <a:ext cx="3826933" cy="20161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6394" name="Rectangle 10" descr="Slate bar"/>
          <p:cNvSpPr>
            <a:spLocks noChangeArrowheads="1"/>
          </p:cNvSpPr>
          <p:nvPr/>
        </p:nvSpPr>
        <p:spPr bwMode="auto">
          <a:xfrm>
            <a:off x="7956814" y="3605969"/>
            <a:ext cx="3826933" cy="20161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7390630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5573" y="277814"/>
            <a:ext cx="9326827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E76A9A-0D85-44D8-8A16-DD550179F6D0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9C36E1-02BF-42FC-A494-E34CC4F648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1056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E76A9A-0D85-44D8-8A16-DD550179F6D0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9C36E1-02BF-42FC-A494-E34CC4F648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879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E76A9A-0D85-44D8-8A16-DD550179F6D0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9C36E1-02BF-42FC-A494-E34CC4F648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9203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E76A9A-0D85-44D8-8A16-DD550179F6D0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9C36E1-02BF-42FC-A494-E34CC4F648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1122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3605" y="277814"/>
            <a:ext cx="9038795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E76A9A-0D85-44D8-8A16-DD550179F6D0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9C36E1-02BF-42FC-A494-E34CC4F648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070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E76A9A-0D85-44D8-8A16-DD550179F6D0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9C36E1-02BF-42FC-A494-E34CC4F648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8961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E76A9A-0D85-44D8-8A16-DD550179F6D0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9C36E1-02BF-42FC-A494-E34CC4F648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8579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E76A9A-0D85-44D8-8A16-DD550179F6D0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9C36E1-02BF-42FC-A494-E34CC4F648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0380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E76A9A-0D85-44D8-8A16-DD550179F6D0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9C36E1-02BF-42FC-A494-E34CC4F648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8714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7813"/>
            <a:ext cx="27432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7813"/>
            <a:ext cx="80264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E76A9A-0D85-44D8-8A16-DD550179F6D0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9C36E1-02BF-42FC-A494-E34CC4F648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1943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1"/>
            <a:ext cx="53848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941763"/>
            <a:ext cx="53848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53E76A9A-0D85-44D8-8A16-DD550179F6D0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139C36E1-02BF-42FC-A494-E34CC4F648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51844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/>
          <a:p>
            <a:r>
              <a:rPr lang="ru-RU" smtClean="0"/>
              <a:t>Щелкните этот значок, чтобы добавить изображение из Интернета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53E76A9A-0D85-44D8-8A16-DD550179F6D0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139C36E1-02BF-42FC-A494-E34CC4F648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8633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871531" y="155577"/>
            <a:ext cx="9710869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smtClean="0"/>
              <a:t>Образец заголовка</a:t>
            </a:r>
            <a:endParaRPr lang="en-US" dirty="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 smtClean="0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/>
            </a:lvl1pPr>
          </a:lstStyle>
          <a:p>
            <a:fld id="{53E76A9A-0D85-44D8-8A16-DD550179F6D0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/>
            </a:lvl1pPr>
          </a:lstStyle>
          <a:p>
            <a:endParaRPr lang="ru-RU"/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fld id="{139C36E1-02BF-42FC-A494-E34CC4F648EB}" type="slidenum">
              <a:rPr lang="ru-RU" smtClean="0"/>
              <a:t>‹#›</a:t>
            </a:fld>
            <a:endParaRPr lang="ru-RU"/>
          </a:p>
        </p:txBody>
      </p:sp>
      <p:sp>
        <p:nvSpPr>
          <p:cNvPr id="15367" name="Rectangle 7" descr="Gold bar"/>
          <p:cNvSpPr>
            <a:spLocks noChangeArrowheads="1"/>
          </p:cNvSpPr>
          <p:nvPr/>
        </p:nvSpPr>
        <p:spPr bwMode="auto">
          <a:xfrm>
            <a:off x="0" y="0"/>
            <a:ext cx="304800" cy="228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en-US" sz="2400">
              <a:latin typeface="Times New Roman" pitchFamily="18" charset="0"/>
            </a:endParaRPr>
          </a:p>
        </p:txBody>
      </p:sp>
      <p:sp>
        <p:nvSpPr>
          <p:cNvPr id="15368" name="Line 8"/>
          <p:cNvSpPr>
            <a:spLocks noChangeShapeType="1"/>
          </p:cNvSpPr>
          <p:nvPr/>
        </p:nvSpPr>
        <p:spPr bwMode="auto">
          <a:xfrm>
            <a:off x="609600" y="1447800"/>
            <a:ext cx="107696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/>
          </a:p>
        </p:txBody>
      </p:sp>
      <p:sp>
        <p:nvSpPr>
          <p:cNvPr id="15369" name="Rectangle 9" descr="Orange bar"/>
          <p:cNvSpPr>
            <a:spLocks noChangeArrowheads="1"/>
          </p:cNvSpPr>
          <p:nvPr/>
        </p:nvSpPr>
        <p:spPr bwMode="auto">
          <a:xfrm>
            <a:off x="0" y="2286000"/>
            <a:ext cx="304800" cy="22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en-US" sz="2400">
              <a:latin typeface="Times New Roman" pitchFamily="18" charset="0"/>
            </a:endParaRPr>
          </a:p>
        </p:txBody>
      </p:sp>
      <p:sp>
        <p:nvSpPr>
          <p:cNvPr id="15370" name="Rectangle 10" descr="Slate bar"/>
          <p:cNvSpPr>
            <a:spLocks noChangeArrowheads="1"/>
          </p:cNvSpPr>
          <p:nvPr/>
        </p:nvSpPr>
        <p:spPr bwMode="auto">
          <a:xfrm>
            <a:off x="0" y="4572000"/>
            <a:ext cx="304800" cy="2286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en-US" sz="2400">
              <a:latin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08840" y="334350"/>
            <a:ext cx="1129889" cy="80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524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chart" Target="../charts/char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Формы государственной отчетности по гендерной статистике и эксплуатации при торговле людьми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966510" y="5370399"/>
            <a:ext cx="3311090" cy="1040027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800" dirty="0">
                <a:latin typeface="Times New Roman"/>
                <a:ea typeface="Times New Roman"/>
                <a:cs typeface="Times New Roman"/>
              </a:rPr>
              <a:t>Отдел социальной </a:t>
            </a:r>
            <a:r>
              <a:rPr lang="ru-RU" sz="1800" dirty="0" smtClean="0">
                <a:latin typeface="Times New Roman"/>
                <a:ea typeface="Times New Roman"/>
                <a:cs typeface="Times New Roman"/>
              </a:rPr>
              <a:t>статистики</a:t>
            </a:r>
            <a:endParaRPr lang="ru-RU" sz="1800" dirty="0" smtClean="0"/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800" dirty="0" smtClean="0"/>
              <a:t>Динара </a:t>
            </a:r>
            <a:r>
              <a:rPr lang="ru-RU" sz="1800" dirty="0" err="1" smtClean="0"/>
              <a:t>Сооромбаева</a:t>
            </a:r>
            <a:endParaRPr lang="ru-RU" sz="1800" dirty="0" smtClean="0"/>
          </a:p>
          <a:p>
            <a:endParaRPr lang="ru-RU" sz="12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224728"/>
            <a:ext cx="991909" cy="972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5271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9113838" y="6273800"/>
            <a:ext cx="742950" cy="2730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fld id="{EC044AE6-63E2-4FE5-8C4D-BF2967279D58}" type="slidenum">
              <a:rPr lang="ru-RU" altLang="ru-RU"/>
              <a:pPr/>
              <a:t>2</a:t>
            </a:fld>
            <a:endParaRPr lang="ru-RU" altLang="ru-RU"/>
          </a:p>
        </p:txBody>
      </p:sp>
      <p:sp>
        <p:nvSpPr>
          <p:cNvPr id="15365" name="Rectangle 3"/>
          <p:cNvSpPr>
            <a:spLocks noChangeArrowheads="1"/>
          </p:cNvSpPr>
          <p:nvPr/>
        </p:nvSpPr>
        <p:spPr bwMode="auto">
          <a:xfrm>
            <a:off x="1789114" y="352610"/>
            <a:ext cx="8771382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0" hangingPunct="0"/>
            <a:r>
              <a:rPr lang="ru-RU" altLang="ru-RU" dirty="0">
                <a:latin typeface="Arial" panose="020B0604020202020204" pitchFamily="34" charset="0"/>
              </a:rPr>
              <a:t> </a:t>
            </a:r>
            <a:r>
              <a:rPr lang="ru-RU" altLang="ru-RU" sz="3200" b="1" dirty="0"/>
              <a:t>Национальная система учета случаев</a:t>
            </a:r>
          </a:p>
          <a:p>
            <a:pPr eaLnBrk="0" hangingPunct="0"/>
            <a:r>
              <a:rPr lang="ru-RU" altLang="ru-RU" sz="3200" b="1" dirty="0"/>
              <a:t> гендерного насилия и торговли людьми</a:t>
            </a:r>
            <a:r>
              <a:rPr lang="ru-RU" altLang="ru-RU" dirty="0">
                <a:latin typeface="Arial" panose="020B0604020202020204" pitchFamily="34" charset="0"/>
              </a:rPr>
              <a:t>                                                  </a:t>
            </a:r>
          </a:p>
        </p:txBody>
      </p:sp>
      <p:grpSp>
        <p:nvGrpSpPr>
          <p:cNvPr id="15366" name="Group 5"/>
          <p:cNvGrpSpPr>
            <a:grpSpLocks/>
          </p:cNvGrpSpPr>
          <p:nvPr/>
        </p:nvGrpSpPr>
        <p:grpSpPr bwMode="auto">
          <a:xfrm>
            <a:off x="2349655" y="1772817"/>
            <a:ext cx="8022916" cy="3435603"/>
            <a:chOff x="1475" y="6970"/>
            <a:chExt cx="12428" cy="2373"/>
          </a:xfrm>
        </p:grpSpPr>
        <p:sp>
          <p:nvSpPr>
            <p:cNvPr id="5139" name="AutoShape 6"/>
            <p:cNvSpPr>
              <a:spLocks noChangeArrowheads="1"/>
            </p:cNvSpPr>
            <p:nvPr/>
          </p:nvSpPr>
          <p:spPr bwMode="auto">
            <a:xfrm>
              <a:off x="2378" y="6970"/>
              <a:ext cx="10692" cy="499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0" hangingPunct="0">
                <a:defRPr/>
              </a:pPr>
              <a:r>
                <a:rPr lang="ru-RU" sz="2800" b="1" dirty="0"/>
                <a:t>НСК</a:t>
              </a:r>
            </a:p>
          </p:txBody>
        </p:sp>
        <p:sp>
          <p:nvSpPr>
            <p:cNvPr id="5140" name="AutoShape 7"/>
            <p:cNvSpPr>
              <a:spLocks noChangeArrowheads="1"/>
            </p:cNvSpPr>
            <p:nvPr/>
          </p:nvSpPr>
          <p:spPr bwMode="auto">
            <a:xfrm>
              <a:off x="1475" y="8411"/>
              <a:ext cx="2043" cy="89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endParaRPr lang="ru-RU" sz="2000" b="1" dirty="0">
                <a:latin typeface="Arial" charset="0"/>
                <a:cs typeface="Times New Roman" pitchFamily="18" charset="0"/>
              </a:endParaRPr>
            </a:p>
            <a:p>
              <a:pPr algn="ctr">
                <a:defRPr/>
              </a:pPr>
              <a:r>
                <a:rPr lang="ru-RU" sz="2000" b="1" dirty="0">
                  <a:latin typeface="Arial" charset="0"/>
                  <a:cs typeface="Times New Roman" pitchFamily="18" charset="0"/>
                </a:rPr>
                <a:t>СД</a:t>
              </a:r>
              <a:endParaRPr lang="ru-RU" sz="2000" b="1" dirty="0">
                <a:latin typeface="Arial" charset="0"/>
              </a:endParaRPr>
            </a:p>
            <a:p>
              <a:pPr eaLnBrk="0" hangingPunct="0">
                <a:defRPr/>
              </a:pPr>
              <a:endParaRPr lang="ru-RU" sz="2000" b="1" dirty="0">
                <a:latin typeface="Arial" charset="0"/>
              </a:endParaRPr>
            </a:p>
          </p:txBody>
        </p:sp>
        <p:sp>
          <p:nvSpPr>
            <p:cNvPr id="5141" name="AutoShape 8"/>
            <p:cNvSpPr>
              <a:spLocks noChangeArrowheads="1"/>
            </p:cNvSpPr>
            <p:nvPr/>
          </p:nvSpPr>
          <p:spPr bwMode="auto">
            <a:xfrm>
              <a:off x="3880" y="8415"/>
              <a:ext cx="1981" cy="90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endParaRPr lang="ru-RU" sz="2000" b="1" dirty="0">
                <a:latin typeface="Arial" charset="0"/>
                <a:cs typeface="Times New Roman" pitchFamily="18" charset="0"/>
              </a:endParaRPr>
            </a:p>
            <a:p>
              <a:pPr algn="ctr">
                <a:defRPr/>
              </a:pPr>
              <a:r>
                <a:rPr lang="ru-RU" sz="2000" b="1" dirty="0">
                  <a:latin typeface="Arial" charset="0"/>
                  <a:cs typeface="Times New Roman" pitchFamily="18" charset="0"/>
                </a:rPr>
                <a:t>МВД</a:t>
              </a:r>
              <a:endParaRPr lang="ru-RU" sz="2000" b="1" dirty="0">
                <a:latin typeface="Arial" charset="0"/>
              </a:endParaRPr>
            </a:p>
            <a:p>
              <a:pPr eaLnBrk="0" hangingPunct="0">
                <a:defRPr/>
              </a:pPr>
              <a:endParaRPr lang="ru-RU" sz="2000" b="1" dirty="0">
                <a:latin typeface="Arial" charset="0"/>
              </a:endParaRPr>
            </a:p>
          </p:txBody>
        </p:sp>
        <p:sp>
          <p:nvSpPr>
            <p:cNvPr id="5142" name="AutoShape 9"/>
            <p:cNvSpPr>
              <a:spLocks noChangeArrowheads="1"/>
            </p:cNvSpPr>
            <p:nvPr/>
          </p:nvSpPr>
          <p:spPr bwMode="auto">
            <a:xfrm>
              <a:off x="8937" y="8443"/>
              <a:ext cx="1978" cy="90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endParaRPr lang="ru-RU" sz="2000" b="1" dirty="0">
                <a:latin typeface="Arial" charset="0"/>
                <a:cs typeface="Times New Roman" pitchFamily="18" charset="0"/>
              </a:endParaRPr>
            </a:p>
            <a:p>
              <a:pPr algn="ctr">
                <a:defRPr/>
              </a:pPr>
              <a:r>
                <a:rPr lang="ru-RU" sz="2000" b="1" dirty="0">
                  <a:latin typeface="Arial" charset="0"/>
                  <a:cs typeface="Times New Roman" pitchFamily="18" charset="0"/>
                </a:rPr>
                <a:t>МЗ</a:t>
              </a:r>
              <a:endParaRPr lang="ru-RU" sz="2000" b="1" dirty="0">
                <a:latin typeface="Arial" charset="0"/>
              </a:endParaRPr>
            </a:p>
            <a:p>
              <a:pPr eaLnBrk="0" hangingPunct="0">
                <a:defRPr/>
              </a:pPr>
              <a:endParaRPr lang="ru-RU" sz="2000" b="1" dirty="0">
                <a:latin typeface="Arial" charset="0"/>
              </a:endParaRPr>
            </a:p>
          </p:txBody>
        </p:sp>
        <p:sp>
          <p:nvSpPr>
            <p:cNvPr id="5143" name="AutoShape 10"/>
            <p:cNvSpPr>
              <a:spLocks noChangeArrowheads="1"/>
            </p:cNvSpPr>
            <p:nvPr/>
          </p:nvSpPr>
          <p:spPr bwMode="auto">
            <a:xfrm>
              <a:off x="11154" y="8409"/>
              <a:ext cx="2749" cy="886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0" hangingPunct="0">
                <a:defRPr/>
              </a:pPr>
              <a:endParaRPr lang="ru-RU" b="1" dirty="0">
                <a:latin typeface="Arial" charset="0"/>
                <a:cs typeface="Times New Roman" pitchFamily="18" charset="0"/>
              </a:endParaRPr>
            </a:p>
            <a:p>
              <a:pPr algn="ctr" eaLnBrk="0" hangingPunct="0">
                <a:defRPr/>
              </a:pPr>
              <a:r>
                <a:rPr lang="ru-RU" b="1" dirty="0">
                  <a:latin typeface="Arial" charset="0"/>
                  <a:cs typeface="Times New Roman" pitchFamily="18" charset="0"/>
                </a:rPr>
                <a:t>КЦ, суды аксакалов</a:t>
              </a:r>
              <a:endParaRPr lang="ru-RU" b="1" dirty="0">
                <a:latin typeface="Arial" charset="0"/>
              </a:endParaRPr>
            </a:p>
            <a:p>
              <a:pPr algn="ctr">
                <a:defRPr/>
              </a:pPr>
              <a:endParaRPr lang="ru-RU" sz="2000" b="1" dirty="0">
                <a:latin typeface="Arial" charset="0"/>
                <a:cs typeface="Times New Roman" pitchFamily="18" charset="0"/>
              </a:endParaRPr>
            </a:p>
            <a:p>
              <a:pPr eaLnBrk="0" hangingPunct="0">
                <a:defRPr/>
              </a:pPr>
              <a:endParaRPr lang="ru-RU" sz="2000" b="1" dirty="0">
                <a:latin typeface="Arial" charset="0"/>
              </a:endParaRPr>
            </a:p>
          </p:txBody>
        </p:sp>
        <p:sp>
          <p:nvSpPr>
            <p:cNvPr id="5144" name="AutoShape 11"/>
            <p:cNvSpPr>
              <a:spLocks noChangeArrowheads="1"/>
            </p:cNvSpPr>
            <p:nvPr/>
          </p:nvSpPr>
          <p:spPr bwMode="auto">
            <a:xfrm>
              <a:off x="6223" y="8443"/>
              <a:ext cx="1981" cy="90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endParaRPr lang="ru-RU" sz="2000" b="1" dirty="0">
                <a:latin typeface="Arial" charset="0"/>
                <a:cs typeface="Times New Roman" pitchFamily="18" charset="0"/>
              </a:endParaRPr>
            </a:p>
            <a:p>
              <a:pPr algn="ctr">
                <a:defRPr/>
              </a:pPr>
              <a:r>
                <a:rPr lang="ru-RU" sz="2000" b="1" dirty="0">
                  <a:latin typeface="Arial" charset="0"/>
                  <a:cs typeface="Times New Roman" pitchFamily="18" charset="0"/>
                </a:rPr>
                <a:t>ГП </a:t>
              </a:r>
              <a:endParaRPr lang="ru-RU" sz="2000" b="1" dirty="0">
                <a:latin typeface="Arial" charset="0"/>
              </a:endParaRPr>
            </a:p>
          </p:txBody>
        </p:sp>
        <p:grpSp>
          <p:nvGrpSpPr>
            <p:cNvPr id="15382" name="Group 14"/>
            <p:cNvGrpSpPr>
              <a:grpSpLocks/>
            </p:cNvGrpSpPr>
            <p:nvPr/>
          </p:nvGrpSpPr>
          <p:grpSpPr bwMode="auto">
            <a:xfrm>
              <a:off x="2505" y="7852"/>
              <a:ext cx="10039" cy="574"/>
              <a:chOff x="2505" y="7852"/>
              <a:chExt cx="10039" cy="574"/>
            </a:xfrm>
          </p:grpSpPr>
          <p:sp>
            <p:nvSpPr>
              <p:cNvPr id="5149" name="Line 16"/>
              <p:cNvSpPr>
                <a:spLocks noChangeShapeType="1"/>
              </p:cNvSpPr>
              <p:nvPr/>
            </p:nvSpPr>
            <p:spPr bwMode="auto">
              <a:xfrm flipV="1">
                <a:off x="2505" y="7858"/>
                <a:ext cx="10039" cy="13"/>
              </a:xfrm>
              <a:prstGeom prst="line">
                <a:avLst/>
              </a:prstGeom>
              <a:noFill/>
              <a:ln w="28575">
                <a:solidFill>
                  <a:schemeClr val="accent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>
                  <a:ln>
                    <a:solidFill>
                      <a:srgbClr val="FF0000"/>
                    </a:solidFill>
                  </a:ln>
                </a:endParaRPr>
              </a:p>
            </p:txBody>
          </p:sp>
          <p:sp>
            <p:nvSpPr>
              <p:cNvPr id="5150" name="Line 17"/>
              <p:cNvSpPr>
                <a:spLocks noChangeShapeType="1"/>
              </p:cNvSpPr>
              <p:nvPr/>
            </p:nvSpPr>
            <p:spPr bwMode="auto">
              <a:xfrm>
                <a:off x="2505" y="7871"/>
                <a:ext cx="0" cy="539"/>
              </a:xfrm>
              <a:prstGeom prst="line">
                <a:avLst/>
              </a:prstGeom>
              <a:ln w="38100">
                <a:solidFill>
                  <a:schemeClr val="accent4"/>
                </a:solidFill>
                <a:headEnd/>
                <a:tailEnd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>
                  <a:ln w="76200">
                    <a:solidFill>
                      <a:srgbClr val="FF0000"/>
                    </a:solidFill>
                  </a:ln>
                </a:endParaRPr>
              </a:p>
            </p:txBody>
          </p:sp>
          <p:sp>
            <p:nvSpPr>
              <p:cNvPr id="5152" name="Line 19"/>
              <p:cNvSpPr>
                <a:spLocks noChangeShapeType="1"/>
              </p:cNvSpPr>
              <p:nvPr/>
            </p:nvSpPr>
            <p:spPr bwMode="auto">
              <a:xfrm flipH="1">
                <a:off x="9901" y="7887"/>
                <a:ext cx="10" cy="539"/>
              </a:xfrm>
              <a:prstGeom prst="line">
                <a:avLst/>
              </a:prstGeom>
              <a:ln w="38100">
                <a:solidFill>
                  <a:schemeClr val="accent4"/>
                </a:solidFill>
                <a:headEnd/>
                <a:tailEnd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>
                  <a:ln w="76200">
                    <a:solidFill>
                      <a:srgbClr val="FF0000"/>
                    </a:solidFill>
                  </a:ln>
                </a:endParaRPr>
              </a:p>
            </p:txBody>
          </p:sp>
          <p:sp>
            <p:nvSpPr>
              <p:cNvPr id="5154" name="Line 21"/>
              <p:cNvSpPr>
                <a:spLocks noChangeShapeType="1"/>
              </p:cNvSpPr>
              <p:nvPr/>
            </p:nvSpPr>
            <p:spPr bwMode="auto">
              <a:xfrm>
                <a:off x="12544" y="7852"/>
                <a:ext cx="0" cy="539"/>
              </a:xfrm>
              <a:prstGeom prst="line">
                <a:avLst/>
              </a:prstGeom>
              <a:ln w="38100">
                <a:solidFill>
                  <a:schemeClr val="accent4"/>
                </a:solidFill>
                <a:headEnd/>
                <a:tailEnd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>
                  <a:ln w="76200">
                    <a:solidFill>
                      <a:srgbClr val="FF0000"/>
                    </a:solidFill>
                  </a:ln>
                </a:endParaRPr>
              </a:p>
            </p:txBody>
          </p:sp>
          <p:sp>
            <p:nvSpPr>
              <p:cNvPr id="5155" name="Line 22"/>
              <p:cNvSpPr>
                <a:spLocks noChangeShapeType="1"/>
              </p:cNvSpPr>
              <p:nvPr/>
            </p:nvSpPr>
            <p:spPr bwMode="auto">
              <a:xfrm>
                <a:off x="7175" y="7876"/>
                <a:ext cx="0" cy="539"/>
              </a:xfrm>
              <a:prstGeom prst="line">
                <a:avLst/>
              </a:prstGeom>
              <a:ln w="38100">
                <a:solidFill>
                  <a:schemeClr val="accent4"/>
                </a:solidFill>
                <a:headEnd/>
                <a:tailEnd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>
                  <a:ln w="76200">
                    <a:solidFill>
                      <a:srgbClr val="FF0000"/>
                    </a:solidFill>
                  </a:ln>
                </a:endParaRPr>
              </a:p>
            </p:txBody>
          </p:sp>
          <p:sp>
            <p:nvSpPr>
              <p:cNvPr id="5156" name="Line 23"/>
              <p:cNvSpPr>
                <a:spLocks noChangeShapeType="1"/>
              </p:cNvSpPr>
              <p:nvPr/>
            </p:nvSpPr>
            <p:spPr bwMode="auto">
              <a:xfrm>
                <a:off x="4777" y="7876"/>
                <a:ext cx="0" cy="539"/>
              </a:xfrm>
              <a:prstGeom prst="line">
                <a:avLst/>
              </a:prstGeom>
              <a:ln w="38100">
                <a:solidFill>
                  <a:schemeClr val="accent4"/>
                </a:solidFill>
                <a:headEnd/>
                <a:tailEnd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>
                  <a:ln w="76200">
                    <a:solidFill>
                      <a:srgbClr val="FF0000"/>
                    </a:solidFill>
                  </a:ln>
                </a:endParaRPr>
              </a:p>
            </p:txBody>
          </p:sp>
        </p:grpSp>
      </p:grpSp>
      <p:sp>
        <p:nvSpPr>
          <p:cNvPr id="15367" name="Rectangle 35"/>
          <p:cNvSpPr>
            <a:spLocks noChangeArrowheads="1"/>
          </p:cNvSpPr>
          <p:nvPr/>
        </p:nvSpPr>
        <p:spPr bwMode="auto">
          <a:xfrm>
            <a:off x="1789114" y="50272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5" name="Стрелка вверх 4"/>
          <p:cNvSpPr/>
          <p:nvPr/>
        </p:nvSpPr>
        <p:spPr>
          <a:xfrm>
            <a:off x="6075582" y="2423255"/>
            <a:ext cx="452438" cy="520700"/>
          </a:xfrm>
          <a:prstGeom prst="upArrow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accent4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350" y="309403"/>
            <a:ext cx="847417" cy="75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966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46422" y="365125"/>
            <a:ext cx="9607378" cy="786067"/>
          </a:xfrm>
        </p:spPr>
        <p:txBody>
          <a:bodyPr/>
          <a:lstStyle/>
          <a:p>
            <a:r>
              <a:rPr lang="ru-RU" sz="1800" dirty="0" smtClean="0"/>
              <a:t>Ф.1 КЦ </a:t>
            </a:r>
            <a:r>
              <a:rPr lang="ru-RU" sz="1800" dirty="0"/>
              <a:t>«Отчет кризисного центра, убежища, суда аксакалов, центра, оказывающего социально-психологическую помощь населению</a:t>
            </a:r>
            <a:r>
              <a:rPr lang="ru-RU" sz="1800" dirty="0" smtClean="0"/>
              <a:t>»</a:t>
            </a:r>
            <a:endParaRPr lang="ru-RU" sz="1800" dirty="0"/>
          </a:p>
        </p:txBody>
      </p:sp>
      <p:sp>
        <p:nvSpPr>
          <p:cNvPr id="18" name="Объект 17"/>
          <p:cNvSpPr>
            <a:spLocks noGrp="1"/>
          </p:cNvSpPr>
          <p:nvPr>
            <p:ph idx="1"/>
          </p:nvPr>
        </p:nvSpPr>
        <p:spPr>
          <a:xfrm>
            <a:off x="527222" y="1425145"/>
            <a:ext cx="10826578" cy="4751817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30876" y="5253633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Система сбора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госстатотчетности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по ф.№ 1-КЦ (годовая) является трех уровневой: </a:t>
            </a:r>
            <a:b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районный, областной и республиканский уровень.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02350" y="1540336"/>
            <a:ext cx="2082039" cy="1417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КЦ, СА, БФ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090816" y="2379958"/>
            <a:ext cx="2298357" cy="14457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Ф. № 1 КЦ «Отчет организации, кризисного центра, убежища, суды аксакалов, оказывающих социальные услуги и помощь населению»</a:t>
            </a:r>
            <a:endParaRPr lang="ru-RU" sz="1200" dirty="0"/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702350" y="3973336"/>
            <a:ext cx="2150077" cy="767536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err="1" smtClean="0"/>
              <a:t>Райстатуправления</a:t>
            </a:r>
            <a:r>
              <a:rPr lang="ru-RU" sz="1400" dirty="0" smtClean="0"/>
              <a:t> НСК</a:t>
            </a:r>
            <a:endParaRPr lang="ru-RU" sz="1400" dirty="0"/>
          </a:p>
        </p:txBody>
      </p:sp>
      <p:pic>
        <p:nvPicPr>
          <p:cNvPr id="8" name="Рисунок 7" descr="Описание: стопка бумаги чертах Бесплатные Иконки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480" y="4863131"/>
            <a:ext cx="314325" cy="281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Объект 16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876" y="4940959"/>
            <a:ext cx="256054" cy="219475"/>
          </a:xfrm>
          <a:prstGeom prst="rect">
            <a:avLst/>
          </a:prstGeom>
          <a:noFill/>
        </p:spPr>
      </p:pic>
      <p:graphicFrame>
        <p:nvGraphicFramePr>
          <p:cNvPr id="17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5109898"/>
              </p:ext>
            </p:extLst>
          </p:nvPr>
        </p:nvGraphicFramePr>
        <p:xfrm>
          <a:off x="5582654" y="2213811"/>
          <a:ext cx="5771146" cy="30398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5737315" y="1363960"/>
            <a:ext cx="56742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Число обращений населения в кризисные центры, суды аксакалов и другие специализированные учреждения</a:t>
            </a:r>
            <a:endParaRPr lang="ru-RU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350" y="309403"/>
            <a:ext cx="847417" cy="75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378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4591" y="211102"/>
            <a:ext cx="9038795" cy="1139825"/>
          </a:xfrm>
        </p:spPr>
        <p:txBody>
          <a:bodyPr/>
          <a:lstStyle/>
          <a:p>
            <a:r>
              <a:rPr lang="ru-RU" dirty="0" smtClean="0"/>
              <a:t>Изменения в форме №1-КЦ</a:t>
            </a:r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044699973"/>
              </p:ext>
            </p:extLst>
          </p:nvPr>
        </p:nvGraphicFramePr>
        <p:xfrm>
          <a:off x="2135560" y="1409617"/>
          <a:ext cx="8532440" cy="54403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01506" y="567237"/>
            <a:ext cx="2024047" cy="137171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333188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79155" y="1467510"/>
            <a:ext cx="659981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Число обратившихся в кризисные центры и учреждения, оказывающие социально-психологическую помощь населению, по формам совершенного насилия</a:t>
            </a:r>
            <a:r>
              <a:rPr lang="ky-KG" sz="1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 2017г.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4" name="Объект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1208605"/>
              </p:ext>
            </p:extLst>
          </p:nvPr>
        </p:nvGraphicFramePr>
        <p:xfrm>
          <a:off x="535460" y="2206174"/>
          <a:ext cx="5847755" cy="45566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7321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743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2679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7339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7009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Всего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в том числе по полу: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47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   Женщины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  Мужчины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47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Всего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16116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10413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5703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657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 в том числе обратившихся по причинам: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47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Семейное насилие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9401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7333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2068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547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Сексуальное насилие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41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37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9967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Дискриминационные брачные практики (принуждение к вступлению в брак, похищение для вступления в</a:t>
                      </a:r>
                      <a:r>
                        <a:rPr lang="ky-KG" sz="900" dirty="0">
                          <a:solidFill>
                            <a:schemeClr val="tx1"/>
                          </a:solidFill>
                          <a:effectLst/>
                        </a:rPr>
                        <a:t> брак, брак в несовершеннолетнем возрасте, многоженство)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107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104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547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Торговля людми - всего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11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54717">
                <a:tc>
                  <a:txBody>
                    <a:bodyPr/>
                    <a:lstStyle/>
                    <a:p>
                      <a:pPr indent="201930"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из них</a:t>
                      </a:r>
                      <a:r>
                        <a:rPr lang="ky-KG" sz="900">
                          <a:solidFill>
                            <a:schemeClr val="tx1"/>
                          </a:solidFill>
                          <a:effectLst/>
                        </a:rPr>
                        <a:t>: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54717">
                <a:tc>
                  <a:txBody>
                    <a:bodyPr/>
                    <a:lstStyle/>
                    <a:p>
                      <a:pPr indent="111760"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трудовая эксплуатация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65792">
                <a:tc>
                  <a:txBody>
                    <a:bodyPr/>
                    <a:lstStyle/>
                    <a:p>
                      <a:pPr indent="111760"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сексуальная эксплуатация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547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Развод, раздел имущества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904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799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105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547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Другое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5652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2130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3522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657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2648639"/>
              </p:ext>
            </p:extLst>
          </p:nvPr>
        </p:nvGraphicFramePr>
        <p:xfrm>
          <a:off x="6657775" y="2003884"/>
          <a:ext cx="5248675" cy="36461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0" name="Прямая соединительная линия 9"/>
          <p:cNvCxnSpPr/>
          <p:nvPr/>
        </p:nvCxnSpPr>
        <p:spPr>
          <a:xfrm flipV="1">
            <a:off x="1935048" y="3145239"/>
            <a:ext cx="5832910" cy="433136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4665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МВД КР, ГП КР</a:t>
            </a:r>
            <a:endParaRPr lang="ru-RU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765129" y="4807631"/>
            <a:ext cx="1556951" cy="1112108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МВД КР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689975" y="2203414"/>
            <a:ext cx="2475428" cy="1474486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Форма 4 «Отчет о совершенных преступлениях по статьям Уголовного Кодекса»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942514" y="2177477"/>
            <a:ext cx="2491900" cy="1474486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ф. №2  «Отчет о лицах, совершивших преступления»</a:t>
            </a:r>
            <a:endParaRPr lang="ru-RU" sz="14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878720" y="2215978"/>
            <a:ext cx="2808234" cy="1793314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ф. № 2 (охранный ордер) «Сводный отчет о выданных охранных ордерах и о лицах, совершивших насилие в семье и пострадавших от семейного насилия»</a:t>
            </a:r>
          </a:p>
        </p:txBody>
      </p:sp>
      <p:sp>
        <p:nvSpPr>
          <p:cNvPr id="5" name="Блок-схема: альтернативный процесс 4"/>
          <p:cNvSpPr/>
          <p:nvPr/>
        </p:nvSpPr>
        <p:spPr bwMode="auto">
          <a:xfrm>
            <a:off x="6807629" y="4838070"/>
            <a:ext cx="3253946" cy="856735"/>
          </a:xfrm>
          <a:prstGeom prst="flowChartAlternateProcess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Генеральная</a:t>
            </a:r>
            <a:r>
              <a:rPr kumimoji="0" lang="ru-RU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прокуратура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18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8719646"/>
              </p:ext>
            </p:extLst>
          </p:nvPr>
        </p:nvGraphicFramePr>
        <p:xfrm>
          <a:off x="764057" y="1764578"/>
          <a:ext cx="9100913" cy="46362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0574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3123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3123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3270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371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2015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2016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200" b="1" dirty="0">
                          <a:effectLst/>
                        </a:rPr>
                        <a:t>2017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34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Зарегистрировано фактов семейного (домашнего) насилия, случаев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3 524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7 053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7 333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17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   в том числе по видам насилия: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17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  физическое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2675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4 846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4 827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117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  психологическое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840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2 204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2 502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117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  сексуальное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193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Число выданных временных охранных ордеров, единиц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3 358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6 966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7 323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259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Число рассмотренных уголовных дел вследствие по семейному (домашнему) насилию, и направленных в суд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238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199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218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234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Число лиц, привлеченных к административной ответственности, человек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2 381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4 901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4 946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507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 в том числе по статьям: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193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 семейное насилие (ст. 66-3)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1 137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2 753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2 970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196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неисполнение условий временного охранного ордера (ст. 66-4)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173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220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4196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  неисполнение условий судебного охранного ордера (ст. 66-5)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193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   мелкое хулиганство (ст. 364)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630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1 514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1 478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117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   прочее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380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374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408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193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Источник: МВД </a:t>
                      </a:r>
                      <a:r>
                        <a:rPr lang="ru-RU" sz="1200" dirty="0" err="1">
                          <a:effectLst/>
                        </a:rPr>
                        <a:t>Кыргызской</a:t>
                      </a:r>
                      <a:r>
                        <a:rPr lang="ru-RU" sz="1200" dirty="0">
                          <a:effectLst/>
                        </a:rPr>
                        <a:t> Республики.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131659" y="57923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Таблица 7.13: Число зарегистрированных фактов семейного насилия и принятых мер по ним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58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b="1" dirty="0"/>
              <a:t>Статистический учет семейного насилия в системе здравоохранения</a:t>
            </a:r>
            <a:endParaRPr lang="ru-RU" sz="32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9928654"/>
              </p:ext>
            </p:extLst>
          </p:nvPr>
        </p:nvGraphicFramePr>
        <p:xfrm>
          <a:off x="1276865" y="1631092"/>
          <a:ext cx="10305535" cy="4761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54467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63040"/>
            <a:ext cx="10515600" cy="4746875"/>
          </a:xfrm>
        </p:spPr>
        <p:txBody>
          <a:bodyPr/>
          <a:lstStyle/>
          <a:p>
            <a:r>
              <a:rPr lang="ru-RU" sz="2000" dirty="0"/>
              <a:t>Число лиц, пролеченных по поводу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заболеваний </a:t>
            </a:r>
            <a:r>
              <a:rPr lang="ru-RU" sz="2000" dirty="0"/>
              <a:t>(травм), возникших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в </a:t>
            </a:r>
            <a:r>
              <a:rPr lang="ru-RU" sz="2000" dirty="0"/>
              <a:t>результате насилия в </a:t>
            </a:r>
            <a:r>
              <a:rPr lang="ru-RU" sz="2000" dirty="0" smtClean="0"/>
              <a:t>семье</a:t>
            </a:r>
            <a:endParaRPr lang="ru-RU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417065977"/>
              </p:ext>
            </p:extLst>
          </p:nvPr>
        </p:nvGraphicFramePr>
        <p:xfrm>
          <a:off x="819480" y="2638562"/>
          <a:ext cx="4996433" cy="36606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10"/>
          <p:cNvSpPr txBox="1">
            <a:spLocks noChangeArrowheads="1"/>
          </p:cNvSpPr>
          <p:nvPr/>
        </p:nvSpPr>
        <p:spPr bwMode="auto">
          <a:xfrm>
            <a:off x="6268994" y="541874"/>
            <a:ext cx="5436974" cy="6015445"/>
          </a:xfrm>
          <a:prstGeom prst="rect">
            <a:avLst/>
          </a:prstGeom>
          <a:solidFill>
            <a:srgbClr val="DBE5F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108000" tIns="45720" rIns="72000" bIns="45720" rtlCol="0" anchor="t" anchorCtr="0" upright="1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buFont typeface="Arial" panose="020B0604020202020204" pitchFamily="34" charset="0"/>
              <a:buNone/>
            </a:pPr>
            <a:r>
              <a:rPr lang="ru-RU" sz="1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Статистическая отчетность по насилию включает количество обращений по следующим видам насилия:</a:t>
            </a:r>
            <a:endParaRPr lang="ru-RU" sz="1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1910"/>
            <a:r>
              <a:rPr lang="ru-RU" sz="1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Физическое;</a:t>
            </a:r>
            <a:endParaRPr lang="ru-RU" sz="1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1910"/>
            <a:r>
              <a:rPr lang="ru-RU" sz="1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Сексуальное; </a:t>
            </a:r>
            <a:endParaRPr lang="ru-RU" sz="1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1910"/>
            <a:r>
              <a:rPr lang="ru-RU" sz="1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Психологическое</a:t>
            </a:r>
            <a:r>
              <a:rPr lang="ru-RU" sz="10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ru-RU" sz="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indent="269875" algn="just"/>
            <a:r>
              <a:rPr lang="ru-RU" sz="1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 отчетности выделяется насилие, полученное:</a:t>
            </a:r>
            <a:endParaRPr lang="ru-RU" sz="1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ru-RU" sz="1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 семье (семейное насилие);</a:t>
            </a:r>
            <a:endParaRPr lang="ru-RU" sz="1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ru-RU" sz="1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Насилие в отношении пожилых (58 лет и старше; 63 года и старше);</a:t>
            </a:r>
            <a:endParaRPr lang="ru-RU" sz="1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ru-RU" sz="1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Насилие в отношении лиц с ограниченными возможностями здоровья (ЛОВЗ);</a:t>
            </a:r>
            <a:endParaRPr lang="ru-RU" sz="1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ru-RU" sz="1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Отдельной строкой выделяются лица, оставленные без внимания или заброшенные;</a:t>
            </a:r>
            <a:endParaRPr lang="ru-RU" sz="1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ru-RU" sz="1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Обращаемость по случаям насилия, полученного от должностного лица</a:t>
            </a:r>
            <a:r>
              <a:rPr lang="ru-RU" sz="10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 системах:</a:t>
            </a:r>
            <a:endParaRPr lang="ru-RU" sz="1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55675"/>
            <a:r>
              <a:rPr lang="ru-RU" sz="1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образования;</a:t>
            </a:r>
            <a:endParaRPr lang="ru-RU" sz="1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55675"/>
            <a:r>
              <a:rPr lang="ru-RU" sz="1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социального развития;</a:t>
            </a:r>
            <a:endParaRPr lang="ru-RU" sz="1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55675"/>
            <a:r>
              <a:rPr lang="ru-RU" sz="1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здравоохранения;</a:t>
            </a:r>
            <a:endParaRPr lang="ru-RU" sz="1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55675"/>
            <a:r>
              <a:rPr lang="ru-RU" sz="1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Министерства внутренних дел;</a:t>
            </a:r>
            <a:endParaRPr lang="ru-RU" sz="1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55675"/>
            <a:r>
              <a:rPr lang="ru-RU" sz="1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Государственная служба исполнения наказания и в др. местах.</a:t>
            </a:r>
            <a:endParaRPr lang="ru-RU" sz="1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69875" algn="just"/>
            <a:r>
              <a:rPr lang="ru-RU" sz="1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Отчетность содержит информацию о количестве обратившихся, в </a:t>
            </a:r>
            <a:r>
              <a:rPr lang="ru-RU" sz="1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т.ч</a:t>
            </a:r>
            <a:r>
              <a:rPr lang="ru-RU" sz="1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 по физическому, сексуальному и психическому насилию, а также половозрастные характеристики обратившихся. 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0751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5276" y="365125"/>
            <a:ext cx="9508524" cy="974867"/>
          </a:xfrm>
        </p:spPr>
        <p:txBody>
          <a:bodyPr/>
          <a:lstStyle/>
          <a:p>
            <a:r>
              <a:rPr lang="ru-RU" dirty="0" smtClean="0"/>
              <a:t>Судебный департамент ВС КР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907770" y="2105319"/>
            <a:ext cx="2364261" cy="11317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ф. №СМ-СН-1б «Отчет по лицам, пострадавшим от семейного насилия»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907770" y="3591698"/>
            <a:ext cx="2560576" cy="11656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ф. №АП-СН-1а «Отчет о работе судов по рассмотрению административных  правонарушений, связанных с семейным насилием»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9049902" y="5222789"/>
            <a:ext cx="2276311" cy="12888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 ф. №УД-00-1а «Отчет о числе привлеченных к уголовной ответственности и мерам уголовного наказания»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19481" y="5686883"/>
            <a:ext cx="2364261" cy="10544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 ф. №УД-СН-1а «Отчет  о работе судов по рассмотрению уголовных дел, связанных с семейным насилием» 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0" name="Блок-схема: альтернативный процесс 9"/>
          <p:cNvSpPr/>
          <p:nvPr/>
        </p:nvSpPr>
        <p:spPr>
          <a:xfrm>
            <a:off x="4268253" y="5853495"/>
            <a:ext cx="2121244" cy="972065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smtClean="0">
                <a:solidFill>
                  <a:schemeClr val="tx1"/>
                </a:solidFill>
              </a:rPr>
              <a:t> ф. №УД-СН-1а «Отчет  о работе судов по рассмотрению уголовных дел, связанных с семейным насилием» </a:t>
            </a:r>
            <a:endParaRPr lang="ru-RU" sz="1200">
              <a:solidFill>
                <a:schemeClr val="tx1"/>
              </a:solidFill>
            </a:endParaRPr>
          </a:p>
        </p:txBody>
      </p:sp>
      <p:pic>
        <p:nvPicPr>
          <p:cNvPr id="12" name="Рисунок 1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671" y="1441622"/>
            <a:ext cx="7865519" cy="40612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86797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973009" y="1708149"/>
            <a:ext cx="489815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269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Деятельность судов по административным правонарушениям и уголовным делам, связанных с семейным насилием</a:t>
            </a:r>
            <a:endParaRPr kumimoji="0" lang="ru-RU" alt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(число дел)</a:t>
            </a:r>
            <a:endParaRPr kumimoji="0" lang="ru-RU" alt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1922271"/>
              </p:ext>
            </p:extLst>
          </p:nvPr>
        </p:nvGraphicFramePr>
        <p:xfrm>
          <a:off x="849439" y="2336803"/>
          <a:ext cx="5021720" cy="36287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44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2519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2233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7646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7646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47726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80523">
                <a:tc>
                  <a:txBody>
                    <a:bodyPr/>
                    <a:lstStyle/>
                    <a:p>
                      <a:pPr indent="269875" algn="l" eaLnBrk="0" hangingPunct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6360" indent="0" algn="r" eaLnBrk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2012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0" indent="0" algn="r" eaLnBrk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0" indent="0" algn="r" eaLnBrk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1435" indent="0" algn="r" eaLnBrk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2070" indent="0" algn="r" eaLnBrk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8959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рассмотренных административных правонарушений по семейному насилию (с наложением </a:t>
                      </a:r>
                      <a:b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административного взыскания)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1 293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1 568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2 099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72397">
                <a:tc>
                  <a:txBody>
                    <a:bodyPr/>
                    <a:lstStyle/>
                    <a:p>
                      <a:pPr marL="139700" indent="269875" algn="l" eaLnBrk="0" hangingPunct="0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по статьям: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269875" algn="r" eaLnBrk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269875" algn="r" eaLnBrk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269875" algn="r" eaLnBrk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269875" algn="r" eaLnBrk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269875" algn="r" eaLnBrk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7239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семейное насилие (ст. 66-3)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1 191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1 877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479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неисполнение условий временного охранного ордера (ст. 66-4,5)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479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умышленное причинение легкого вреда здоровью (ст. 66-10)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7239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угроза убийством (ст. 66-11)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7239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мелкое хулиганство (ст. 364)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3113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злоупотребления опекунским правом (ст. 66)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4479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рассмотренных уголовных дел по семейному насилию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r" eaLnBrk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50800" indent="0" algn="r" eaLnBrk="0" hangingPunct="0">
                        <a:lnSpc>
                          <a:spcPts val="77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r" eaLnBrk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32715" indent="0" algn="r" eaLnBrk="0" hangingPunct="0">
                        <a:lnSpc>
                          <a:spcPts val="77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r" eaLnBrk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32715" indent="0" algn="r" eaLnBrk="0" hangingPunct="0">
                        <a:lnSpc>
                          <a:spcPts val="77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r" eaLnBrk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32080" indent="0" algn="r" eaLnBrk="0" hangingPunct="0">
                        <a:lnSpc>
                          <a:spcPts val="77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r" eaLnBrk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33655" indent="0" algn="r" eaLnBrk="0" hangingPunct="0">
                        <a:lnSpc>
                          <a:spcPts val="77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8632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269875" algn="r" eaLnBrk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269875" algn="r" eaLnBrk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269875" algn="r" eaLnBrk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269875" algn="r" eaLnBrk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269875" algn="r" eaLnBrk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7239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преступления против жизни и здоровья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4479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преступления против половой неприкосновенности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76646" y="6024947"/>
            <a:ext cx="178761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875" eaLnBrk="0" hangingPunct="0"/>
            <a:r>
              <a:rPr lang="ru-RU" sz="12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Источник: СД КР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0643023"/>
              </p:ext>
            </p:extLst>
          </p:nvPr>
        </p:nvGraphicFramePr>
        <p:xfrm>
          <a:off x="6215546" y="2336801"/>
          <a:ext cx="5455710" cy="2952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6215546" y="1967469"/>
            <a:ext cx="53668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Доля лиц, совершивших семейное насилие по видам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89595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71664" y="277814"/>
            <a:ext cx="7344816" cy="1139825"/>
          </a:xfrm>
        </p:spPr>
        <p:txBody>
          <a:bodyPr/>
          <a:lstStyle/>
          <a:p>
            <a:r>
              <a:rPr lang="ru-RU" sz="3200" dirty="0"/>
              <a:t>Усовершенствована таблица в сборнике «Женщины и мужчины КР»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67608" y="1844825"/>
            <a:ext cx="792088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ru-RU" sz="3200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Показатели по числу зарегистрированных преступлений, совершенных в отношении женщин и несовершеннолетних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749517" y="4509120"/>
            <a:ext cx="72008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ru-RU" sz="3200" dirty="0">
                <a:latin typeface="Calibri" pitchFamily="34" charset="0"/>
                <a:cs typeface="Calibri" pitchFamily="34" charset="0"/>
              </a:rPr>
              <a:t>Впервые введены показатели по торговле людьми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2185" y="2996953"/>
            <a:ext cx="2024047" cy="137171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92926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855640" y="277814"/>
            <a:ext cx="7355160" cy="113982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Раздел «Гендерная статистика» на сайте НСК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32844" t="16532" r="9599" b="12594"/>
          <a:stretch/>
        </p:blipFill>
        <p:spPr>
          <a:xfrm>
            <a:off x="1828801" y="1417637"/>
            <a:ext cx="7723586" cy="5347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05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5560" y="303238"/>
            <a:ext cx="9722143" cy="714402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Сборник «Преступность и правопорядок в КР»</a:t>
            </a:r>
            <a:endParaRPr lang="ru-RU" sz="3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19561" t="25391" r="28970" b="9641"/>
          <a:stretch/>
        </p:blipFill>
        <p:spPr>
          <a:xfrm>
            <a:off x="1315436" y="1104065"/>
            <a:ext cx="7588273" cy="5385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682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b="1" dirty="0" smtClean="0"/>
          </a:p>
          <a:p>
            <a:pPr marL="0" indent="0" algn="ctr">
              <a:buNone/>
            </a:pPr>
            <a:endParaRPr lang="ru-RU" b="1" dirty="0"/>
          </a:p>
          <a:p>
            <a:pPr marL="0" indent="0" algn="ctr">
              <a:buNone/>
            </a:pP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Спасибо </a:t>
            </a:r>
            <a:endParaRPr lang="ru-RU" b="1" dirty="0"/>
          </a:p>
          <a:p>
            <a:pPr marL="0" indent="0" algn="ctr">
              <a:buNone/>
            </a:pPr>
            <a:r>
              <a:rPr lang="ru-RU" b="1" dirty="0"/>
              <a:t>за внимание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9227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Level 9">
      <a:dk1>
        <a:srgbClr val="000000"/>
      </a:dk1>
      <a:lt1>
        <a:srgbClr val="FFFFFF"/>
      </a:lt1>
      <a:dk2>
        <a:srgbClr val="666699"/>
      </a:dk2>
      <a:lt2>
        <a:srgbClr val="FFCC00"/>
      </a:lt2>
      <a:accent1>
        <a:srgbClr val="FF9900"/>
      </a:accent1>
      <a:accent2>
        <a:srgbClr val="FF9900"/>
      </a:accent2>
      <a:accent3>
        <a:srgbClr val="FFFFFF"/>
      </a:accent3>
      <a:accent4>
        <a:srgbClr val="000000"/>
      </a:accent4>
      <a:accent5>
        <a:srgbClr val="FFCAAA"/>
      </a:accent5>
      <a:accent6>
        <a:srgbClr val="E78A00"/>
      </a:accent6>
      <a:hlink>
        <a:srgbClr val="666699"/>
      </a:hlink>
      <a:folHlink>
        <a:srgbClr val="999966"/>
      </a:folHlink>
    </a:clrScheme>
    <a:fontScheme name="Level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9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99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8A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Тема1" id="{2A38702E-1FD1-48F5-94E7-22CF4671BDFC}" vid="{C79752D3-9D32-46EB-9D46-E7153A5A6D0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248</TotalTime>
  <Words>2094</Words>
  <Application>Microsoft Office PowerPoint</Application>
  <PresentationFormat>Широкоэкранный</PresentationFormat>
  <Paragraphs>396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Calibri</vt:lpstr>
      <vt:lpstr>Courier New</vt:lpstr>
      <vt:lpstr>Palatino Linotype</vt:lpstr>
      <vt:lpstr>Symbol</vt:lpstr>
      <vt:lpstr>Times New Roman</vt:lpstr>
      <vt:lpstr>Wingdings</vt:lpstr>
      <vt:lpstr>Тема1</vt:lpstr>
      <vt:lpstr>Формы государственной отчетности по гендерной статистике и эксплуатации при торговле людьми</vt:lpstr>
      <vt:lpstr>Презентация PowerPoint</vt:lpstr>
      <vt:lpstr>Ф.1 КЦ «Отчет кризисного центра, убежища, суда аксакалов, центра, оказывающего социально-психологическую помощь населению»</vt:lpstr>
      <vt:lpstr>Изменения в форме №1-КЦ</vt:lpstr>
      <vt:lpstr>Презентация PowerPoint</vt:lpstr>
      <vt:lpstr>МВД КР, ГП КР</vt:lpstr>
      <vt:lpstr>Презентация PowerPoint</vt:lpstr>
      <vt:lpstr>Статистический учет семейного насилия в системе здравоохранения</vt:lpstr>
      <vt:lpstr>Презентация PowerPoint</vt:lpstr>
      <vt:lpstr>Судебный департамент ВС КР</vt:lpstr>
      <vt:lpstr>Презентация PowerPoint</vt:lpstr>
      <vt:lpstr>Усовершенствована таблица в сборнике «Женщины и мужчины КР» </vt:lpstr>
      <vt:lpstr>Раздел «Гендерная статистика» на сайте НСК </vt:lpstr>
      <vt:lpstr>Сборник «Преступность и правопорядок в КР»</vt:lpstr>
      <vt:lpstr>Презентация PowerPoint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Формы государственной отчетности по гендерной статистики и эксплуатации при торговле людьми.</dc:title>
  <dc:creator>dsoorombaeva</dc:creator>
  <cp:lastModifiedBy>dsoorombaeva</cp:lastModifiedBy>
  <cp:revision>30</cp:revision>
  <cp:lastPrinted>2018-10-12T02:50:47Z</cp:lastPrinted>
  <dcterms:created xsi:type="dcterms:W3CDTF">2018-10-11T09:59:48Z</dcterms:created>
  <dcterms:modified xsi:type="dcterms:W3CDTF">2018-11-21T08:53:45Z</dcterms:modified>
</cp:coreProperties>
</file>