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6" r:id="rId3"/>
    <p:sldId id="323" r:id="rId4"/>
    <p:sldId id="324" r:id="rId5"/>
    <p:sldId id="325" r:id="rId6"/>
    <p:sldId id="328" r:id="rId7"/>
    <p:sldId id="331" r:id="rId8"/>
    <p:sldId id="332" r:id="rId9"/>
    <p:sldId id="330" r:id="rId10"/>
    <p:sldId id="333" r:id="rId11"/>
    <p:sldId id="321" r:id="rId12"/>
    <p:sldId id="312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AEDEF"/>
    <a:srgbClr val="CCECFF"/>
    <a:srgbClr val="99CCFF"/>
    <a:srgbClr val="0066FF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4" d="100"/>
          <a:sy n="104" d="100"/>
        </p:scale>
        <p:origin x="180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4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9532959648032999E-2"/>
                  <c:y val="2.1822145732069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1E-4186-B5C2-83D8206F60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1E-4186-B5C2-83D8206F60A4}"/>
                </c:ext>
              </c:extLst>
            </c:dLbl>
            <c:dLbl>
              <c:idx val="2"/>
              <c:layout>
                <c:manualLayout>
                  <c:x val="-1.847574609766545E-2"/>
                  <c:y val="-9.1653012074691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1E-4186-B5C2-83D8206F60A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1E-4186-B5C2-83D8206F60A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1E-4186-B5C2-83D8206F60A4}"/>
                </c:ext>
              </c:extLst>
            </c:dLbl>
            <c:dLbl>
              <c:idx val="5"/>
              <c:layout>
                <c:manualLayout>
                  <c:x val="-5.5427238292996311E-2"/>
                  <c:y val="-5.237314975696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1E-4186-B5C2-83D8206F60A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1E-4186-B5C2-83D8206F60A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1E-4186-B5C2-83D8206F60A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1E-4186-B5C2-83D8206F60A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1E-4186-B5C2-83D8206F60A4}"/>
                </c:ext>
              </c:extLst>
            </c:dLbl>
            <c:dLbl>
              <c:idx val="11"/>
              <c:layout>
                <c:manualLayout>
                  <c:x val="-2.8820530274335145E-2"/>
                  <c:y val="5.95714413875886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B1E-4186-B5C2-83D8206F60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1.5323713046019094</c:v>
                </c:pt>
                <c:pt idx="1">
                  <c:v>3.0299306109997701</c:v>
                </c:pt>
                <c:pt idx="2">
                  <c:v>3.2031959827548206</c:v>
                </c:pt>
                <c:pt idx="3">
                  <c:v>3.3869407792525266</c:v>
                </c:pt>
                <c:pt idx="4">
                  <c:v>4.2820923841560159</c:v>
                </c:pt>
                <c:pt idx="5">
                  <c:v>5.0530700066136518</c:v>
                </c:pt>
                <c:pt idx="6">
                  <c:v>5.4086415785644846</c:v>
                </c:pt>
                <c:pt idx="7">
                  <c:v>5.4613091165666532</c:v>
                </c:pt>
                <c:pt idx="8">
                  <c:v>5.7494428780989608</c:v>
                </c:pt>
                <c:pt idx="9">
                  <c:v>6.6773938861084901</c:v>
                </c:pt>
                <c:pt idx="10">
                  <c:v>6.9489875930436966</c:v>
                </c:pt>
                <c:pt idx="11">
                  <c:v>7.2748981310729164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B1E-4186-B5C2-83D8206F60A4}"/>
            </c:ext>
          </c:extLst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1321568706385094E-2"/>
                  <c:y val="-1.181672927827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B1E-4186-B5C2-83D8206F60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1E-4186-B5C2-83D8206F60A4}"/>
                </c:ext>
              </c:extLst>
            </c:dLbl>
            <c:dLbl>
              <c:idx val="2"/>
              <c:layout>
                <c:manualLayout>
                  <c:x val="-4.1057213550367583E-3"/>
                  <c:y val="6.5466437196208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B1E-4186-B5C2-83D8206F60A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1E-4186-B5C2-83D8206F60A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B1E-4186-B5C2-83D8206F60A4}"/>
                </c:ext>
              </c:extLst>
            </c:dLbl>
            <c:dLbl>
              <c:idx val="5"/>
              <c:layout>
                <c:manualLayout>
                  <c:x val="4.1057213550366829E-3"/>
                  <c:y val="6.1102008049794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B1E-4186-B5C2-83D8206F60A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B1E-4186-B5C2-83D8206F60A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B1E-4186-B5C2-83D8206F60A4}"/>
                </c:ext>
              </c:extLst>
            </c:dLbl>
            <c:dLbl>
              <c:idx val="8"/>
              <c:layout>
                <c:manualLayout>
                  <c:x val="-8.2114427100736676E-3"/>
                  <c:y val="5.6737578903380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B1E-4186-B5C2-83D8206F60A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B1E-4186-B5C2-83D8206F60A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B1E-4186-B5C2-83D8206F60A4}"/>
                </c:ext>
              </c:extLst>
            </c:dLbl>
            <c:dLbl>
              <c:idx val="11"/>
              <c:layout>
                <c:manualLayout>
                  <c:x val="-5.3374377615477857E-2"/>
                  <c:y val="-5.6737578903380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B1E-4186-B5C2-83D8206F60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0.23035061841665083</c:v>
                </c:pt>
                <c:pt idx="1">
                  <c:v>0.97372209909288188</c:v>
                </c:pt>
                <c:pt idx="2">
                  <c:v>1.2387692015957725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B1E-4186-B5C2-83D8206F6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2469200"/>
        <c:axId val="1282470768"/>
      </c:lineChart>
      <c:catAx>
        <c:axId val="128246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2470768"/>
        <c:crosses val="autoZero"/>
        <c:auto val="1"/>
        <c:lblAlgn val="ctr"/>
        <c:lblOffset val="100"/>
        <c:noMultiLvlLbl val="0"/>
      </c:catAx>
      <c:valAx>
        <c:axId val="128247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8246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3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483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94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373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21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577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176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36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567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400" b="1" i="0" dirty="0"/>
              <a:t>Об изменении </a:t>
            </a:r>
            <a:endParaRPr lang="en-US" sz="3400" b="1" i="0" dirty="0"/>
          </a:p>
          <a:p>
            <a:pPr algn="ctr">
              <a:spcBef>
                <a:spcPct val="20000"/>
              </a:spcBef>
            </a:pPr>
            <a:r>
              <a:rPr lang="ky-KG" sz="3400" b="1" i="0" dirty="0"/>
              <a:t>п</a:t>
            </a:r>
            <a:r>
              <a:rPr lang="ru-RU" sz="3400" b="1" i="0" dirty="0" err="1"/>
              <a:t>отребительских</a:t>
            </a:r>
            <a:r>
              <a:rPr lang="en-US" sz="3400" b="1" i="0" dirty="0"/>
              <a:t> </a:t>
            </a:r>
            <a:r>
              <a:rPr lang="ru-RU" sz="3400" b="1" i="0" dirty="0"/>
              <a:t>цен </a:t>
            </a:r>
          </a:p>
          <a:p>
            <a:pPr algn="ctr">
              <a:spcBef>
                <a:spcPct val="20000"/>
              </a:spcBef>
            </a:pPr>
            <a:r>
              <a:rPr lang="ru-RU" sz="3400" b="1" i="0" dirty="0"/>
              <a:t>и тарифов </a:t>
            </a:r>
          </a:p>
          <a:p>
            <a:pPr algn="ctr">
              <a:spcBef>
                <a:spcPct val="20000"/>
              </a:spcBef>
            </a:pPr>
            <a:r>
              <a:rPr lang="ru-RU" sz="3400" b="1" i="0" dirty="0"/>
              <a:t>в </a:t>
            </a:r>
            <a:r>
              <a:rPr lang="en-US" sz="3400" b="1" i="0" dirty="0"/>
              <a:t>I </a:t>
            </a:r>
            <a:r>
              <a:rPr lang="ky-KG" sz="3400" b="1" i="0" dirty="0"/>
              <a:t>квартале 2024</a:t>
            </a:r>
            <a:r>
              <a:rPr lang="ru-RU" sz="3400" b="1" i="0" dirty="0"/>
              <a:t> года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ky-KG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апреля 202</a:t>
            </a:r>
            <a:r>
              <a:rPr lang="ky-KG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1366" y="6093296"/>
            <a:ext cx="663352" cy="663352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4" y="6183585"/>
            <a:ext cx="6172809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i="1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i="1" dirty="0" err="1">
                <a:latin typeface="Times New Roman" pitchFamily="18" charset="0"/>
              </a:rPr>
              <a:t>Кыргызской</a:t>
            </a:r>
            <a:r>
              <a:rPr lang="ru-RU" sz="1600" i="1" dirty="0">
                <a:latin typeface="Times New Roman" pitchFamily="18" charset="0"/>
              </a:rPr>
              <a:t> Республики</a:t>
            </a:r>
            <a:r>
              <a:rPr lang="ru-RU" sz="1600" i="1" dirty="0"/>
              <a:t> 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332656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>
                <a:latin typeface="Times New Roman" pitchFamily="18" charset="0"/>
              </a:rPr>
              <a:t>Изменение уровня потребительской инфляции в республике</a:t>
            </a:r>
            <a:br>
              <a:rPr lang="ru-RU" sz="1600" b="1" i="0" dirty="0">
                <a:latin typeface="Times New Roman" pitchFamily="18" charset="0"/>
              </a:rPr>
            </a:br>
            <a:r>
              <a:rPr lang="ru-RU" sz="1600" i="0" dirty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393931"/>
              </p:ext>
            </p:extLst>
          </p:nvPr>
        </p:nvGraphicFramePr>
        <p:xfrm>
          <a:off x="1043608" y="1412776"/>
          <a:ext cx="72008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505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332656"/>
            <a:ext cx="8320980" cy="642937"/>
          </a:xfrm>
        </p:spPr>
        <p:txBody>
          <a:bodyPr/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(прирост (+), снижение (-); в процентах к предыдущему месяцу)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3367711"/>
              </p:ext>
            </p:extLst>
          </p:nvPr>
        </p:nvGraphicFramePr>
        <p:xfrm>
          <a:off x="428623" y="1334770"/>
          <a:ext cx="8031809" cy="4686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6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3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196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117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903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751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Пищевые 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14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554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85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192489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827584" y="6237684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200" i="0" dirty="0"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sz="1200" i="0" dirty="0" err="1">
                <a:cs typeface="Times New Roman" panose="02020603050405020304" pitchFamily="18" charset="0"/>
              </a:rPr>
              <a:t>Кыргызской</a:t>
            </a:r>
            <a:r>
              <a:rPr lang="ru-RU" sz="1200" i="0" dirty="0">
                <a:cs typeface="Times New Roman" panose="02020603050405020304" pitchFamily="18" charset="0"/>
              </a:rPr>
              <a:t> Республики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12132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138440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27584" y="6183585"/>
            <a:ext cx="5108511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>
                <a:latin typeface="Times New Roman" pitchFamily="18" charset="0"/>
              </a:rPr>
              <a:t>Кыргызской</a:t>
            </a:r>
            <a:r>
              <a:rPr lang="ru-RU" sz="1200" i="0" dirty="0">
                <a:latin typeface="Times New Roman" pitchFamily="18" charset="0"/>
              </a:rPr>
              <a:t> Республики</a:t>
            </a:r>
            <a:r>
              <a:rPr lang="ru-RU" sz="1200" i="0" dirty="0"/>
              <a:t> 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260648"/>
            <a:ext cx="8229600" cy="84347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b="1" i="0" dirty="0">
                <a:latin typeface="Times New Roman" pitchFamily="18" charset="0"/>
              </a:rPr>
              <a:t>Изменение уровня потребительских цен на отдельные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b="1" i="0" dirty="0">
                <a:latin typeface="Times New Roman" pitchFamily="18" charset="0"/>
              </a:rPr>
              <a:t>продукты питания в марте 2024 года</a:t>
            </a:r>
            <a:br>
              <a:rPr lang="ru-RU" sz="1600" b="1" i="0" dirty="0">
                <a:latin typeface="Times New Roman" pitchFamily="18" charset="0"/>
              </a:rPr>
            </a:br>
            <a:r>
              <a:rPr lang="ru-RU" sz="1400" i="0" dirty="0">
                <a:latin typeface="Times New Roman" pitchFamily="18" charset="0"/>
              </a:rPr>
              <a:t>(прирост (+), снижение (-); в процентах к предыдущему месяцу)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ky-KG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CDCCD1-6455-B7DA-087E-667C155DD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712732"/>
            <a:ext cx="8640960" cy="343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30" y="6318460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3568" y="6327601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>
                <a:latin typeface="Times New Roman" pitchFamily="18" charset="0"/>
              </a:rPr>
              <a:t>Кыргызской</a:t>
            </a:r>
            <a:r>
              <a:rPr lang="ru-RU" sz="1200" i="0" dirty="0">
                <a:latin typeface="Times New Roman" pitchFamily="18" charset="0"/>
              </a:rPr>
              <a:t> Республики</a:t>
            </a:r>
            <a:r>
              <a:rPr lang="ru-RU" sz="1200" i="0" dirty="0"/>
              <a:t> 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116632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b="1" i="0" dirty="0">
                <a:latin typeface="Times New Roman" pitchFamily="18" charset="0"/>
              </a:rPr>
              <a:t>Средние цены на ГСМ  </a:t>
            </a:r>
            <a:r>
              <a:rPr lang="ru-RU" sz="1400" i="0" dirty="0">
                <a:latin typeface="Times New Roman" pitchFamily="18" charset="0"/>
              </a:rPr>
              <a:t>(сомов за 1 литр)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3AB8A2-247A-76B3-D5CD-5C4DEFBA9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052736"/>
            <a:ext cx="752459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0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64443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Изменение уровня инфляции по территории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latin typeface="Times New Roman" pitchFamily="18" charset="0"/>
              </a:rPr>
              <a:t>прирост (+), снижение (-); в процентах к декабрю предыдущего года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838124"/>
              </p:ext>
            </p:extLst>
          </p:nvPr>
        </p:nvGraphicFramePr>
        <p:xfrm>
          <a:off x="709613" y="112474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ky-KG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ky-KG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00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62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г.Бишкек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6804248" y="5310210"/>
            <a:ext cx="865186" cy="468859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4604031" y="3194571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71" y="6182560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1187450" y="6447147"/>
            <a:ext cx="6400800" cy="22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34414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br>
              <a:rPr lang="ru-RU" sz="2200" b="1" i="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>
                <a:latin typeface="Times New Roman" pitchFamily="18" charset="0"/>
              </a:rPr>
              <a:t>снижение (-)</a:t>
            </a:r>
            <a:r>
              <a:rPr lang="ru-RU" sz="1400" i="0" kern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156046"/>
              </p:ext>
            </p:extLst>
          </p:nvPr>
        </p:nvGraphicFramePr>
        <p:xfrm>
          <a:off x="466724" y="1628800"/>
          <a:ext cx="7561660" cy="4443625"/>
        </p:xfrm>
        <a:graphic>
          <a:graphicData uri="http://schemas.openxmlformats.org/drawingml/2006/table">
            <a:tbl>
              <a:tblPr/>
              <a:tblGrid>
                <a:gridCol w="3620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8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2024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(март 202</a:t>
                      </a:r>
                      <a:r>
                        <a:rPr lang="ky-KG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марту 202</a:t>
                      </a:r>
                      <a:r>
                        <a:rPr lang="ky-KG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100" b="0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1,1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67,7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5,6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107,5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144,0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34,0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64,1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66,5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93,2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97,1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60,1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62,2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544,8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546,9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536,6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552,8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Овал 7"/>
          <p:cNvSpPr/>
          <p:nvPr/>
        </p:nvSpPr>
        <p:spPr bwMode="auto">
          <a:xfrm>
            <a:off x="6732240" y="3356992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91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035723"/>
              </p:ext>
            </p:extLst>
          </p:nvPr>
        </p:nvGraphicFramePr>
        <p:xfrm>
          <a:off x="871686" y="1716570"/>
          <a:ext cx="7309818" cy="4015761"/>
        </p:xfrm>
        <a:graphic>
          <a:graphicData uri="http://schemas.openxmlformats.org/drawingml/2006/table">
            <a:tbl>
              <a:tblPr/>
              <a:tblGrid>
                <a:gridCol w="3169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7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9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2024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(март 202</a:t>
                      </a:r>
                      <a:r>
                        <a:rPr lang="ky-KG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марту 202</a:t>
                      </a:r>
                      <a:r>
                        <a:rPr lang="ky-KG" sz="11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100" b="0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81,8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-10,8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170,3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149,9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-12,0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490,2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2,3</a:t>
                      </a:r>
                      <a:endParaRPr lang="ru-RU" sz="1800" b="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53,0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63,2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-3,2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>
                          <a:latin typeface="Times New Roman" pitchFamily="18" charset="0"/>
                          <a:cs typeface="Times New Roman" pitchFamily="18" charset="0"/>
                        </a:rPr>
                        <a:t>5 761,2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6 336,6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br>
              <a:rPr lang="ru-RU" sz="2200" b="1" i="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>
                <a:latin typeface="Times New Roman" pitchFamily="18" charset="0"/>
              </a:rPr>
              <a:t>снижение (-)</a:t>
            </a:r>
            <a:r>
              <a:rPr lang="ru-RU" sz="1400" i="0" kern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/>
              <a:t>6</a:t>
            </a:r>
          </a:p>
        </p:txBody>
      </p:sp>
      <p:sp>
        <p:nvSpPr>
          <p:cNvPr id="2" name="Овал 1"/>
          <p:cNvSpPr/>
          <p:nvPr/>
        </p:nvSpPr>
        <p:spPr bwMode="auto">
          <a:xfrm>
            <a:off x="6876256" y="4365104"/>
            <a:ext cx="1080120" cy="93610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 flipV="1">
            <a:off x="6516216" y="4252627"/>
            <a:ext cx="1296144" cy="5106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6768244" y="2564904"/>
            <a:ext cx="1296144" cy="83116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E1669B5-5FAC-284B-9E9A-4FD7F9ADD6F2}"/>
              </a:ext>
            </a:extLst>
          </p:cNvPr>
          <p:cNvSpPr/>
          <p:nvPr/>
        </p:nvSpPr>
        <p:spPr bwMode="auto">
          <a:xfrm flipV="1">
            <a:off x="6660232" y="5221663"/>
            <a:ext cx="1296144" cy="5106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99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 отдельным странам ЕАЭС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515671"/>
              </p:ext>
            </p:extLst>
          </p:nvPr>
        </p:nvGraphicFramePr>
        <p:xfrm>
          <a:off x="755575" y="2132856"/>
          <a:ext cx="7642271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2023 года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2022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2024 года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2023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140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в столицах государств - членов ЕАЭС в феврале 2024 года</a:t>
            </a:r>
          </a:p>
          <a:p>
            <a:pPr algn="ctr">
              <a:spcAft>
                <a:spcPts val="400"/>
              </a:spcAft>
            </a:pPr>
            <a:r>
              <a:rPr lang="ru-RU" i="0" dirty="0"/>
              <a:t>(в долларах США 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093296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/>
              <a:t>7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550182"/>
              </p:ext>
            </p:extLst>
          </p:nvPr>
        </p:nvGraphicFramePr>
        <p:xfrm>
          <a:off x="434000" y="1988840"/>
          <a:ext cx="8496943" cy="3672409"/>
        </p:xfrm>
        <a:graphic>
          <a:graphicData uri="http://schemas.openxmlformats.org/drawingml/2006/table">
            <a:tbl>
              <a:tblPr/>
              <a:tblGrid>
                <a:gridCol w="1858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5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3887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Астана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Москва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Минск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Говядина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6,31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Баранина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Kyrghyz Times" pitchFamily="2" charset="0"/>
                        </a:rPr>
                        <a:t>6,03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Масло сливочное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Kyrghyz Times" pitchFamily="2" charset="0"/>
                        </a:rPr>
                        <a:t>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11,64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12,30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4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Молоко пастеризованное, 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0,89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Яйца,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43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8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Мука пшеничная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8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Хлеб из муки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92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феврале 2024 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/>
              <a:t>8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FDA63B-02D7-0949-A06C-F5C7B0966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885791"/>
            <a:ext cx="7344816" cy="384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7669</TotalTime>
  <Words>630</Words>
  <Application>Microsoft Office PowerPoint</Application>
  <PresentationFormat>Экран (4:3)</PresentationFormat>
  <Paragraphs>248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предыдущему месяцу) </vt:lpstr>
      <vt:lpstr>Презентация PowerPoint</vt:lpstr>
      <vt:lpstr>Презентация PowerPoint</vt:lpstr>
      <vt:lpstr>Изменение уровня инфляции по территории (прирост (+), снижение (-); в процентах к декабрю предыдущего года)</vt:lpstr>
      <vt:lpstr>Презентация PowerPoint</vt:lpstr>
      <vt:lpstr>Презентация PowerPoint</vt:lpstr>
      <vt:lpstr>Уровень инфляции в потребительском секторе  по отдельным странам ЕАЭС (в процентах)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386</cp:revision>
  <cp:lastPrinted>2023-04-10T11:38:51Z</cp:lastPrinted>
  <dcterms:created xsi:type="dcterms:W3CDTF">2014-06-07T05:17:30Z</dcterms:created>
  <dcterms:modified xsi:type="dcterms:W3CDTF">2024-04-11T04:45:48Z</dcterms:modified>
</cp:coreProperties>
</file>