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83652" r:id="rId2"/>
    <p:sldMasterId id="2147483654" r:id="rId3"/>
  </p:sldMasterIdLst>
  <p:notesMasterIdLst>
    <p:notesMasterId r:id="rId13"/>
  </p:notesMasterIdLst>
  <p:sldIdLst>
    <p:sldId id="262" r:id="rId4"/>
    <p:sldId id="291" r:id="rId5"/>
    <p:sldId id="274" r:id="rId6"/>
    <p:sldId id="301" r:id="rId7"/>
    <p:sldId id="302" r:id="rId8"/>
    <p:sldId id="303" r:id="rId9"/>
    <p:sldId id="304" r:id="rId10"/>
    <p:sldId id="305" r:id="rId11"/>
    <p:sldId id="258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  <p14:sldId id="291"/>
            <p14:sldId id="274"/>
            <p14:sldId id="301"/>
            <p14:sldId id="302"/>
            <p14:sldId id="303"/>
            <p14:sldId id="304"/>
            <p14:sldId id="305"/>
          </p14:sldIdLst>
        </p14:section>
        <p14:section name="Последняя страница" id="{4FE91FCE-F239-445C-9A5B-61A7535B0391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5351" autoAdjust="0"/>
  </p:normalViewPr>
  <p:slideViewPr>
    <p:cSldViewPr snapToGrid="0">
      <p:cViewPr varScale="1">
        <p:scale>
          <a:sx n="94" d="100"/>
          <a:sy n="94" d="100"/>
        </p:scale>
        <p:origin x="139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Крайняя черта бедности, сомов в месяц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920754227348964E-2"/>
                  <c:y val="3.4687591134441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15-493F-A5B9-1EB181B4208D}"/>
                </c:ext>
              </c:extLst>
            </c:dLbl>
            <c:dLbl>
              <c:idx val="1"/>
              <c:layout>
                <c:manualLayout>
                  <c:x val="-1.8920754227348957E-2"/>
                  <c:y val="3.931722076407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15-493F-A5B9-1EB181B4208D}"/>
                </c:ext>
              </c:extLst>
            </c:dLbl>
            <c:dLbl>
              <c:idx val="2"/>
              <c:layout>
                <c:manualLayout>
                  <c:x val="-1.8920754227348957E-2"/>
                  <c:y val="3.00579615048119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15-493F-A5B9-1EB181B4208D}"/>
                </c:ext>
              </c:extLst>
            </c:dLbl>
            <c:dLbl>
              <c:idx val="3"/>
              <c:layout>
                <c:manualLayout>
                  <c:x val="-1.8920754227348957E-2"/>
                  <c:y val="3.46875911344414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15-493F-A5B9-1EB181B4208D}"/>
                </c:ext>
              </c:extLst>
            </c:dLbl>
            <c:dLbl>
              <c:idx val="4"/>
              <c:layout>
                <c:manualLayout>
                  <c:x val="-1.8920754227348957E-2"/>
                  <c:y val="4.39468503937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15-493F-A5B9-1EB181B4208D}"/>
                </c:ext>
              </c:extLst>
            </c:dLbl>
            <c:dLbl>
              <c:idx val="5"/>
              <c:layout>
                <c:manualLayout>
                  <c:x val="-1.8920754227348957E-2"/>
                  <c:y val="4.39468503937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15-493F-A5B9-1EB181B4208D}"/>
                </c:ext>
              </c:extLst>
            </c:dLbl>
            <c:dLbl>
              <c:idx val="6"/>
              <c:layout>
                <c:manualLayout>
                  <c:x val="-1.8920754227348957E-2"/>
                  <c:y val="3.931722076407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15-493F-A5B9-1EB181B4208D}"/>
                </c:ext>
              </c:extLst>
            </c:dLbl>
            <c:dLbl>
              <c:idx val="7"/>
              <c:layout>
                <c:manualLayout>
                  <c:x val="-1.8920754227348957E-2"/>
                  <c:y val="3.4687591134441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15-493F-A5B9-1EB181B4208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Лист1!$A$4:$A$28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Лист1!$B$4:$B$28</c:f>
              <c:numCache>
                <c:formatCode>General</c:formatCode>
                <c:ptCount val="25"/>
                <c:pt idx="0">
                  <c:v>362.33</c:v>
                </c:pt>
                <c:pt idx="1">
                  <c:v>387.33</c:v>
                </c:pt>
                <c:pt idx="2">
                  <c:v>395.47</c:v>
                </c:pt>
                <c:pt idx="3">
                  <c:v>457.49</c:v>
                </c:pt>
                <c:pt idx="4">
                  <c:v>476.22</c:v>
                </c:pt>
                <c:pt idx="5">
                  <c:v>509.56</c:v>
                </c:pt>
                <c:pt idx="6">
                  <c:v>557.97</c:v>
                </c:pt>
                <c:pt idx="7">
                  <c:v>640.1</c:v>
                </c:pt>
                <c:pt idx="8">
                  <c:v>975.84</c:v>
                </c:pt>
                <c:pt idx="9">
                  <c:v>986.58</c:v>
                </c:pt>
                <c:pt idx="10" formatCode="#,##0.00">
                  <c:v>1050.7</c:v>
                </c:pt>
                <c:pt idx="11" formatCode="#,##0.00">
                  <c:v>1340.75</c:v>
                </c:pt>
                <c:pt idx="12" formatCode="#,##0.00">
                  <c:v>1286.18</c:v>
                </c:pt>
                <c:pt idx="13" formatCode="#,##0.00">
                  <c:v>1354.09</c:v>
                </c:pt>
                <c:pt idx="14" formatCode="#,##0.00">
                  <c:v>1465.67</c:v>
                </c:pt>
                <c:pt idx="15" formatCode="#,##0.00">
                  <c:v>1519.46</c:v>
                </c:pt>
                <c:pt idx="16" formatCode="#,##0.00">
                  <c:v>1421</c:v>
                </c:pt>
                <c:pt idx="17" formatCode="#,##0.00">
                  <c:v>1455.95</c:v>
                </c:pt>
                <c:pt idx="18" formatCode="#,##0.00">
                  <c:v>1455.95</c:v>
                </c:pt>
                <c:pt idx="19" formatCode="#,##0.00">
                  <c:v>1475.46</c:v>
                </c:pt>
                <c:pt idx="20" formatCode="#,##0.00">
                  <c:v>1647.8</c:v>
                </c:pt>
                <c:pt idx="21" formatCode="#,##0.00">
                  <c:v>2544.66</c:v>
                </c:pt>
                <c:pt idx="22" formatCode="#,##0.00">
                  <c:v>2909.66</c:v>
                </c:pt>
                <c:pt idx="23" formatCode="#,##0.00">
                  <c:v>3387.81</c:v>
                </c:pt>
                <c:pt idx="24" formatCode="#,##0.00">
                  <c:v>3445.74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715-493F-A5B9-1EB181B4208D}"/>
            </c:ext>
          </c:extLst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Общая черта бедности, сомов в месяц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Лист1!$A$4:$A$28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Лист1!$C$4:$C$28</c:f>
              <c:numCache>
                <c:formatCode>General</c:formatCode>
                <c:ptCount val="25"/>
                <c:pt idx="0">
                  <c:v>543.75</c:v>
                </c:pt>
                <c:pt idx="1">
                  <c:v>581.25</c:v>
                </c:pt>
                <c:pt idx="2">
                  <c:v>593.46</c:v>
                </c:pt>
                <c:pt idx="3">
                  <c:v>727.67</c:v>
                </c:pt>
                <c:pt idx="4">
                  <c:v>757.5</c:v>
                </c:pt>
                <c:pt idx="5">
                  <c:v>800.4</c:v>
                </c:pt>
                <c:pt idx="6">
                  <c:v>860.44</c:v>
                </c:pt>
                <c:pt idx="7">
                  <c:v>963.14</c:v>
                </c:pt>
                <c:pt idx="8" formatCode="#,##0.00">
                  <c:v>1526.92</c:v>
                </c:pt>
                <c:pt idx="9" formatCode="#,##0.00">
                  <c:v>1618.11</c:v>
                </c:pt>
                <c:pt idx="10" formatCode="#,##0.00">
                  <c:v>1744.76</c:v>
                </c:pt>
                <c:pt idx="11" formatCode="#,##0.00">
                  <c:v>2154.08</c:v>
                </c:pt>
                <c:pt idx="12" formatCode="#,##0.00">
                  <c:v>2181.8200000000002</c:v>
                </c:pt>
                <c:pt idx="13" formatCode="#,##0.00">
                  <c:v>2314.04</c:v>
                </c:pt>
                <c:pt idx="14" formatCode="#,##0.00">
                  <c:v>2485.42</c:v>
                </c:pt>
                <c:pt idx="15" formatCode="#,##0.00">
                  <c:v>2631.09</c:v>
                </c:pt>
                <c:pt idx="16" formatCode="#,##0.00">
                  <c:v>2595.88</c:v>
                </c:pt>
                <c:pt idx="17" formatCode="#,##0.00">
                  <c:v>2674.43</c:v>
                </c:pt>
                <c:pt idx="18" formatCode="#,##0.00">
                  <c:v>2723.29</c:v>
                </c:pt>
                <c:pt idx="19" formatCode="#,##0.00">
                  <c:v>2748.38</c:v>
                </c:pt>
                <c:pt idx="20" formatCode="#,##0.00">
                  <c:v>2939.04</c:v>
                </c:pt>
                <c:pt idx="21" formatCode="#,##0.00">
                  <c:v>3816.38</c:v>
                </c:pt>
                <c:pt idx="22" formatCode="#,##0.00">
                  <c:v>4408.59</c:v>
                </c:pt>
                <c:pt idx="23" formatCode="#,##0.00">
                  <c:v>5249.92</c:v>
                </c:pt>
                <c:pt idx="24" formatCode="#,##0.00">
                  <c:v>5451.42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715-493F-A5B9-1EB181B42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1304352"/>
        <c:axId val="261315872"/>
      </c:lineChart>
      <c:catAx>
        <c:axId val="26130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261315872"/>
        <c:crosses val="autoZero"/>
        <c:auto val="1"/>
        <c:lblAlgn val="ctr"/>
        <c:lblOffset val="100"/>
        <c:noMultiLvlLbl val="0"/>
      </c:catAx>
      <c:valAx>
        <c:axId val="2613158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6130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002060"/>
          </a:solidFill>
        </a:defRPr>
      </a:pPr>
      <a:endParaRPr lang="ru-KG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Лист1!$A$4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Лист1!$B$4:$Z$4</c:f>
              <c:numCache>
                <c:formatCode>0.0</c:formatCode>
                <c:ptCount val="25"/>
                <c:pt idx="0">
                  <c:v>62.643895716742293</c:v>
                </c:pt>
                <c:pt idx="1">
                  <c:v>56.403963312850415</c:v>
                </c:pt>
                <c:pt idx="2">
                  <c:v>54.83438912211539</c:v>
                </c:pt>
                <c:pt idx="3">
                  <c:v>49.855685059716151</c:v>
                </c:pt>
                <c:pt idx="4">
                  <c:v>45.904317505373271</c:v>
                </c:pt>
                <c:pt idx="5">
                  <c:v>43.1</c:v>
                </c:pt>
                <c:pt idx="6">
                  <c:v>39.9</c:v>
                </c:pt>
                <c:pt idx="7">
                  <c:v>35.00955384844535</c:v>
                </c:pt>
                <c:pt idx="8">
                  <c:v>31.697455279518</c:v>
                </c:pt>
                <c:pt idx="9">
                  <c:v>31.711920577378883</c:v>
                </c:pt>
                <c:pt idx="10">
                  <c:v>33.703512889804053</c:v>
                </c:pt>
                <c:pt idx="11">
                  <c:v>36.808915231164569</c:v>
                </c:pt>
                <c:pt idx="12">
                  <c:v>38.026261780981613</c:v>
                </c:pt>
                <c:pt idx="13">
                  <c:v>36.980076801496985</c:v>
                </c:pt>
                <c:pt idx="14">
                  <c:v>30.55426555032815</c:v>
                </c:pt>
                <c:pt idx="15">
                  <c:v>32.080288492256258</c:v>
                </c:pt>
                <c:pt idx="16">
                  <c:v>25.357610464390028</c:v>
                </c:pt>
                <c:pt idx="17">
                  <c:v>25.58476193464751</c:v>
                </c:pt>
                <c:pt idx="18">
                  <c:v>22.374539543279862</c:v>
                </c:pt>
                <c:pt idx="19">
                  <c:v>20.124198474961133</c:v>
                </c:pt>
                <c:pt idx="20">
                  <c:v>25.287248946094341</c:v>
                </c:pt>
                <c:pt idx="21">
                  <c:v>33.262233298138433</c:v>
                </c:pt>
                <c:pt idx="22">
                  <c:v>33.152856050161198</c:v>
                </c:pt>
                <c:pt idx="23">
                  <c:v>29.811838520188452</c:v>
                </c:pt>
                <c:pt idx="24">
                  <c:v>25.693838345903199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C-40B5-A071-AFC6D883278C}"/>
            </c:ext>
          </c:extLst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Уровень крайней бедности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Лист1!$B$3:$Z$3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Лист1!$B$5:$Z$5</c:f>
              <c:numCache>
                <c:formatCode>0.0</c:formatCode>
                <c:ptCount val="25"/>
                <c:pt idx="0">
                  <c:v>32.859741605085077</c:v>
                </c:pt>
                <c:pt idx="1">
                  <c:v>24.672482279605887</c:v>
                </c:pt>
                <c:pt idx="2">
                  <c:v>23.309629495879665</c:v>
                </c:pt>
                <c:pt idx="3">
                  <c:v>17.224051153338323</c:v>
                </c:pt>
                <c:pt idx="4">
                  <c:v>13.410240570907725</c:v>
                </c:pt>
                <c:pt idx="5">
                  <c:v>11.121939764547498</c:v>
                </c:pt>
                <c:pt idx="6">
                  <c:v>9.1</c:v>
                </c:pt>
                <c:pt idx="7">
                  <c:v>6.5781243888903971</c:v>
                </c:pt>
                <c:pt idx="8">
                  <c:v>6.1084623480201392</c:v>
                </c:pt>
                <c:pt idx="9">
                  <c:v>3.0853114071771492</c:v>
                </c:pt>
                <c:pt idx="10">
                  <c:v>5.3438169958924879</c:v>
                </c:pt>
                <c:pt idx="11">
                  <c:v>4.545728690156194</c:v>
                </c:pt>
                <c:pt idx="12">
                  <c:v>4.3902104224137357</c:v>
                </c:pt>
                <c:pt idx="13">
                  <c:v>2.7520531699173962</c:v>
                </c:pt>
                <c:pt idx="14">
                  <c:v>1.2045438763134317</c:v>
                </c:pt>
                <c:pt idx="15">
                  <c:v>1.2463</c:v>
                </c:pt>
                <c:pt idx="16">
                  <c:v>0.79950533734625018</c:v>
                </c:pt>
                <c:pt idx="17">
                  <c:v>0.75126418709986076</c:v>
                </c:pt>
                <c:pt idx="18">
                  <c:v>0.55684909247351222</c:v>
                </c:pt>
                <c:pt idx="19">
                  <c:v>0.54933623931578479</c:v>
                </c:pt>
                <c:pt idx="20">
                  <c:v>0.89148765717852163</c:v>
                </c:pt>
                <c:pt idx="21">
                  <c:v>6.0337796775071091</c:v>
                </c:pt>
                <c:pt idx="22">
                  <c:v>5.9676405075953776</c:v>
                </c:pt>
                <c:pt idx="23">
                  <c:v>4.9549851988573606</c:v>
                </c:pt>
                <c:pt idx="24">
                  <c:v>2.7230098195055348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3C-40B5-A071-AFC6D8832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9288271"/>
        <c:axId val="869288751"/>
      </c:barChart>
      <c:catAx>
        <c:axId val="869288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spc="2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869288751"/>
        <c:crosses val="autoZero"/>
        <c:auto val="1"/>
        <c:lblAlgn val="ctr"/>
        <c:lblOffset val="100"/>
        <c:noMultiLvlLbl val="0"/>
      </c:catAx>
      <c:valAx>
        <c:axId val="869288751"/>
        <c:scaling>
          <c:orientation val="minMax"/>
        </c:scaling>
        <c:delete val="1"/>
        <c:axPos val="l"/>
        <c:numFmt formatCode="0" sourceLinked="0"/>
        <c:majorTickMark val="none"/>
        <c:minorTickMark val="none"/>
        <c:tickLblPos val="nextTo"/>
        <c:crossAx val="869288271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002060"/>
          </a:solidFill>
        </a:defRPr>
      </a:pPr>
      <a:endParaRPr lang="ru-KG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Лист2!$C$6</c:f>
              <c:strCache>
                <c:ptCount val="1"/>
                <c:pt idx="0">
                  <c:v>город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546-4803-A077-7F59E112E4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Лист2!$A$7:$A$16</c:f>
              <c:strCache>
                <c:ptCount val="10"/>
                <c:pt idx="0">
                  <c:v>Чуйская область</c:v>
                </c:pt>
                <c:pt idx="1">
                  <c:v>г.Ош</c:v>
                </c:pt>
                <c:pt idx="2">
                  <c:v>Нарынская область</c:v>
                </c:pt>
                <c:pt idx="3">
                  <c:v>Таласская область</c:v>
                </c:pt>
                <c:pt idx="4">
                  <c:v>Кыргызская Республика</c:v>
                </c:pt>
                <c:pt idx="5">
                  <c:v>г. Бишкек</c:v>
                </c:pt>
                <c:pt idx="6">
                  <c:v>Иссык-Кульская область</c:v>
                </c:pt>
                <c:pt idx="7">
                  <c:v>Джалал-Абадская область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Лист2!$C$7:$C$16</c:f>
              <c:numCache>
                <c:formatCode>0.0</c:formatCode>
                <c:ptCount val="10"/>
                <c:pt idx="0">
                  <c:v>6.8859706999109607</c:v>
                </c:pt>
                <c:pt idx="1">
                  <c:v>7.6270489621378434</c:v>
                </c:pt>
                <c:pt idx="2">
                  <c:v>19.129995001798459</c:v>
                </c:pt>
                <c:pt idx="3">
                  <c:v>20.919671969737973</c:v>
                </c:pt>
                <c:pt idx="4">
                  <c:v>22.850194533527905</c:v>
                </c:pt>
                <c:pt idx="5">
                  <c:v>23.403424275058555</c:v>
                </c:pt>
                <c:pt idx="6">
                  <c:v>25.114567716036799</c:v>
                </c:pt>
                <c:pt idx="7">
                  <c:v>31.324192296943647</c:v>
                </c:pt>
                <c:pt idx="8">
                  <c:v>34.299205540890853</c:v>
                </c:pt>
                <c:pt idx="9">
                  <c:v>41.802144298030179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8-4A65-95B3-5D520DAB9D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-100"/>
        <c:axId val="391695984"/>
        <c:axId val="39164942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Лист2!$B$6</c15:sqref>
                        </c15:formulaRef>
                      </c:ext>
                    </c:extLst>
                    <c:strCache>
                      <c:ptCount val="1"/>
                      <c:pt idx="0">
                        <c:v>всего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Лист2!$A$7:$A$16</c15:sqref>
                        </c15:formulaRef>
                      </c:ext>
                    </c:extLst>
                    <c:strCache>
                      <c:ptCount val="10"/>
                      <c:pt idx="0">
                        <c:v>Чуйская область</c:v>
                      </c:pt>
                      <c:pt idx="1">
                        <c:v>г.Ош</c:v>
                      </c:pt>
                      <c:pt idx="2">
                        <c:v>Нарынская область</c:v>
                      </c:pt>
                      <c:pt idx="3">
                        <c:v>Таласская область</c:v>
                      </c:pt>
                      <c:pt idx="4">
                        <c:v>Кыргызская Республика</c:v>
                      </c:pt>
                      <c:pt idx="5">
                        <c:v>г. Бишкек</c:v>
                      </c:pt>
                      <c:pt idx="6">
                        <c:v>Иссык-Кульская область</c:v>
                      </c:pt>
                      <c:pt idx="7">
                        <c:v>Джалал-Абадская область</c:v>
                      </c:pt>
                      <c:pt idx="8">
                        <c:v>Ошская область</c:v>
                      </c:pt>
                      <c:pt idx="9">
                        <c:v>Баткенская область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Лист2!$B$7:$B$16</c15:sqref>
                        </c15:formulaRef>
                      </c:ext>
                    </c:extLst>
                    <c:numCache>
                      <c:formatCode>0.0</c:formatCode>
                      <c:ptCount val="10"/>
                      <c:pt idx="0">
                        <c:v>21.698641033771139</c:v>
                      </c:pt>
                      <c:pt idx="1">
                        <c:v>7.6270489621378434</c:v>
                      </c:pt>
                      <c:pt idx="2">
                        <c:v>35.966774609296117</c:v>
                      </c:pt>
                      <c:pt idx="3">
                        <c:v>19.915721659780527</c:v>
                      </c:pt>
                      <c:pt idx="4">
                        <c:v>25.693838345903199</c:v>
                      </c:pt>
                      <c:pt idx="5">
                        <c:v>23.403424275058555</c:v>
                      </c:pt>
                      <c:pt idx="6">
                        <c:v>28.344169649161405</c:v>
                      </c:pt>
                      <c:pt idx="7">
                        <c:v>32.919785331657998</c:v>
                      </c:pt>
                      <c:pt idx="8">
                        <c:v>19.82510355110351</c:v>
                      </c:pt>
                      <c:pt idx="9">
                        <c:v>44.005057270851857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278-4A65-95B3-5D520DAB9D4D}"/>
                  </c:ext>
                </c:extLst>
              </c15:ser>
            </c15:filteredBarSeries>
          </c:ext>
        </c:extLst>
      </c:barChart>
      <c:catAx>
        <c:axId val="3916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391649424"/>
        <c:crosses val="autoZero"/>
        <c:auto val="1"/>
        <c:lblAlgn val="ctr"/>
        <c:lblOffset val="100"/>
        <c:noMultiLvlLbl val="0"/>
      </c:catAx>
      <c:valAx>
        <c:axId val="391649424"/>
        <c:scaling>
          <c:orientation val="minMax"/>
        </c:scaling>
        <c:delete val="1"/>
        <c:axPos val="b"/>
        <c:numFmt formatCode="0" sourceLinked="0"/>
        <c:majorTickMark val="none"/>
        <c:minorTickMark val="none"/>
        <c:tickLblPos val="nextTo"/>
        <c:crossAx val="391695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002060"/>
          </a:solidFill>
        </a:defRPr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Лист2!$D$6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1D3-4313-81E1-26D033A8E2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Лист2!$A$7:$A$14</c:f>
              <c:strCache>
                <c:ptCount val="8"/>
                <c:pt idx="0">
                  <c:v>Ошская область</c:v>
                </c:pt>
                <c:pt idx="1">
                  <c:v>Таласская область</c:v>
                </c:pt>
                <c:pt idx="2">
                  <c:v>Чуйская область</c:v>
                </c:pt>
                <c:pt idx="3">
                  <c:v>Кыргызская Республика</c:v>
                </c:pt>
                <c:pt idx="4">
                  <c:v>Иссык-Кульская область</c:v>
                </c:pt>
                <c:pt idx="5">
                  <c:v>Джалал-Абадская область</c:v>
                </c:pt>
                <c:pt idx="6">
                  <c:v>Нарынская область</c:v>
                </c:pt>
                <c:pt idx="7">
                  <c:v>Баткенская область</c:v>
                </c:pt>
              </c:strCache>
              <c:extLst/>
            </c:strRef>
          </c:cat>
          <c:val>
            <c:numRef>
              <c:f>Лист2!$D$7:$D$14</c:f>
              <c:numCache>
                <c:formatCode>0.0</c:formatCode>
                <c:ptCount val="8"/>
                <c:pt idx="0">
                  <c:v>18.163823564117497</c:v>
                </c:pt>
                <c:pt idx="1">
                  <c:v>19.717646732312829</c:v>
                </c:pt>
                <c:pt idx="2">
                  <c:v>25.951176115992162</c:v>
                </c:pt>
                <c:pt idx="3">
                  <c:v>27.825726549811638</c:v>
                </c:pt>
                <c:pt idx="4">
                  <c:v>29.848454619305116</c:v>
                </c:pt>
                <c:pt idx="5">
                  <c:v>33.811919307727003</c:v>
                </c:pt>
                <c:pt idx="6">
                  <c:v>38.654504473019273</c:v>
                </c:pt>
                <c:pt idx="7">
                  <c:v>45.213526318495838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97A-48A9-8DB5-52E156A45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axId val="391695984"/>
        <c:axId val="39164942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Лист2!$B$6</c15:sqref>
                        </c15:formulaRef>
                      </c:ext>
                    </c:extLst>
                    <c:strCache>
                      <c:ptCount val="1"/>
                      <c:pt idx="0">
                        <c:v>всего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Лист2!$A$7:$A$14</c15:sqref>
                        </c15:formulaRef>
                      </c:ext>
                    </c:extLst>
                    <c:strCache>
                      <c:ptCount val="8"/>
                      <c:pt idx="0">
                        <c:v>Ошская область</c:v>
                      </c:pt>
                      <c:pt idx="1">
                        <c:v>Таласская область</c:v>
                      </c:pt>
                      <c:pt idx="2">
                        <c:v>Чуйская область</c:v>
                      </c:pt>
                      <c:pt idx="3">
                        <c:v>Кыргызская Республика</c:v>
                      </c:pt>
                      <c:pt idx="4">
                        <c:v>Иссык-Кульская область</c:v>
                      </c:pt>
                      <c:pt idx="5">
                        <c:v>Джалал-Абадская область</c:v>
                      </c:pt>
                      <c:pt idx="6">
                        <c:v>Нарынская область</c:v>
                      </c:pt>
                      <c:pt idx="7">
                        <c:v>Баткенская область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Лист2!$B$7:$B$14</c15:sqref>
                        </c15:formulaRef>
                      </c:ext>
                    </c:extLst>
                    <c:numCache>
                      <c:formatCode>0.0</c:formatCode>
                      <c:ptCount val="8"/>
                      <c:pt idx="0">
                        <c:v>19.82510355110351</c:v>
                      </c:pt>
                      <c:pt idx="1">
                        <c:v>19.915721659780527</c:v>
                      </c:pt>
                      <c:pt idx="2">
                        <c:v>21.698641033771139</c:v>
                      </c:pt>
                      <c:pt idx="3">
                        <c:v>25.693838345903199</c:v>
                      </c:pt>
                      <c:pt idx="4">
                        <c:v>28.344169649161405</c:v>
                      </c:pt>
                      <c:pt idx="5">
                        <c:v>32.919785331657998</c:v>
                      </c:pt>
                      <c:pt idx="6">
                        <c:v>35.966774609296117</c:v>
                      </c:pt>
                      <c:pt idx="7">
                        <c:v>44.005057270851857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97A-48A9-8DB5-52E156A45416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Лист2!$C$6</c15:sqref>
                        </c15:formulaRef>
                      </c:ext>
                    </c:extLst>
                    <c:strCache>
                      <c:ptCount val="1"/>
                      <c:pt idx="0">
                        <c:v>город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KG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Лист2!$A$7:$A$14</c15:sqref>
                        </c15:formulaRef>
                      </c:ext>
                    </c:extLst>
                    <c:strCache>
                      <c:ptCount val="8"/>
                      <c:pt idx="0">
                        <c:v>Ошская область</c:v>
                      </c:pt>
                      <c:pt idx="1">
                        <c:v>Таласская область</c:v>
                      </c:pt>
                      <c:pt idx="2">
                        <c:v>Чуйская область</c:v>
                      </c:pt>
                      <c:pt idx="3">
                        <c:v>Кыргызская Республика</c:v>
                      </c:pt>
                      <c:pt idx="4">
                        <c:v>Иссык-Кульская область</c:v>
                      </c:pt>
                      <c:pt idx="5">
                        <c:v>Джалал-Абадская область</c:v>
                      </c:pt>
                      <c:pt idx="6">
                        <c:v>Нарынская область</c:v>
                      </c:pt>
                      <c:pt idx="7">
                        <c:v>Баткенская область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Лист2!$C$7:$C$14</c15:sqref>
                        </c15:formulaRef>
                      </c:ext>
                    </c:extLst>
                    <c:numCache>
                      <c:formatCode>0.0</c:formatCode>
                      <c:ptCount val="8"/>
                      <c:pt idx="0">
                        <c:v>34.299205540890853</c:v>
                      </c:pt>
                      <c:pt idx="1">
                        <c:v>20.919671969737973</c:v>
                      </c:pt>
                      <c:pt idx="2">
                        <c:v>6.8859706999109607</c:v>
                      </c:pt>
                      <c:pt idx="3">
                        <c:v>22.850194533527905</c:v>
                      </c:pt>
                      <c:pt idx="4">
                        <c:v>25.114567716036799</c:v>
                      </c:pt>
                      <c:pt idx="5">
                        <c:v>31.324192296943647</c:v>
                      </c:pt>
                      <c:pt idx="6">
                        <c:v>19.129995001798459</c:v>
                      </c:pt>
                      <c:pt idx="7">
                        <c:v>41.802144298030179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497A-48A9-8DB5-52E156A45416}"/>
                  </c:ext>
                </c:extLst>
              </c15:ser>
            </c15:filteredBarSeries>
          </c:ext>
        </c:extLst>
      </c:barChart>
      <c:catAx>
        <c:axId val="3916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391649424"/>
        <c:crosses val="autoZero"/>
        <c:auto val="1"/>
        <c:lblAlgn val="ctr"/>
        <c:lblOffset val="100"/>
        <c:noMultiLvlLbl val="0"/>
      </c:catAx>
      <c:valAx>
        <c:axId val="391649424"/>
        <c:scaling>
          <c:orientation val="minMax"/>
        </c:scaling>
        <c:delete val="1"/>
        <c:axPos val="b"/>
        <c:numFmt formatCode="0" sourceLinked="0"/>
        <c:majorTickMark val="none"/>
        <c:minorTickMark val="none"/>
        <c:tickLblPos val="nextTo"/>
        <c:crossAx val="391695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2060"/>
          </a:solidFill>
        </a:defRPr>
      </a:pPr>
      <a:endParaRPr lang="ru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Лист3!$A$26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Лист3!$B$25:$F$25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Лист3!$B$26:$F$26</c:f>
              <c:numCache>
                <c:formatCode>0.0</c:formatCode>
                <c:ptCount val="5"/>
                <c:pt idx="0">
                  <c:v>18.296373258950652</c:v>
                </c:pt>
                <c:pt idx="1">
                  <c:v>33.257744153602012</c:v>
                </c:pt>
                <c:pt idx="2">
                  <c:v>34.041194942162939</c:v>
                </c:pt>
                <c:pt idx="3">
                  <c:v>30.200566131283001</c:v>
                </c:pt>
                <c:pt idx="4">
                  <c:v>22.850194533527905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E0-427C-A6C4-4A6F71768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894768"/>
        <c:axId val="406900528"/>
      </c:barChart>
      <c:catAx>
        <c:axId val="40689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406900528"/>
        <c:crosses val="autoZero"/>
        <c:auto val="1"/>
        <c:lblAlgn val="ctr"/>
        <c:lblOffset val="100"/>
        <c:noMultiLvlLbl val="0"/>
      </c:catAx>
      <c:valAx>
        <c:axId val="40690052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40689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002060"/>
          </a:solidFill>
        </a:defRPr>
      </a:pPr>
      <a:endParaRPr lang="ru-KG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754068131024732E-2"/>
          <c:y val="9.0702574118177046E-2"/>
          <c:w val="0.94118542316288123"/>
          <c:h val="0.7225424189733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Лист3!$A$29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Лист3!$B$28:$F$28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Лист3!$B$29:$F$29</c:f>
              <c:numCache>
                <c:formatCode>0.0</c:formatCode>
                <c:ptCount val="5"/>
                <c:pt idx="0">
                  <c:v>29.271401811644569</c:v>
                </c:pt>
                <c:pt idx="1">
                  <c:v>33.264901349774981</c:v>
                </c:pt>
                <c:pt idx="2">
                  <c:v>32.636018013483252</c:v>
                </c:pt>
                <c:pt idx="3">
                  <c:v>29.586576623908059</c:v>
                </c:pt>
                <c:pt idx="4">
                  <c:v>27.825726549811638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CD-4D0C-90CC-5DBC40A62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873168"/>
        <c:axId val="406873648"/>
      </c:barChart>
      <c:catAx>
        <c:axId val="40687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406873648"/>
        <c:crosses val="autoZero"/>
        <c:auto val="1"/>
        <c:lblAlgn val="ctr"/>
        <c:lblOffset val="100"/>
        <c:noMultiLvlLbl val="0"/>
      </c:catAx>
      <c:valAx>
        <c:axId val="40687364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40687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002060"/>
          </a:solidFill>
        </a:defRPr>
      </a:pPr>
      <a:endParaRPr lang="ru-KG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Лист4!$A$4:$A$13</c:f>
              <c:strCache>
                <c:ptCount val="10"/>
                <c:pt idx="0">
                  <c:v>г.Ош</c:v>
                </c:pt>
                <c:pt idx="1">
                  <c:v>Таласская область</c:v>
                </c:pt>
                <c:pt idx="2">
                  <c:v>Ошская область</c:v>
                </c:pt>
                <c:pt idx="3">
                  <c:v>Чуйская область</c:v>
                </c:pt>
                <c:pt idx="4">
                  <c:v>Кыргызская Республика</c:v>
                </c:pt>
                <c:pt idx="5">
                  <c:v>Иссык-Кульская область</c:v>
                </c:pt>
                <c:pt idx="6">
                  <c:v>г. Бишкек</c:v>
                </c:pt>
                <c:pt idx="7">
                  <c:v>Джалал-Абадская область</c:v>
                </c:pt>
                <c:pt idx="8">
                  <c:v>Нарынская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Лист4!$B$4:$B$13</c:f>
              <c:numCache>
                <c:formatCode>0.0</c:formatCode>
                <c:ptCount val="10"/>
                <c:pt idx="0">
                  <c:v>9.4927128316739893</c:v>
                </c:pt>
                <c:pt idx="1">
                  <c:v>23.028449410622652</c:v>
                </c:pt>
                <c:pt idx="2">
                  <c:v>24.222521349783392</c:v>
                </c:pt>
                <c:pt idx="3">
                  <c:v>30.623166692453758</c:v>
                </c:pt>
                <c:pt idx="4">
                  <c:v>33.110439503096273</c:v>
                </c:pt>
                <c:pt idx="5">
                  <c:v>34.428895699850898</c:v>
                </c:pt>
                <c:pt idx="6">
                  <c:v>36.625257557200584</c:v>
                </c:pt>
                <c:pt idx="7">
                  <c:v>42.535293863502254</c:v>
                </c:pt>
                <c:pt idx="8">
                  <c:v>43.253430713409429</c:v>
                </c:pt>
                <c:pt idx="9">
                  <c:v>50.603551987045726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2C-40BF-81B1-2A311704B2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7974160"/>
        <c:axId val="537975600"/>
      </c:barChart>
      <c:catAx>
        <c:axId val="537974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537975600"/>
        <c:crosses val="autoZero"/>
        <c:auto val="1"/>
        <c:lblAlgn val="ctr"/>
        <c:lblOffset val="100"/>
        <c:noMultiLvlLbl val="0"/>
      </c:catAx>
      <c:valAx>
        <c:axId val="537975600"/>
        <c:scaling>
          <c:orientation val="minMax"/>
          <c:max val="55"/>
          <c:min val="0"/>
        </c:scaling>
        <c:delete val="1"/>
        <c:axPos val="b"/>
        <c:numFmt formatCode="0.0" sourceLinked="1"/>
        <c:majorTickMark val="none"/>
        <c:minorTickMark val="none"/>
        <c:tickLblPos val="nextTo"/>
        <c:crossAx val="53797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</a:defRPr>
      </a:pPr>
      <a:endParaRPr lang="ru-KG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Лист4!$B$16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Лист4!$A$17:$A$26</c:f>
              <c:strCache>
                <c:ptCount val="10"/>
                <c:pt idx="0">
                  <c:v>г.Ош</c:v>
                </c:pt>
                <c:pt idx="1">
                  <c:v>Ошская область</c:v>
                </c:pt>
                <c:pt idx="2">
                  <c:v>Джалал-Абадская область</c:v>
                </c:pt>
                <c:pt idx="3">
                  <c:v>Таласская область</c:v>
                </c:pt>
                <c:pt idx="4">
                  <c:v>Чуйская область</c:v>
                </c:pt>
                <c:pt idx="5">
                  <c:v>Кыргызская Республика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Нарынская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Лист4!$B$17:$B$26</c:f>
              <c:numCache>
                <c:formatCode>0.0</c:formatCode>
                <c:ptCount val="10"/>
                <c:pt idx="0">
                  <c:v>0</c:v>
                </c:pt>
                <c:pt idx="1">
                  <c:v>0.39444953565848956</c:v>
                </c:pt>
                <c:pt idx="2">
                  <c:v>2.7841010938982689</c:v>
                </c:pt>
                <c:pt idx="3">
                  <c:v>2.8681181570842966</c:v>
                </c:pt>
                <c:pt idx="4">
                  <c:v>3.7081714534904386</c:v>
                </c:pt>
                <c:pt idx="5">
                  <c:v>3.8825333632285286</c:v>
                </c:pt>
                <c:pt idx="6">
                  <c:v>4.461855728014207</c:v>
                </c:pt>
                <c:pt idx="7">
                  <c:v>4.9957733620771601</c:v>
                </c:pt>
                <c:pt idx="8">
                  <c:v>7.4822445308134462</c:v>
                </c:pt>
                <c:pt idx="9">
                  <c:v>14.640032260177856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07-42E5-9411-08E02DF86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axId val="537972240"/>
        <c:axId val="537972720"/>
      </c:barChart>
      <c:catAx>
        <c:axId val="537972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537972720"/>
        <c:crosses val="autoZero"/>
        <c:auto val="1"/>
        <c:lblAlgn val="ctr"/>
        <c:lblOffset val="100"/>
        <c:noMultiLvlLbl val="0"/>
      </c:catAx>
      <c:valAx>
        <c:axId val="53797272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53797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</a:defRPr>
      </a:pPr>
      <a:endParaRPr lang="ru-KG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2107389511620667E-2"/>
          <c:y val="5.8505222962692761E-2"/>
          <c:w val="0.97578522097675868"/>
          <c:h val="0.71900280632425972"/>
        </c:manualLayout>
      </c:layout>
      <c:lineChart>
        <c:grouping val="standard"/>
        <c:varyColors val="0"/>
        <c:ser>
          <c:idx val="0"/>
          <c:order val="0"/>
          <c:tx>
            <c:strRef>
              <c:f>'Т90 (2)'!$A$114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3765610338954E-2"/>
                  <c:y val="3.31091953361494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51-4904-8175-3301A2A76F69}"/>
                </c:ext>
              </c:extLst>
            </c:dLbl>
            <c:dLbl>
              <c:idx val="1"/>
              <c:layout>
                <c:manualLayout>
                  <c:x val="-2.6376561033895428E-2"/>
                  <c:y val="1.5567960773932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51-4904-8175-3301A2A76F69}"/>
                </c:ext>
              </c:extLst>
            </c:dLbl>
            <c:dLbl>
              <c:idx val="2"/>
              <c:layout>
                <c:manualLayout>
                  <c:x val="-3.465478137296131E-2"/>
                  <c:y val="-4.896812881988006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51-4904-8175-3301A2A76F69}"/>
                </c:ext>
              </c:extLst>
            </c:dLbl>
            <c:dLbl>
              <c:idx val="3"/>
              <c:layout>
                <c:manualLayout>
                  <c:x val="-2.0857747474518178E-2"/>
                  <c:y val="3.31091953361493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51-4904-8175-3301A2A76F69}"/>
                </c:ext>
              </c:extLst>
            </c:dLbl>
            <c:dLbl>
              <c:idx val="4"/>
              <c:layout>
                <c:manualLayout>
                  <c:x val="-3.3275077983116991E-2"/>
                  <c:y val="3.8956273523555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51-4904-8175-3301A2A76F69}"/>
                </c:ext>
              </c:extLst>
            </c:dLbl>
            <c:dLbl>
              <c:idx val="6"/>
              <c:layout>
                <c:manualLayout>
                  <c:x val="-1.5338933915140854E-2"/>
                  <c:y val="-2.82851256316110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51-4904-8175-3301A2A76F69}"/>
                </c:ext>
              </c:extLst>
            </c:dLbl>
            <c:dLbl>
              <c:idx val="7"/>
              <c:layout>
                <c:manualLayout>
                  <c:x val="-1.5419000166976701E-3"/>
                  <c:y val="-2.5361586537908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951-4904-8175-3301A2A76F69}"/>
                </c:ext>
              </c:extLst>
            </c:dLbl>
            <c:dLbl>
              <c:idx val="8"/>
              <c:layout>
                <c:manualLayout>
                  <c:x val="-7.0607135760749435E-3"/>
                  <c:y val="3.873804399120636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51-4904-8175-3301A2A76F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'Т90 (2)'!$B$113:$J$113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'Т90 (2)'!$B$114:$J$114</c:f>
              <c:numCache>
                <c:formatCode>0.0</c:formatCode>
                <c:ptCount val="9"/>
                <c:pt idx="0">
                  <c:v>31.492974080321424</c:v>
                </c:pt>
                <c:pt idx="1">
                  <c:v>31.952461531096333</c:v>
                </c:pt>
                <c:pt idx="2">
                  <c:v>28.287319433737824</c:v>
                </c:pt>
                <c:pt idx="3">
                  <c:v>25.742606547113475</c:v>
                </c:pt>
                <c:pt idx="4">
                  <c:v>31.792156716036452</c:v>
                </c:pt>
                <c:pt idx="5">
                  <c:v>40.506761643955343</c:v>
                </c:pt>
                <c:pt idx="6">
                  <c:v>40.271414365477916</c:v>
                </c:pt>
                <c:pt idx="7">
                  <c:v>36.679314997357302</c:v>
                </c:pt>
                <c:pt idx="8" formatCode="General">
                  <c:v>33.1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951-4904-8175-3301A2A76F69}"/>
            </c:ext>
          </c:extLst>
        </c:ser>
        <c:ser>
          <c:idx val="1"/>
          <c:order val="1"/>
          <c:tx>
            <c:strRef>
              <c:f>'Т90 (2)'!$A$115</c:f>
              <c:strCache>
                <c:ptCount val="1"/>
                <c:pt idx="0">
                  <c:v>Городские поселения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2.9847445158812283E-2"/>
                  <c:y val="3.36407125994787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951-4904-8175-3301A2A76F69}"/>
                </c:ext>
              </c:extLst>
            </c:dLbl>
            <c:dLbl>
              <c:idx val="6"/>
              <c:layout>
                <c:manualLayout>
                  <c:x val="-3.1895374593272678E-2"/>
                  <c:y val="-1.95145083505024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51-4904-8175-3301A2A76F69}"/>
                </c:ext>
              </c:extLst>
            </c:dLbl>
            <c:dLbl>
              <c:idx val="7"/>
              <c:layout>
                <c:manualLayout>
                  <c:x val="-1.3959230525296535E-2"/>
                  <c:y val="-5.45969774749369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951-4904-8175-3301A2A76F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'Т90 (2)'!$B$113:$J$113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'Т90 (2)'!$B$115:$J$115</c:f>
              <c:numCache>
                <c:formatCode>0.0</c:formatCode>
                <c:ptCount val="9"/>
                <c:pt idx="0">
                  <c:v>24.534256480623199</c:v>
                </c:pt>
                <c:pt idx="1">
                  <c:v>28.150130241355448</c:v>
                </c:pt>
                <c:pt idx="2">
                  <c:v>27.201359566504141</c:v>
                </c:pt>
                <c:pt idx="3">
                  <c:v>19.929472409407634</c:v>
                </c:pt>
                <c:pt idx="4">
                  <c:v>24.271813231353221</c:v>
                </c:pt>
                <c:pt idx="5">
                  <c:v>42.119470571158942</c:v>
                </c:pt>
                <c:pt idx="6">
                  <c:v>45.387313655964149</c:v>
                </c:pt>
                <c:pt idx="7">
                  <c:v>39.550316042528777</c:v>
                </c:pt>
                <c:pt idx="8" formatCode="General">
                  <c:v>31.2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951-4904-8175-3301A2A76F69}"/>
            </c:ext>
          </c:extLst>
        </c:ser>
        <c:ser>
          <c:idx val="2"/>
          <c:order val="2"/>
          <c:tx>
            <c:strRef>
              <c:f>'Т90 (2)'!$A$116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3.0515671203428255E-2"/>
                  <c:y val="4.8750129487459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951-4904-8175-3301A2A76F69}"/>
                </c:ext>
              </c:extLst>
            </c:dLbl>
            <c:dLbl>
              <c:idx val="7"/>
              <c:layout>
                <c:manualLayout>
                  <c:x val="-2.0857747474518129E-2"/>
                  <c:y val="3.1208894925242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951-4904-8175-3301A2A76F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'Т90 (2)'!$B$113:$J$113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'Т90 (2)'!$B$116:$J$116</c:f>
              <c:numCache>
                <c:formatCode>0.0</c:formatCode>
                <c:ptCount val="9"/>
                <c:pt idx="0">
                  <c:v>34.784287365127589</c:v>
                </c:pt>
                <c:pt idx="1">
                  <c:v>33.756413184856662</c:v>
                </c:pt>
                <c:pt idx="2">
                  <c:v>28.801214982137193</c:v>
                </c:pt>
                <c:pt idx="3">
                  <c:v>28.575970481942388</c:v>
                </c:pt>
                <c:pt idx="4">
                  <c:v>35.535219537131198</c:v>
                </c:pt>
                <c:pt idx="5">
                  <c:v>39.653631799129187</c:v>
                </c:pt>
                <c:pt idx="6">
                  <c:v>37.758038180421352</c:v>
                </c:pt>
                <c:pt idx="7">
                  <c:v>35.263189696458767</c:v>
                </c:pt>
                <c:pt idx="8" formatCode="General">
                  <c:v>34.299999999999997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951-4904-8175-3301A2A76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3348944"/>
        <c:axId val="1463370064"/>
      </c:lineChart>
      <c:catAx>
        <c:axId val="146334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0059A3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463370064"/>
        <c:crosses val="autoZero"/>
        <c:auto val="1"/>
        <c:lblAlgn val="ctr"/>
        <c:lblOffset val="100"/>
        <c:noMultiLvlLbl val="0"/>
      </c:catAx>
      <c:valAx>
        <c:axId val="1463370064"/>
        <c:scaling>
          <c:orientation val="minMax"/>
        </c:scaling>
        <c:delete val="1"/>
        <c:axPos val="l"/>
        <c:numFmt formatCode="0" sourceLinked="0"/>
        <c:majorTickMark val="none"/>
        <c:minorTickMark val="none"/>
        <c:tickLblPos val="nextTo"/>
        <c:crossAx val="146334894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75193D-CEE6-4789-96CA-5B3C3B52FC6A}" type="doc">
      <dgm:prSet loTypeId="urn:microsoft.com/office/officeart/2008/layout/LinedLis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KG"/>
        </a:p>
      </dgm:t>
    </dgm:pt>
    <dgm:pt modelId="{4AC2111E-111E-4191-8DEF-6A0C1D786ABE}">
      <dgm:prSet custT="1"/>
      <dgm:spPr/>
      <dgm:t>
        <a:bodyPr/>
        <a:lstStyle/>
        <a:p>
          <a:r>
            <a:rPr lang="ru-RU" sz="2000" dirty="0">
              <a:solidFill>
                <a:srgbClr val="002060"/>
              </a:solidFill>
            </a:rPr>
            <a:t>Закон Кыргызской Республики от 26 мая 2009 года N 170 «О гарантированных государственных минимальных социальных стандартах»</a:t>
          </a:r>
          <a:endParaRPr lang="ru-KG" sz="2000" dirty="0">
            <a:solidFill>
              <a:srgbClr val="002060"/>
            </a:solidFill>
          </a:endParaRPr>
        </a:p>
      </dgm:t>
    </dgm:pt>
    <dgm:pt modelId="{1C4076E2-F282-4D7C-B5E6-5F7DD619D383}" type="parTrans" cxnId="{9D5AE41E-089D-48DA-B452-F51F102723AF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9DC0261B-1E4C-4956-9379-A271A7417F9E}" type="sibTrans" cxnId="{9D5AE41E-089D-48DA-B452-F51F102723AF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9BC0A59B-C956-441B-8AF6-63186AE350F6}">
      <dgm:prSet custT="1"/>
      <dgm:spPr/>
      <dgm:t>
        <a:bodyPr/>
        <a:lstStyle/>
        <a:p>
          <a:r>
            <a:rPr lang="ru-RU" sz="2000" dirty="0">
              <a:solidFill>
                <a:srgbClr val="002060"/>
              </a:solidFill>
            </a:rPr>
            <a:t>Постановление Правительства Кыргызской Республики от 25 марта 2011 года № 115 «Об утверждении Методики определения черты бедности»</a:t>
          </a:r>
          <a:endParaRPr lang="ru-KG" sz="2000" dirty="0">
            <a:solidFill>
              <a:srgbClr val="002060"/>
            </a:solidFill>
          </a:endParaRPr>
        </a:p>
      </dgm:t>
    </dgm:pt>
    <dgm:pt modelId="{D831774F-1224-427D-B967-B585B8FCB146}" type="parTrans" cxnId="{4CEB442C-30E0-42DD-ABAC-D747AB35779A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EA23413A-706B-45A6-A101-415F24662CBA}" type="sibTrans" cxnId="{4CEB442C-30E0-42DD-ABAC-D747AB35779A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7D534CF1-2D8A-4C8D-9145-870ECD680C6D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2000" kern="1200" dirty="0">
              <a:solidFill>
                <a:srgbClr val="002060"/>
              </a:solidFill>
              <a:latin typeface="DIN Pro Regular"/>
              <a:ea typeface="+mn-ea"/>
              <a:cs typeface="+mn-cs"/>
            </a:rPr>
            <a:t>Закон Кыргызской Республики «Об официальной статистике» от 8 июля 2019 года № 82</a:t>
          </a:r>
          <a:endParaRPr lang="ru-KG" sz="2000" kern="1200" dirty="0">
            <a:solidFill>
              <a:srgbClr val="002060"/>
            </a:solidFill>
            <a:latin typeface="DIN Pro Regular"/>
            <a:ea typeface="+mn-ea"/>
            <a:cs typeface="+mn-cs"/>
          </a:endParaRPr>
        </a:p>
      </dgm:t>
    </dgm:pt>
    <dgm:pt modelId="{7745615F-D8A5-4399-AB22-117E7E567452}" type="parTrans" cxnId="{034318DD-E9EB-420D-A0E5-3BD9456193B9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26433981-CE03-411B-84BE-139BEC260897}" type="sibTrans" cxnId="{034318DD-E9EB-420D-A0E5-3BD9456193B9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74CC3EC4-83AD-4479-B047-EB81CE74551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2000" kern="1200" dirty="0">
              <a:solidFill>
                <a:srgbClr val="002060"/>
              </a:solidFill>
              <a:latin typeface="DIN Pro Regular"/>
              <a:ea typeface="+mn-ea"/>
              <a:cs typeface="+mn-cs"/>
            </a:rPr>
            <a:t>Постановление Правительства Кыргызской Республики «О статистике выборочных обследований домашних хозяйств» от 17 января 2004 года №25</a:t>
          </a:r>
          <a:endParaRPr lang="ru-KG" sz="2000" kern="1200" dirty="0">
            <a:solidFill>
              <a:srgbClr val="002060"/>
            </a:solidFill>
            <a:latin typeface="DIN Pro Regular"/>
            <a:ea typeface="+mn-ea"/>
            <a:cs typeface="+mn-cs"/>
          </a:endParaRPr>
        </a:p>
      </dgm:t>
    </dgm:pt>
    <dgm:pt modelId="{969B5CF7-2D17-49E1-809A-6D5CF47E3E3C}" type="parTrans" cxnId="{72D8BE35-BEEB-4173-935C-C09FD81870BD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B0233255-A944-42D7-98DC-BDB45254C5A0}" type="sibTrans" cxnId="{72D8BE35-BEEB-4173-935C-C09FD81870BD}">
      <dgm:prSet/>
      <dgm:spPr/>
      <dgm:t>
        <a:bodyPr/>
        <a:lstStyle/>
        <a:p>
          <a:endParaRPr lang="ru-KG" sz="2000">
            <a:solidFill>
              <a:srgbClr val="002060"/>
            </a:solidFill>
          </a:endParaRPr>
        </a:p>
      </dgm:t>
    </dgm:pt>
    <dgm:pt modelId="{B2304CFD-A9D3-48D6-A34B-B869F2351E13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2000" kern="1200" dirty="0">
              <a:solidFill>
                <a:srgbClr val="002060"/>
              </a:solidFill>
              <a:latin typeface="DIN Pro Regular"/>
              <a:ea typeface="+mn-ea"/>
              <a:cs typeface="+mn-cs"/>
            </a:rPr>
            <a:t>Ежегодная статистическая программа</a:t>
          </a:r>
          <a:endParaRPr lang="ru-KG" sz="2000" kern="1200" dirty="0">
            <a:solidFill>
              <a:srgbClr val="002060"/>
            </a:solidFill>
            <a:latin typeface="DIN Pro Regular"/>
            <a:ea typeface="+mn-ea"/>
            <a:cs typeface="+mn-cs"/>
          </a:endParaRPr>
        </a:p>
      </dgm:t>
    </dgm:pt>
    <dgm:pt modelId="{245F1943-0843-4CA1-BB6B-D031E387DA60}" type="parTrans" cxnId="{40DCF58F-F797-4A98-B171-33FA79F08DCA}">
      <dgm:prSet/>
      <dgm:spPr/>
      <dgm:t>
        <a:bodyPr/>
        <a:lstStyle/>
        <a:p>
          <a:endParaRPr lang="ru-KG" sz="2000"/>
        </a:p>
      </dgm:t>
    </dgm:pt>
    <dgm:pt modelId="{93330771-8DDA-48DF-A5E6-5A5922ED8562}" type="sibTrans" cxnId="{40DCF58F-F797-4A98-B171-33FA79F08DCA}">
      <dgm:prSet/>
      <dgm:spPr/>
      <dgm:t>
        <a:bodyPr/>
        <a:lstStyle/>
        <a:p>
          <a:endParaRPr lang="ru-KG" sz="2000"/>
        </a:p>
      </dgm:t>
    </dgm:pt>
    <dgm:pt modelId="{9BB0784B-88E9-496B-B943-8E8375428EB4}" type="pres">
      <dgm:prSet presAssocID="{EF75193D-CEE6-4789-96CA-5B3C3B52FC6A}" presName="vert0" presStyleCnt="0">
        <dgm:presLayoutVars>
          <dgm:dir/>
          <dgm:animOne val="branch"/>
          <dgm:animLvl val="lvl"/>
        </dgm:presLayoutVars>
      </dgm:prSet>
      <dgm:spPr/>
    </dgm:pt>
    <dgm:pt modelId="{C626A314-804E-4A08-A39A-A87612A7A33A}" type="pres">
      <dgm:prSet presAssocID="{4AC2111E-111E-4191-8DEF-6A0C1D786ABE}" presName="thickLine" presStyleLbl="alignNode1" presStyleIdx="0" presStyleCnt="5"/>
      <dgm:spPr/>
    </dgm:pt>
    <dgm:pt modelId="{3EE9D60C-FB5A-49C2-B100-F28BAA3EE594}" type="pres">
      <dgm:prSet presAssocID="{4AC2111E-111E-4191-8DEF-6A0C1D786ABE}" presName="horz1" presStyleCnt="0"/>
      <dgm:spPr/>
    </dgm:pt>
    <dgm:pt modelId="{FFBEAEBA-E8BA-495B-B82E-A60186C65C36}" type="pres">
      <dgm:prSet presAssocID="{4AC2111E-111E-4191-8DEF-6A0C1D786ABE}" presName="tx1" presStyleLbl="revTx" presStyleIdx="0" presStyleCnt="5"/>
      <dgm:spPr/>
    </dgm:pt>
    <dgm:pt modelId="{8D82645D-44B8-42B9-9890-2139ADD46EE2}" type="pres">
      <dgm:prSet presAssocID="{4AC2111E-111E-4191-8DEF-6A0C1D786ABE}" presName="vert1" presStyleCnt="0"/>
      <dgm:spPr/>
    </dgm:pt>
    <dgm:pt modelId="{D177E14C-DEA8-4343-9DBA-E8798636B5CD}" type="pres">
      <dgm:prSet presAssocID="{9BC0A59B-C956-441B-8AF6-63186AE350F6}" presName="thickLine" presStyleLbl="alignNode1" presStyleIdx="1" presStyleCnt="5"/>
      <dgm:spPr/>
    </dgm:pt>
    <dgm:pt modelId="{B8E4408B-6968-4E0B-8D20-611E2CB4E700}" type="pres">
      <dgm:prSet presAssocID="{9BC0A59B-C956-441B-8AF6-63186AE350F6}" presName="horz1" presStyleCnt="0"/>
      <dgm:spPr/>
    </dgm:pt>
    <dgm:pt modelId="{BBE1E73D-2E80-4702-9C0E-FC48DED833F8}" type="pres">
      <dgm:prSet presAssocID="{9BC0A59B-C956-441B-8AF6-63186AE350F6}" presName="tx1" presStyleLbl="revTx" presStyleIdx="1" presStyleCnt="5"/>
      <dgm:spPr/>
    </dgm:pt>
    <dgm:pt modelId="{13A27C7D-ADEF-4492-9B89-37B4A6F0A2DD}" type="pres">
      <dgm:prSet presAssocID="{9BC0A59B-C956-441B-8AF6-63186AE350F6}" presName="vert1" presStyleCnt="0"/>
      <dgm:spPr/>
    </dgm:pt>
    <dgm:pt modelId="{91561682-C5AA-492E-9A3B-580193BA9AD7}" type="pres">
      <dgm:prSet presAssocID="{7D534CF1-2D8A-4C8D-9145-870ECD680C6D}" presName="thickLine" presStyleLbl="alignNode1" presStyleIdx="2" presStyleCnt="5"/>
      <dgm:spPr/>
    </dgm:pt>
    <dgm:pt modelId="{AF423026-D536-4BBF-B630-8142D81BAF36}" type="pres">
      <dgm:prSet presAssocID="{7D534CF1-2D8A-4C8D-9145-870ECD680C6D}" presName="horz1" presStyleCnt="0"/>
      <dgm:spPr/>
    </dgm:pt>
    <dgm:pt modelId="{E91E3AE0-9BA2-4087-8019-7DC1EDE3AC89}" type="pres">
      <dgm:prSet presAssocID="{7D534CF1-2D8A-4C8D-9145-870ECD680C6D}" presName="tx1" presStyleLbl="revTx" presStyleIdx="2" presStyleCnt="5"/>
      <dgm:spPr/>
    </dgm:pt>
    <dgm:pt modelId="{EA143F8D-7184-4956-900C-EFE73EB4CCA5}" type="pres">
      <dgm:prSet presAssocID="{7D534CF1-2D8A-4C8D-9145-870ECD680C6D}" presName="vert1" presStyleCnt="0"/>
      <dgm:spPr/>
    </dgm:pt>
    <dgm:pt modelId="{1E141363-C00F-41AC-9392-E8D0294A4DF4}" type="pres">
      <dgm:prSet presAssocID="{74CC3EC4-83AD-4479-B047-EB81CE745512}" presName="thickLine" presStyleLbl="alignNode1" presStyleIdx="3" presStyleCnt="5"/>
      <dgm:spPr/>
    </dgm:pt>
    <dgm:pt modelId="{28386410-09A9-4F80-B84E-1533A19CDF12}" type="pres">
      <dgm:prSet presAssocID="{74CC3EC4-83AD-4479-B047-EB81CE745512}" presName="horz1" presStyleCnt="0"/>
      <dgm:spPr/>
    </dgm:pt>
    <dgm:pt modelId="{95A66116-4343-4C6C-B0D1-31EDA775A971}" type="pres">
      <dgm:prSet presAssocID="{74CC3EC4-83AD-4479-B047-EB81CE745512}" presName="tx1" presStyleLbl="revTx" presStyleIdx="3" presStyleCnt="5"/>
      <dgm:spPr/>
    </dgm:pt>
    <dgm:pt modelId="{7592E1C0-88C5-4764-9792-6D2E24265AED}" type="pres">
      <dgm:prSet presAssocID="{74CC3EC4-83AD-4479-B047-EB81CE745512}" presName="vert1" presStyleCnt="0"/>
      <dgm:spPr/>
    </dgm:pt>
    <dgm:pt modelId="{21452D97-E339-4C5D-A293-B8FA0BE7FEDB}" type="pres">
      <dgm:prSet presAssocID="{B2304CFD-A9D3-48D6-A34B-B869F2351E13}" presName="thickLine" presStyleLbl="alignNode1" presStyleIdx="4" presStyleCnt="5"/>
      <dgm:spPr/>
    </dgm:pt>
    <dgm:pt modelId="{6C1B1BD6-5B24-467C-B54F-B23380440738}" type="pres">
      <dgm:prSet presAssocID="{B2304CFD-A9D3-48D6-A34B-B869F2351E13}" presName="horz1" presStyleCnt="0"/>
      <dgm:spPr/>
    </dgm:pt>
    <dgm:pt modelId="{5655C4D2-7EEC-4158-A30D-C67DA1D95229}" type="pres">
      <dgm:prSet presAssocID="{B2304CFD-A9D3-48D6-A34B-B869F2351E13}" presName="tx1" presStyleLbl="revTx" presStyleIdx="4" presStyleCnt="5"/>
      <dgm:spPr/>
    </dgm:pt>
    <dgm:pt modelId="{B8D1FD0F-51F9-4A72-AD1C-3400B5C9B325}" type="pres">
      <dgm:prSet presAssocID="{B2304CFD-A9D3-48D6-A34B-B869F2351E13}" presName="vert1" presStyleCnt="0"/>
      <dgm:spPr/>
    </dgm:pt>
  </dgm:ptLst>
  <dgm:cxnLst>
    <dgm:cxn modelId="{9D5AE41E-089D-48DA-B452-F51F102723AF}" srcId="{EF75193D-CEE6-4789-96CA-5B3C3B52FC6A}" destId="{4AC2111E-111E-4191-8DEF-6A0C1D786ABE}" srcOrd="0" destOrd="0" parTransId="{1C4076E2-F282-4D7C-B5E6-5F7DD619D383}" sibTransId="{9DC0261B-1E4C-4956-9379-A271A7417F9E}"/>
    <dgm:cxn modelId="{4CEB442C-30E0-42DD-ABAC-D747AB35779A}" srcId="{EF75193D-CEE6-4789-96CA-5B3C3B52FC6A}" destId="{9BC0A59B-C956-441B-8AF6-63186AE350F6}" srcOrd="1" destOrd="0" parTransId="{D831774F-1224-427D-B967-B585B8FCB146}" sibTransId="{EA23413A-706B-45A6-A101-415F24662CBA}"/>
    <dgm:cxn modelId="{72D8BE35-BEEB-4173-935C-C09FD81870BD}" srcId="{EF75193D-CEE6-4789-96CA-5B3C3B52FC6A}" destId="{74CC3EC4-83AD-4479-B047-EB81CE745512}" srcOrd="3" destOrd="0" parTransId="{969B5CF7-2D17-49E1-809A-6D5CF47E3E3C}" sibTransId="{B0233255-A944-42D7-98DC-BDB45254C5A0}"/>
    <dgm:cxn modelId="{12EA6F3B-A2E6-45A3-A35A-1CFA9F6812D5}" type="presOf" srcId="{B2304CFD-A9D3-48D6-A34B-B869F2351E13}" destId="{5655C4D2-7EEC-4158-A30D-C67DA1D95229}" srcOrd="0" destOrd="0" presId="urn:microsoft.com/office/officeart/2008/layout/LinedList"/>
    <dgm:cxn modelId="{344CE944-8E6A-4A1F-BAF2-289E21F5E40F}" type="presOf" srcId="{9BC0A59B-C956-441B-8AF6-63186AE350F6}" destId="{BBE1E73D-2E80-4702-9C0E-FC48DED833F8}" srcOrd="0" destOrd="0" presId="urn:microsoft.com/office/officeart/2008/layout/LinedList"/>
    <dgm:cxn modelId="{61232F8E-E696-4B47-96A0-377BE947A091}" type="presOf" srcId="{7D534CF1-2D8A-4C8D-9145-870ECD680C6D}" destId="{E91E3AE0-9BA2-4087-8019-7DC1EDE3AC89}" srcOrd="0" destOrd="0" presId="urn:microsoft.com/office/officeart/2008/layout/LinedList"/>
    <dgm:cxn modelId="{40DCF58F-F797-4A98-B171-33FA79F08DCA}" srcId="{EF75193D-CEE6-4789-96CA-5B3C3B52FC6A}" destId="{B2304CFD-A9D3-48D6-A34B-B869F2351E13}" srcOrd="4" destOrd="0" parTransId="{245F1943-0843-4CA1-BB6B-D031E387DA60}" sibTransId="{93330771-8DDA-48DF-A5E6-5A5922ED8562}"/>
    <dgm:cxn modelId="{3200E998-1B32-4469-9595-979563B3757C}" type="presOf" srcId="{4AC2111E-111E-4191-8DEF-6A0C1D786ABE}" destId="{FFBEAEBA-E8BA-495B-B82E-A60186C65C36}" srcOrd="0" destOrd="0" presId="urn:microsoft.com/office/officeart/2008/layout/LinedList"/>
    <dgm:cxn modelId="{90E2D49A-3A9A-450D-B18F-8856CE12D363}" type="presOf" srcId="{74CC3EC4-83AD-4479-B047-EB81CE745512}" destId="{95A66116-4343-4C6C-B0D1-31EDA775A971}" srcOrd="0" destOrd="0" presId="urn:microsoft.com/office/officeart/2008/layout/LinedList"/>
    <dgm:cxn modelId="{034318DD-E9EB-420D-A0E5-3BD9456193B9}" srcId="{EF75193D-CEE6-4789-96CA-5B3C3B52FC6A}" destId="{7D534CF1-2D8A-4C8D-9145-870ECD680C6D}" srcOrd="2" destOrd="0" parTransId="{7745615F-D8A5-4399-AB22-117E7E567452}" sibTransId="{26433981-CE03-411B-84BE-139BEC260897}"/>
    <dgm:cxn modelId="{2D2A61F8-7649-43D6-9556-31857541EDD0}" type="presOf" srcId="{EF75193D-CEE6-4789-96CA-5B3C3B52FC6A}" destId="{9BB0784B-88E9-496B-B943-8E8375428EB4}" srcOrd="0" destOrd="0" presId="urn:microsoft.com/office/officeart/2008/layout/LinedList"/>
    <dgm:cxn modelId="{EAF4A625-BF53-4238-B6B5-A68D535EDECC}" type="presParOf" srcId="{9BB0784B-88E9-496B-B943-8E8375428EB4}" destId="{C626A314-804E-4A08-A39A-A87612A7A33A}" srcOrd="0" destOrd="0" presId="urn:microsoft.com/office/officeart/2008/layout/LinedList"/>
    <dgm:cxn modelId="{7F77DF1C-F6B3-4CC6-95D9-35FFDC003E7D}" type="presParOf" srcId="{9BB0784B-88E9-496B-B943-8E8375428EB4}" destId="{3EE9D60C-FB5A-49C2-B100-F28BAA3EE594}" srcOrd="1" destOrd="0" presId="urn:microsoft.com/office/officeart/2008/layout/LinedList"/>
    <dgm:cxn modelId="{07A6C791-7D83-4493-98D4-C9784F42E372}" type="presParOf" srcId="{3EE9D60C-FB5A-49C2-B100-F28BAA3EE594}" destId="{FFBEAEBA-E8BA-495B-B82E-A60186C65C36}" srcOrd="0" destOrd="0" presId="urn:microsoft.com/office/officeart/2008/layout/LinedList"/>
    <dgm:cxn modelId="{DE96890E-0EA7-4463-9F47-FC7355157FA0}" type="presParOf" srcId="{3EE9D60C-FB5A-49C2-B100-F28BAA3EE594}" destId="{8D82645D-44B8-42B9-9890-2139ADD46EE2}" srcOrd="1" destOrd="0" presId="urn:microsoft.com/office/officeart/2008/layout/LinedList"/>
    <dgm:cxn modelId="{4C3CBF2D-EA5E-4746-9269-15E16189881B}" type="presParOf" srcId="{9BB0784B-88E9-496B-B943-8E8375428EB4}" destId="{D177E14C-DEA8-4343-9DBA-E8798636B5CD}" srcOrd="2" destOrd="0" presId="urn:microsoft.com/office/officeart/2008/layout/LinedList"/>
    <dgm:cxn modelId="{49209EFB-CFD4-496B-8C5A-90288AD0854D}" type="presParOf" srcId="{9BB0784B-88E9-496B-B943-8E8375428EB4}" destId="{B8E4408B-6968-4E0B-8D20-611E2CB4E700}" srcOrd="3" destOrd="0" presId="urn:microsoft.com/office/officeart/2008/layout/LinedList"/>
    <dgm:cxn modelId="{2DB1451D-7DD7-457B-BCE6-6F5FC8C3226F}" type="presParOf" srcId="{B8E4408B-6968-4E0B-8D20-611E2CB4E700}" destId="{BBE1E73D-2E80-4702-9C0E-FC48DED833F8}" srcOrd="0" destOrd="0" presId="urn:microsoft.com/office/officeart/2008/layout/LinedList"/>
    <dgm:cxn modelId="{7C24AF21-D6DC-4CCF-AA5F-34552DEDC271}" type="presParOf" srcId="{B8E4408B-6968-4E0B-8D20-611E2CB4E700}" destId="{13A27C7D-ADEF-4492-9B89-37B4A6F0A2DD}" srcOrd="1" destOrd="0" presId="urn:microsoft.com/office/officeart/2008/layout/LinedList"/>
    <dgm:cxn modelId="{A0DE4278-D553-4BF0-A5FE-B89269E370E5}" type="presParOf" srcId="{9BB0784B-88E9-496B-B943-8E8375428EB4}" destId="{91561682-C5AA-492E-9A3B-580193BA9AD7}" srcOrd="4" destOrd="0" presId="urn:microsoft.com/office/officeart/2008/layout/LinedList"/>
    <dgm:cxn modelId="{287EAC78-E119-4F74-9929-383AD048C133}" type="presParOf" srcId="{9BB0784B-88E9-496B-B943-8E8375428EB4}" destId="{AF423026-D536-4BBF-B630-8142D81BAF36}" srcOrd="5" destOrd="0" presId="urn:microsoft.com/office/officeart/2008/layout/LinedList"/>
    <dgm:cxn modelId="{47592AB6-4FA3-4AC4-AFE6-D2FFA3C0FC60}" type="presParOf" srcId="{AF423026-D536-4BBF-B630-8142D81BAF36}" destId="{E91E3AE0-9BA2-4087-8019-7DC1EDE3AC89}" srcOrd="0" destOrd="0" presId="urn:microsoft.com/office/officeart/2008/layout/LinedList"/>
    <dgm:cxn modelId="{7DEBB16F-9B6F-4AFF-BBC4-85CC4B38E276}" type="presParOf" srcId="{AF423026-D536-4BBF-B630-8142D81BAF36}" destId="{EA143F8D-7184-4956-900C-EFE73EB4CCA5}" srcOrd="1" destOrd="0" presId="urn:microsoft.com/office/officeart/2008/layout/LinedList"/>
    <dgm:cxn modelId="{1DE96035-9F5B-4962-BD7C-8B77E04566B6}" type="presParOf" srcId="{9BB0784B-88E9-496B-B943-8E8375428EB4}" destId="{1E141363-C00F-41AC-9392-E8D0294A4DF4}" srcOrd="6" destOrd="0" presId="urn:microsoft.com/office/officeart/2008/layout/LinedList"/>
    <dgm:cxn modelId="{54067CAC-3656-41F2-BC13-79B447A91BC7}" type="presParOf" srcId="{9BB0784B-88E9-496B-B943-8E8375428EB4}" destId="{28386410-09A9-4F80-B84E-1533A19CDF12}" srcOrd="7" destOrd="0" presId="urn:microsoft.com/office/officeart/2008/layout/LinedList"/>
    <dgm:cxn modelId="{93AEC1AB-896B-49B1-B99B-AFF9F2816BBF}" type="presParOf" srcId="{28386410-09A9-4F80-B84E-1533A19CDF12}" destId="{95A66116-4343-4C6C-B0D1-31EDA775A971}" srcOrd="0" destOrd="0" presId="urn:microsoft.com/office/officeart/2008/layout/LinedList"/>
    <dgm:cxn modelId="{5217900A-FD13-4F1E-829D-1FFD946ABB13}" type="presParOf" srcId="{28386410-09A9-4F80-B84E-1533A19CDF12}" destId="{7592E1C0-88C5-4764-9792-6D2E24265AED}" srcOrd="1" destOrd="0" presId="urn:microsoft.com/office/officeart/2008/layout/LinedList"/>
    <dgm:cxn modelId="{B4119005-D37E-42C0-8AF5-ED164A8B6F6B}" type="presParOf" srcId="{9BB0784B-88E9-496B-B943-8E8375428EB4}" destId="{21452D97-E339-4C5D-A293-B8FA0BE7FEDB}" srcOrd="8" destOrd="0" presId="urn:microsoft.com/office/officeart/2008/layout/LinedList"/>
    <dgm:cxn modelId="{0B3D1D8F-F4AF-4F7B-8E5F-1DAE87DE7F8E}" type="presParOf" srcId="{9BB0784B-88E9-496B-B943-8E8375428EB4}" destId="{6C1B1BD6-5B24-467C-B54F-B23380440738}" srcOrd="9" destOrd="0" presId="urn:microsoft.com/office/officeart/2008/layout/LinedList"/>
    <dgm:cxn modelId="{9D093AC4-F10B-45F9-A875-41A67D83B174}" type="presParOf" srcId="{6C1B1BD6-5B24-467C-B54F-B23380440738}" destId="{5655C4D2-7EEC-4158-A30D-C67DA1D95229}" srcOrd="0" destOrd="0" presId="urn:microsoft.com/office/officeart/2008/layout/LinedList"/>
    <dgm:cxn modelId="{71A4E5A2-4E1B-4F1B-B730-A3EB0B7F4671}" type="presParOf" srcId="{6C1B1BD6-5B24-467C-B54F-B23380440738}" destId="{B8D1FD0F-51F9-4A72-AD1C-3400B5C9B3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6A314-804E-4A08-A39A-A87612A7A33A}">
      <dsp:nvSpPr>
        <dsp:cNvPr id="0" name=""/>
        <dsp:cNvSpPr/>
      </dsp:nvSpPr>
      <dsp:spPr>
        <a:xfrm>
          <a:off x="0" y="614"/>
          <a:ext cx="1014069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BEAEBA-E8BA-495B-B82E-A60186C65C36}">
      <dsp:nvSpPr>
        <dsp:cNvPr id="0" name=""/>
        <dsp:cNvSpPr/>
      </dsp:nvSpPr>
      <dsp:spPr>
        <a:xfrm>
          <a:off x="0" y="614"/>
          <a:ext cx="10140695" cy="100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2060"/>
              </a:solidFill>
            </a:rPr>
            <a:t>Закон Кыргызской Республики от 26 мая 2009 года N 170 «О гарантированных государственных минимальных социальных стандартах»</a:t>
          </a:r>
          <a:endParaRPr lang="ru-KG" sz="2000" kern="1200" dirty="0">
            <a:solidFill>
              <a:srgbClr val="002060"/>
            </a:solidFill>
          </a:endParaRPr>
        </a:p>
      </dsp:txBody>
      <dsp:txXfrm>
        <a:off x="0" y="614"/>
        <a:ext cx="10140695" cy="1006100"/>
      </dsp:txXfrm>
    </dsp:sp>
    <dsp:sp modelId="{D177E14C-DEA8-4343-9DBA-E8798636B5CD}">
      <dsp:nvSpPr>
        <dsp:cNvPr id="0" name=""/>
        <dsp:cNvSpPr/>
      </dsp:nvSpPr>
      <dsp:spPr>
        <a:xfrm>
          <a:off x="0" y="1006714"/>
          <a:ext cx="1014069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1E73D-2E80-4702-9C0E-FC48DED833F8}">
      <dsp:nvSpPr>
        <dsp:cNvPr id="0" name=""/>
        <dsp:cNvSpPr/>
      </dsp:nvSpPr>
      <dsp:spPr>
        <a:xfrm>
          <a:off x="0" y="1006714"/>
          <a:ext cx="10140695" cy="100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2060"/>
              </a:solidFill>
            </a:rPr>
            <a:t>Постановление Правительства Кыргызской Республики от 25 марта 2011 года № 115 «Об утверждении Методики определения черты бедности»</a:t>
          </a:r>
          <a:endParaRPr lang="ru-KG" sz="2000" kern="1200" dirty="0">
            <a:solidFill>
              <a:srgbClr val="002060"/>
            </a:solidFill>
          </a:endParaRPr>
        </a:p>
      </dsp:txBody>
      <dsp:txXfrm>
        <a:off x="0" y="1006714"/>
        <a:ext cx="10140695" cy="1006100"/>
      </dsp:txXfrm>
    </dsp:sp>
    <dsp:sp modelId="{91561682-C5AA-492E-9A3B-580193BA9AD7}">
      <dsp:nvSpPr>
        <dsp:cNvPr id="0" name=""/>
        <dsp:cNvSpPr/>
      </dsp:nvSpPr>
      <dsp:spPr>
        <a:xfrm>
          <a:off x="0" y="2012814"/>
          <a:ext cx="1014069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E3AE0-9BA2-4087-8019-7DC1EDE3AC89}">
      <dsp:nvSpPr>
        <dsp:cNvPr id="0" name=""/>
        <dsp:cNvSpPr/>
      </dsp:nvSpPr>
      <dsp:spPr>
        <a:xfrm>
          <a:off x="0" y="2012814"/>
          <a:ext cx="10140695" cy="100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2000" kern="1200" dirty="0">
              <a:solidFill>
                <a:srgbClr val="002060"/>
              </a:solidFill>
              <a:latin typeface="DIN Pro Regular"/>
              <a:ea typeface="+mn-ea"/>
              <a:cs typeface="+mn-cs"/>
            </a:rPr>
            <a:t>Закон Кыргызской Республики «Об официальной статистике» от 8 июля 2019 года № 82</a:t>
          </a:r>
          <a:endParaRPr lang="ru-KG" sz="2000" kern="1200" dirty="0">
            <a:solidFill>
              <a:srgbClr val="002060"/>
            </a:solidFill>
            <a:latin typeface="DIN Pro Regular"/>
            <a:ea typeface="+mn-ea"/>
            <a:cs typeface="+mn-cs"/>
          </a:endParaRPr>
        </a:p>
      </dsp:txBody>
      <dsp:txXfrm>
        <a:off x="0" y="2012814"/>
        <a:ext cx="10140695" cy="1006100"/>
      </dsp:txXfrm>
    </dsp:sp>
    <dsp:sp modelId="{1E141363-C00F-41AC-9392-E8D0294A4DF4}">
      <dsp:nvSpPr>
        <dsp:cNvPr id="0" name=""/>
        <dsp:cNvSpPr/>
      </dsp:nvSpPr>
      <dsp:spPr>
        <a:xfrm>
          <a:off x="0" y="3018915"/>
          <a:ext cx="1014069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66116-4343-4C6C-B0D1-31EDA775A971}">
      <dsp:nvSpPr>
        <dsp:cNvPr id="0" name=""/>
        <dsp:cNvSpPr/>
      </dsp:nvSpPr>
      <dsp:spPr>
        <a:xfrm>
          <a:off x="0" y="3018915"/>
          <a:ext cx="10140695" cy="100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2000" kern="1200" dirty="0">
              <a:solidFill>
                <a:srgbClr val="002060"/>
              </a:solidFill>
              <a:latin typeface="DIN Pro Regular"/>
              <a:ea typeface="+mn-ea"/>
              <a:cs typeface="+mn-cs"/>
            </a:rPr>
            <a:t>Постановление Правительства Кыргызской Республики «О статистике выборочных обследований домашних хозяйств» от 17 января 2004 года №25</a:t>
          </a:r>
          <a:endParaRPr lang="ru-KG" sz="2000" kern="1200" dirty="0">
            <a:solidFill>
              <a:srgbClr val="002060"/>
            </a:solidFill>
            <a:latin typeface="DIN Pro Regular"/>
            <a:ea typeface="+mn-ea"/>
            <a:cs typeface="+mn-cs"/>
          </a:endParaRPr>
        </a:p>
      </dsp:txBody>
      <dsp:txXfrm>
        <a:off x="0" y="3018915"/>
        <a:ext cx="10140695" cy="1006100"/>
      </dsp:txXfrm>
    </dsp:sp>
    <dsp:sp modelId="{21452D97-E339-4C5D-A293-B8FA0BE7FEDB}">
      <dsp:nvSpPr>
        <dsp:cNvPr id="0" name=""/>
        <dsp:cNvSpPr/>
      </dsp:nvSpPr>
      <dsp:spPr>
        <a:xfrm>
          <a:off x="0" y="4025015"/>
          <a:ext cx="1014069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5C4D2-7EEC-4158-A30D-C67DA1D95229}">
      <dsp:nvSpPr>
        <dsp:cNvPr id="0" name=""/>
        <dsp:cNvSpPr/>
      </dsp:nvSpPr>
      <dsp:spPr>
        <a:xfrm>
          <a:off x="0" y="4025015"/>
          <a:ext cx="10140695" cy="100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2000" kern="1200" dirty="0">
              <a:solidFill>
                <a:srgbClr val="002060"/>
              </a:solidFill>
              <a:latin typeface="DIN Pro Regular"/>
              <a:ea typeface="+mn-ea"/>
              <a:cs typeface="+mn-cs"/>
            </a:rPr>
            <a:t>Ежегодная статистическая программа</a:t>
          </a:r>
          <a:endParaRPr lang="ru-KG" sz="2000" kern="1200" dirty="0">
            <a:solidFill>
              <a:srgbClr val="002060"/>
            </a:solidFill>
            <a:latin typeface="DIN Pro Regular"/>
            <a:ea typeface="+mn-ea"/>
            <a:cs typeface="+mn-cs"/>
          </a:endParaRPr>
        </a:p>
      </dsp:txBody>
      <dsp:txXfrm>
        <a:off x="0" y="4025015"/>
        <a:ext cx="10140695" cy="1006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0.44637</cdr:x>
      <cdr:y>0</cdr:y>
    </cdr:from>
    <cdr:to>
      <cdr:x>0.57659</cdr:x>
      <cdr:y>0.12468</cdr:y>
    </cdr:to>
    <cdr:sp macro="" textlink="">
      <cdr:nvSpPr>
        <cdr:cNvPr id="2" name="TextBox 3">
          <a:extLst xmlns:a="http://schemas.openxmlformats.org/drawingml/2006/main">
            <a:ext uri="{FF2B5EF4-FFF2-40B4-BE49-F238E27FC236}">
              <a16:creationId xmlns:a16="http://schemas.microsoft.com/office/drawing/2014/main" id="{7B29F979-E889-80A5-1A9D-FC6CAF50A311}"/>
            </a:ext>
          </a:extLst>
        </cdr:cNvPr>
        <cdr:cNvSpPr txBox="1"/>
      </cdr:nvSpPr>
      <cdr:spPr>
        <a:xfrm xmlns:a="http://schemas.openxmlformats.org/drawingml/2006/main">
          <a:off x="5301831" y="-3507647"/>
          <a:ext cx="154682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i="1" dirty="0">
              <a:solidFill>
                <a:srgbClr val="002060"/>
              </a:solidFill>
            </a:rPr>
            <a:t>(в процентах)</a:t>
          </a:r>
          <a:endParaRPr lang="ru-KG" sz="1400" i="1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1900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Добрый день уважаемые пользователи официальной статитики. Позвольте вашему вниманию  представить информацию об уровне бедности населения в Кыргызской Республике в 2024 году.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57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561A7-1D03-9942-9CCC-3E5CAE8B4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0252CAC-76D0-1D96-CBEF-2CA1E878B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534A1D8-FEDB-8964-EB6A-8167C5421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Уровень бедности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рассчитывается в соответствии с Законом «О гарантированных государственных минимальных социальных стандартах», Постановлением Правительства Кыргызской Республики «Об утверждении Методики определения черты бедности», а также постановлением Правительства Кыргызской Республики «О статистике выборочных обследований домашних хозяйств».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Результаты оценок измерения благосостояния населения в Кыргызской Республике произведены на основе выборочного интегрированного обследования бюджетов домашних хозяйств и рабочей силы с ежеквартальным охватом 5016 домашних хозяйств.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676D69-2CD8-569A-6446-E247B31304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927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оценки уровня бедности в качестве порогового значения была применена черта бедности 2023 года (62 999), проиндексированная на среднегодовой индекс потребительских цен 2024 года (101,7% </a:t>
            </a:r>
            <a:r>
              <a:rPr lang="ru-RU" dirty="0" err="1"/>
              <a:t>прод.товары</a:t>
            </a:r>
            <a:r>
              <a:rPr lang="ru-RU" dirty="0"/>
              <a:t> и </a:t>
            </a:r>
            <a:r>
              <a:rPr lang="ru-RU" dirty="0" err="1"/>
              <a:t>безалког</a:t>
            </a:r>
            <a:r>
              <a:rPr lang="ru-RU" dirty="0"/>
              <a:t>. напитки; 107,7%-</a:t>
            </a:r>
            <a:r>
              <a:rPr lang="ru-RU" dirty="0" err="1"/>
              <a:t>непродтовары</a:t>
            </a:r>
            <a:r>
              <a:rPr lang="ru-RU" dirty="0"/>
              <a:t>). Стоимостная величина общей черты бедности в 2024 году составила 65 417 сомов в год на душу населения (5 451,42 в месяц), крайней – 41 349 сом (3 445,74 в месяц).</a:t>
            </a:r>
          </a:p>
          <a:p>
            <a:r>
              <a:rPr lang="ru-RU" dirty="0"/>
              <a:t>Уровень бедности в 2024 году составил 25,7 процента и снизился по сравнению с предыдущим годом на 4,1 процентных пункта, крайняя бедность сложилась на уровне 2,7 процента и по сравнению с предыдущим годом снизилась на 2,3 процентных пункта.</a:t>
            </a:r>
          </a:p>
          <a:p>
            <a:r>
              <a:rPr lang="ru-RU" dirty="0"/>
              <a:t>В 2024 году за чертой бедности проживало 1 млн. 871 тыс. человек, а за чертой крайней бедности – </a:t>
            </a:r>
            <a:r>
              <a:rPr lang="ru-RU"/>
              <a:t>198 285 </a:t>
            </a:r>
            <a:r>
              <a:rPr lang="ru-RU" dirty="0"/>
              <a:t>человек. </a:t>
            </a:r>
          </a:p>
          <a:p>
            <a:r>
              <a:rPr lang="ru-RU" dirty="0"/>
              <a:t>Из численности населения, отнесенного к категории бедных, около 62 % проживали в сельской местности.</a:t>
            </a: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405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Распространенность бедности по регионам страны неравномерна. В 2024 году высокий уровень бедности по сравнению с другими областями наблюдался в Баткенской (44,0 %), Нарынской (36,0 %) Джалал-Абадской (32,9 %) и Иссык-Кульской областях (28,3%). </a:t>
            </a:r>
          </a:p>
          <a:p>
            <a:r>
              <a:rPr lang="ru-RU" dirty="0"/>
              <a:t> В 2024 году уровень бедности по сравнению с предыдущим годом снизился во всех областях республики. Так, уровень бедности в Чуйской области снизился на 4,9 процентных пункта, в Баткенской – на 4,1, Таласской – на 3,3, </a:t>
            </a:r>
            <a:r>
              <a:rPr lang="ru-RU" dirty="0" err="1"/>
              <a:t>ДжалалАбадской</a:t>
            </a:r>
            <a:r>
              <a:rPr lang="ru-RU" dirty="0"/>
              <a:t> - на 3,2 процентных пункта, в Иссык-Кульской и Нарынской областях – на 2,6 и 2,1 процентных пункта, соответственно. Также значительное снижение уровня бедности наблюдалось в городе Бишкек – на 9,0 процентных пункта и в городе Ош – на 6,3 процентных пункта.</a:t>
            </a: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88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Уровень бедности в сельской местности составил 27,8 процентов и снизился на 1,8 процентных пункта. В городских поселениях – 22,9 процента и снизился на 7,3 процентных пункта.</a:t>
            </a:r>
          </a:p>
          <a:p>
            <a:r>
              <a:rPr lang="ru-RU" dirty="0"/>
              <a:t>В 2024 году наиболее высокий уровень бедности наблюдался в сельской местности Баткенской области (45,2 %), Нарынской (38,7 %) и Джалал-Абадской (33,8 %) областей, а наиболее высокий уровень бедности в городских поселениях отмечен в городах Баткенской (41,8 %), Ошской (34,3 %) и Джалал-Абадской (31,3 %) областей.</a:t>
            </a: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307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Уровень крайней бедности в 2024 году в целом по республике составил 2,7 процента и сравнению с предыдущим годом снизился на 2,3 процентных пункта.</a:t>
            </a:r>
          </a:p>
          <a:p>
            <a:r>
              <a:rPr lang="ru-RU" dirty="0"/>
              <a:t>За чертой крайней бедности проживали 198 тысячи человек, из которых 58,5 процента являлись жителями сельских населенных пунктов.</a:t>
            </a:r>
          </a:p>
          <a:p>
            <a:r>
              <a:rPr lang="ru-RU" dirty="0"/>
              <a:t>Крайняя бедность, как и общий уровень бедности в стране, снизилась повсеместно. В Баткенской области уровень крайней бедности снизился на 4,3 процентных пункта, Иссык-Кульской – на 3,7, Джалал-Абадской - на 3,4, в Таласской и Чуйской областях - на 2,1 процентных пункта. В городе Бишкек уровень крайней бедности снизился на 3,0 процентных пункта, а в городе Ош -на 1,4 процентных пункта.</a:t>
            </a: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213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2016 по 2019 гг. наблюдалось устойчивое снижение уровня детской бедности. Как в целом по республике, так и по городским поселениям и сельской местности. Резкий рост детской бедности наблюдается после 2019 года. Основные причины — это экономический кризис, вызванный пандемией COVID-19, снижением доходов населения и ограничениями в экономической активности населения. Пик роста приходится на 2022 год. Особенно резко выросла бедность именно в городах. С 2023 года, мы наблюдаем улучшение ситуации, и показатели детской бедности идут на спад. Доля детей в возрасте 0-17 лет, проживавших в 2024 году в бедных домохозяйствах, уменьшилась на 3,6 процентных пункта и составила 33,1 % (954 508 человек);</a:t>
            </a:r>
          </a:p>
          <a:p>
            <a:r>
              <a:rPr lang="ru-RU" dirty="0"/>
              <a:t>Доля крайней детской бедности снизилась на 3 процентных пункта от уровня предыдущего года, составив 3,9 %, в условиях крайней бедности проживало (111 926 детей в возрасте 0-17 лет);</a:t>
            </a: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754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Более подробная информация о показателях уровня бедности доступна на официальном сайте Национального статистического комитета Кыргызской Республики по ссылке </a:t>
            </a:r>
            <a:r>
              <a:rPr lang="ru-RU" sz="1200" i="1" u="sng" kern="1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r>
              <a:rPr lang="ru-RU" sz="1200" i="1" kern="1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kern="1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788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Regular"/>
                <a:ea typeface="+mn-ea"/>
                <a:cs typeface="+mn-cs"/>
              </a:rPr>
              <a:t>Спасибо за внимание!</a:t>
            </a: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22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64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183F9F-9EAF-7B2C-AA8B-E6FF1320A1C7}"/>
              </a:ext>
            </a:extLst>
          </p:cNvPr>
          <p:cNvGrpSpPr/>
          <p:nvPr userDrawn="1"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1F6D6C94-CA92-A03C-A316-375B1BB97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F1253D8-03F7-B913-2820-781C2D34F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2CEF8FE-8221-5CA9-FA0E-89F15CC36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6865F2-5D72-3C15-20D3-FDAE0EE8A78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99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tat.gov.kg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5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277678" y="3182112"/>
            <a:ext cx="6801545" cy="1705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Уровень бедности населения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Кыргызской Республики          в 2024 году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2AAEB7-CCC6-3354-F019-0542DD839066}"/>
              </a:ext>
            </a:extLst>
          </p:cNvPr>
          <p:cNvSpPr txBox="1"/>
          <p:nvPr/>
        </p:nvSpPr>
        <p:spPr>
          <a:xfrm>
            <a:off x="7196328" y="5138928"/>
            <a:ext cx="4654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Ырыскан Калымбетова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Начальник управления статистики домашних хозяйств Нацстаткома</a:t>
            </a:r>
            <a:endParaRPr kumimoji="0" lang="ru-KG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8D71D0-AD21-6DBD-FE18-3B2A157D8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126" y="160194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E14B3-40A8-0C94-1EC7-41E09BE6A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B459BF8-E637-AF9D-FB74-E01B15912B43}"/>
              </a:ext>
            </a:extLst>
          </p:cNvPr>
          <p:cNvSpPr txBox="1">
            <a:spLocks/>
          </p:cNvSpPr>
          <p:nvPr/>
        </p:nvSpPr>
        <p:spPr>
          <a:xfrm>
            <a:off x="1" y="267277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b="1" dirty="0">
                <a:solidFill>
                  <a:srgbClr val="002060"/>
                </a:solidFill>
              </a:rPr>
              <a:t>Нормативно - правовая база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4E5C11C-7F4E-AFDE-36E3-E16FEA0C34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4561073"/>
              </p:ext>
            </p:extLst>
          </p:nvPr>
        </p:nvGraphicFramePr>
        <p:xfrm>
          <a:off x="1280160" y="1020278"/>
          <a:ext cx="10140696" cy="5031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113CA90-4FC7-13E2-13E1-CCC405ADBAFE}"/>
              </a:ext>
            </a:extLst>
          </p:cNvPr>
          <p:cNvGrpSpPr/>
          <p:nvPr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0FFAE4DB-6849-1C66-C359-DC25473C4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A30550F-5FD4-1354-6271-A402EC04C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EAB2B8C-3F03-6789-9B9E-07F728470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397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17612-3A64-C796-4F63-5E6A00FB0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140F2-EFFC-FF65-D129-45002FAEAFFE}"/>
              </a:ext>
            </a:extLst>
          </p:cNvPr>
          <p:cNvSpPr txBox="1">
            <a:spLocks/>
          </p:cNvSpPr>
          <p:nvPr/>
        </p:nvSpPr>
        <p:spPr>
          <a:xfrm>
            <a:off x="41565" y="145388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6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Черта бедности и черта крайней бедности в Кыргызской Республике</a:t>
            </a:r>
            <a:endParaRPr lang="ru-RU" sz="16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22FF7A9-1D50-97B3-0DE0-A4E083AB849C}"/>
              </a:ext>
            </a:extLst>
          </p:cNvPr>
          <p:cNvGrpSpPr/>
          <p:nvPr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A1850F9-A870-A3E1-C727-AFB2BA8A9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DBB8C767-C002-D451-CEF0-438C0B560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F0388335-CC2E-3B2C-E9FC-B430A1D7F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63B2CACE-9477-6C43-59AF-34A024ECD7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1067651"/>
              </p:ext>
            </p:extLst>
          </p:nvPr>
        </p:nvGraphicFramePr>
        <p:xfrm>
          <a:off x="41564" y="389804"/>
          <a:ext cx="1201531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533FEBD-735E-C0C4-D2C7-0E5220E16AD6}"/>
              </a:ext>
            </a:extLst>
          </p:cNvPr>
          <p:cNvSpPr txBox="1"/>
          <p:nvPr/>
        </p:nvSpPr>
        <p:spPr>
          <a:xfrm>
            <a:off x="20783" y="480332"/>
            <a:ext cx="12150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2060"/>
                </a:solidFill>
              </a:rPr>
              <a:t>(сомов в месяц на душу населения)</a:t>
            </a:r>
            <a:endParaRPr lang="ru-KG" sz="1400" i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3A7C504-6D56-6725-78F8-55A9E353E495}"/>
              </a:ext>
            </a:extLst>
          </p:cNvPr>
          <p:cNvSpPr txBox="1">
            <a:spLocks/>
          </p:cNvSpPr>
          <p:nvPr/>
        </p:nvSpPr>
        <p:spPr>
          <a:xfrm>
            <a:off x="41563" y="3080682"/>
            <a:ext cx="1210887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6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Уровень бедности и уровень крайней бедности в Кыргызской Республике</a:t>
            </a:r>
            <a:endParaRPr lang="ru-RU" sz="16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5232A2E4-30B0-F900-5202-37E4479878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122592"/>
              </p:ext>
            </p:extLst>
          </p:nvPr>
        </p:nvGraphicFramePr>
        <p:xfrm>
          <a:off x="179110" y="3507647"/>
          <a:ext cx="11877771" cy="2468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047058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10E6A7-F292-8580-4456-BC19D1EAE5A8}"/>
              </a:ext>
            </a:extLst>
          </p:cNvPr>
          <p:cNvSpPr txBox="1"/>
          <p:nvPr/>
        </p:nvSpPr>
        <p:spPr>
          <a:xfrm>
            <a:off x="0" y="341424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Уровень бедности населения по территории в 2024 году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6A067C-A29C-A389-FD94-ED2E5BBE9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3" y="785191"/>
            <a:ext cx="8736496" cy="5565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4A8AD7-275C-271D-282C-00559024EFB1}"/>
              </a:ext>
            </a:extLst>
          </p:cNvPr>
          <p:cNvSpPr txBox="1"/>
          <p:nvPr/>
        </p:nvSpPr>
        <p:spPr>
          <a:xfrm>
            <a:off x="5148469" y="785191"/>
            <a:ext cx="1590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(</a:t>
            </a:r>
            <a:r>
              <a:rPr lang="ru-RU" i="1" dirty="0"/>
              <a:t>в процентах</a:t>
            </a:r>
            <a:r>
              <a:rPr lang="ru-RU" dirty="0"/>
              <a:t>)</a:t>
            </a:r>
            <a:endParaRPr lang="ru-KG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2E7B28B-ABAB-04FC-D894-686C3A209177}"/>
              </a:ext>
            </a:extLst>
          </p:cNvPr>
          <p:cNvSpPr txBox="1">
            <a:spLocks/>
          </p:cNvSpPr>
          <p:nvPr/>
        </p:nvSpPr>
        <p:spPr>
          <a:xfrm>
            <a:off x="8575813" y="1435614"/>
            <a:ext cx="3429001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>
                <a:solidFill>
                  <a:schemeClr val="tx1"/>
                </a:solidFill>
                <a:effectLst/>
                <a:latin typeface="Times New Roman" pitchFamily="18" charset="0"/>
              </a:rPr>
              <a:t>Кыргызская Республика – 25,7 %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94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B508C4-2F7E-2881-D281-39A2D27B3218}"/>
              </a:ext>
            </a:extLst>
          </p:cNvPr>
          <p:cNvSpPr txBox="1"/>
          <p:nvPr/>
        </p:nvSpPr>
        <p:spPr>
          <a:xfrm>
            <a:off x="0" y="16231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Уровень бедности населения  по типу местности в 2024 году</a:t>
            </a:r>
            <a:endParaRPr lang="ru-KG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78DCBC4-637E-AFC1-8ACA-A671305C84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804169"/>
              </p:ext>
            </p:extLst>
          </p:nvPr>
        </p:nvGraphicFramePr>
        <p:xfrm>
          <a:off x="499448" y="1208756"/>
          <a:ext cx="5596552" cy="2522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7D8F498-15B5-D5A8-B3F5-A706FC689AB2}"/>
              </a:ext>
            </a:extLst>
          </p:cNvPr>
          <p:cNvSpPr txBox="1"/>
          <p:nvPr/>
        </p:nvSpPr>
        <p:spPr>
          <a:xfrm>
            <a:off x="71390" y="685536"/>
            <a:ext cx="626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Городские поселения, 2024</a:t>
            </a:r>
            <a:endParaRPr lang="ru-KG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39BAC6-FFDB-3B56-DFD4-CC90BBA31F86}"/>
              </a:ext>
            </a:extLst>
          </p:cNvPr>
          <p:cNvSpPr txBox="1"/>
          <p:nvPr/>
        </p:nvSpPr>
        <p:spPr>
          <a:xfrm>
            <a:off x="71390" y="986582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1" dirty="0">
                <a:solidFill>
                  <a:srgbClr val="002060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cs typeface="Times New Roman" panose="02020603050405020304" pitchFamily="18" charset="0"/>
              </a:rPr>
              <a:t>(в процентах) </a:t>
            </a:r>
            <a:endParaRPr lang="ru-KG" sz="1400" i="1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78DCBC4-637E-AFC1-8ACA-A671305C84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50095"/>
              </p:ext>
            </p:extLst>
          </p:nvPr>
        </p:nvGraphicFramePr>
        <p:xfrm>
          <a:off x="6524058" y="1208757"/>
          <a:ext cx="5363142" cy="2100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76B05D4-12E8-F584-0DB3-512D6DD1F5D7}"/>
              </a:ext>
            </a:extLst>
          </p:cNvPr>
          <p:cNvSpPr txBox="1"/>
          <p:nvPr/>
        </p:nvSpPr>
        <p:spPr>
          <a:xfrm>
            <a:off x="6024610" y="97792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1" dirty="0">
                <a:solidFill>
                  <a:srgbClr val="002060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cs typeface="Times New Roman" panose="02020603050405020304" pitchFamily="18" charset="0"/>
              </a:rPr>
              <a:t>(в процентах) </a:t>
            </a:r>
            <a:endParaRPr lang="ru-KG" sz="14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19D3D5-F9EB-CCF8-C3ED-46571A09197B}"/>
              </a:ext>
            </a:extLst>
          </p:cNvPr>
          <p:cNvSpPr txBox="1"/>
          <p:nvPr/>
        </p:nvSpPr>
        <p:spPr>
          <a:xfrm>
            <a:off x="6702459" y="649698"/>
            <a:ext cx="5501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Сельская местность, 2024</a:t>
            </a:r>
            <a:endParaRPr lang="ru-KG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6CE2373-349B-5521-CEA2-FFF202E4D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113805"/>
              </p:ext>
            </p:extLst>
          </p:nvPr>
        </p:nvGraphicFramePr>
        <p:xfrm>
          <a:off x="389645" y="4192902"/>
          <a:ext cx="5173930" cy="2186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98D2DB8-23AC-4256-7FDE-9550120A9856}"/>
              </a:ext>
            </a:extLst>
          </p:cNvPr>
          <p:cNvSpPr txBox="1"/>
          <p:nvPr/>
        </p:nvSpPr>
        <p:spPr>
          <a:xfrm>
            <a:off x="1076359" y="3799522"/>
            <a:ext cx="456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dirty="0">
                <a:solidFill>
                  <a:srgbClr val="002060"/>
                </a:solidFill>
              </a:rPr>
              <a:t>Уровень бедности в городских поселениях</a:t>
            </a:r>
            <a:endParaRPr lang="ru-KG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AD5881-6890-8FE7-7930-9F4D67C9E079}"/>
              </a:ext>
            </a:extLst>
          </p:cNvPr>
          <p:cNvSpPr txBox="1"/>
          <p:nvPr/>
        </p:nvSpPr>
        <p:spPr>
          <a:xfrm>
            <a:off x="-71390" y="403901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1" dirty="0">
                <a:solidFill>
                  <a:srgbClr val="002060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cs typeface="Times New Roman" panose="02020603050405020304" pitchFamily="18" charset="0"/>
              </a:rPr>
              <a:t>(в процентах) </a:t>
            </a:r>
            <a:endParaRPr lang="ru-KG" sz="14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75C981-1D77-EBF0-C821-9C8B726F8060}"/>
              </a:ext>
            </a:extLst>
          </p:cNvPr>
          <p:cNvSpPr txBox="1"/>
          <p:nvPr/>
        </p:nvSpPr>
        <p:spPr>
          <a:xfrm>
            <a:off x="6924598" y="3817356"/>
            <a:ext cx="456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dirty="0">
                <a:solidFill>
                  <a:srgbClr val="002060"/>
                </a:solidFill>
              </a:rPr>
              <a:t>Уровень бедности в сельской местности</a:t>
            </a:r>
            <a:endParaRPr lang="ru-KG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B205A8-4E5C-B50C-3109-154217E883E9}"/>
              </a:ext>
            </a:extLst>
          </p:cNvPr>
          <p:cNvSpPr txBox="1"/>
          <p:nvPr/>
        </p:nvSpPr>
        <p:spPr>
          <a:xfrm>
            <a:off x="5494651" y="403901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1" dirty="0">
                <a:solidFill>
                  <a:srgbClr val="002060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cs typeface="Times New Roman" panose="02020603050405020304" pitchFamily="18" charset="0"/>
              </a:rPr>
              <a:t>(в процентах) </a:t>
            </a:r>
            <a:endParaRPr lang="ru-KG" sz="1400" i="1" dirty="0"/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D78D8C47-B70D-3289-8D2F-021F5CB871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968863"/>
              </p:ext>
            </p:extLst>
          </p:nvPr>
        </p:nvGraphicFramePr>
        <p:xfrm>
          <a:off x="6167390" y="4461770"/>
          <a:ext cx="4750523" cy="191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5031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B01FA9-9841-6297-58FD-30EC36C62D60}"/>
              </a:ext>
            </a:extLst>
          </p:cNvPr>
          <p:cNvSpPr txBox="1"/>
          <p:nvPr/>
        </p:nvSpPr>
        <p:spPr>
          <a:xfrm>
            <a:off x="0" y="18239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Уровень</a:t>
            </a:r>
            <a:r>
              <a:rPr lang="en-US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крайней</a:t>
            </a:r>
            <a:r>
              <a:rPr lang="ru-RU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бедности населения по территории в 2024 году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DB5766-7FC5-D162-658E-D68188AE1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08" y="617529"/>
            <a:ext cx="8885584" cy="57633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E540AB-D3F1-82DC-F171-D3F80C284121}"/>
              </a:ext>
            </a:extLst>
          </p:cNvPr>
          <p:cNvSpPr txBox="1"/>
          <p:nvPr/>
        </p:nvSpPr>
        <p:spPr>
          <a:xfrm>
            <a:off x="5158409" y="617530"/>
            <a:ext cx="1590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(</a:t>
            </a:r>
            <a:r>
              <a:rPr lang="ru-RU" i="1" dirty="0"/>
              <a:t>в процентах</a:t>
            </a:r>
            <a:r>
              <a:rPr lang="ru-RU" dirty="0"/>
              <a:t>)</a:t>
            </a:r>
            <a:endParaRPr lang="ru-KG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DDB2515-80B1-1435-65F3-FACEE86F3C4F}"/>
              </a:ext>
            </a:extLst>
          </p:cNvPr>
          <p:cNvSpPr txBox="1">
            <a:spLocks/>
          </p:cNvSpPr>
          <p:nvPr/>
        </p:nvSpPr>
        <p:spPr>
          <a:xfrm>
            <a:off x="8575813" y="1435614"/>
            <a:ext cx="3429001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>
                <a:solidFill>
                  <a:schemeClr val="tx1"/>
                </a:solidFill>
                <a:effectLst/>
                <a:latin typeface="Times New Roman" pitchFamily="18" charset="0"/>
              </a:rPr>
              <a:t>Кыргызская Республика – 2,7 %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909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4FC50C-C697-3B12-7904-78F9186907E8}"/>
              </a:ext>
            </a:extLst>
          </p:cNvPr>
          <p:cNvSpPr txBox="1"/>
          <p:nvPr/>
        </p:nvSpPr>
        <p:spPr>
          <a:xfrm>
            <a:off x="0" y="14651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Уровень детской бедности</a:t>
            </a:r>
            <a:r>
              <a:rPr lang="en-US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 2024 году</a:t>
            </a:r>
            <a:endParaRPr lang="ru-KG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A36DDE5-5E9A-8EA7-CB2D-9F268E98B2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1977725"/>
              </p:ext>
            </p:extLst>
          </p:nvPr>
        </p:nvGraphicFramePr>
        <p:xfrm>
          <a:off x="423756" y="3806072"/>
          <a:ext cx="5509903" cy="2643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E72B254-B391-4FBF-F5DF-A8FE8C7866B6}"/>
              </a:ext>
            </a:extLst>
          </p:cNvPr>
          <p:cNvSpPr txBox="1"/>
          <p:nvPr/>
        </p:nvSpPr>
        <p:spPr>
          <a:xfrm>
            <a:off x="102550" y="3345737"/>
            <a:ext cx="6152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Уровень детской бедности</a:t>
            </a:r>
            <a:r>
              <a:rPr lang="en-US" sz="1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 2024 году</a:t>
            </a:r>
            <a:endParaRPr lang="ru-KG" sz="1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9CC2E2-58BF-D55D-CB66-4FCDADDB22F6}"/>
              </a:ext>
            </a:extLst>
          </p:cNvPr>
          <p:cNvSpPr txBox="1"/>
          <p:nvPr/>
        </p:nvSpPr>
        <p:spPr>
          <a:xfrm>
            <a:off x="2394110" y="3608952"/>
            <a:ext cx="14231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(в процентах)</a:t>
            </a:r>
            <a:endParaRPr lang="ru-KG" sz="1400" i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BF487E96-6FCD-5502-41D2-5CAB259B49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0186239"/>
              </p:ext>
            </p:extLst>
          </p:nvPr>
        </p:nvGraphicFramePr>
        <p:xfrm>
          <a:off x="6404112" y="3806072"/>
          <a:ext cx="5145157" cy="255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F227534-1AAA-3799-BF2B-AFC446744FE7}"/>
              </a:ext>
            </a:extLst>
          </p:cNvPr>
          <p:cNvSpPr txBox="1"/>
          <p:nvPr/>
        </p:nvSpPr>
        <p:spPr>
          <a:xfrm>
            <a:off x="6254872" y="3387282"/>
            <a:ext cx="5834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Уровень крайней детской бедности</a:t>
            </a:r>
            <a:r>
              <a:rPr lang="en-US" sz="1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 2024 году</a:t>
            </a:r>
            <a:endParaRPr lang="ru-KG" sz="1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62E203-4098-CF5B-CAE3-C0B9ABDEC7A3}"/>
              </a:ext>
            </a:extLst>
          </p:cNvPr>
          <p:cNvSpPr txBox="1"/>
          <p:nvPr/>
        </p:nvSpPr>
        <p:spPr>
          <a:xfrm>
            <a:off x="8301579" y="3620736"/>
            <a:ext cx="13502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(в процентах)</a:t>
            </a:r>
            <a:endParaRPr lang="ru-KG" sz="1400" i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BE5EB77C-C82E-6E00-FA54-6C090FA7E6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5850321"/>
              </p:ext>
            </p:extLst>
          </p:nvPr>
        </p:nvGraphicFramePr>
        <p:xfrm>
          <a:off x="326796" y="854131"/>
          <a:ext cx="11538408" cy="2387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1646F0BA-FA11-6568-5947-474024BBBA63}"/>
              </a:ext>
            </a:extLst>
          </p:cNvPr>
          <p:cNvSpPr txBox="1"/>
          <p:nvPr/>
        </p:nvSpPr>
        <p:spPr>
          <a:xfrm>
            <a:off x="5441221" y="539524"/>
            <a:ext cx="19257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rgbClr val="002060"/>
                </a:solidFill>
              </a:rPr>
              <a:t>(в процентах)</a:t>
            </a:r>
            <a:endParaRPr lang="ru-KG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3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568C0F-0457-A7EE-C42E-14E8067E37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387" y="2667321"/>
            <a:ext cx="2831225" cy="283122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E0C6D2-C5DC-2CC9-10D2-08FD15DB3F3D}"/>
              </a:ext>
            </a:extLst>
          </p:cNvPr>
          <p:cNvSpPr txBox="1"/>
          <p:nvPr/>
        </p:nvSpPr>
        <p:spPr>
          <a:xfrm>
            <a:off x="2496457" y="616645"/>
            <a:ext cx="7271657" cy="1394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90170" algn="ctr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i="1" kern="1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Более подробная информация о показателях уровня бедности доступна на официальном сайте Национального статистического комитета Кыргызской Республики по ссылке </a:t>
            </a:r>
            <a:r>
              <a:rPr lang="ru-RU" sz="2000" i="1" u="sng" kern="1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r>
              <a:rPr lang="ru-RU" sz="2000" i="1" kern="1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kern="1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61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830569" y="2958440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59F79F6-DC00-2711-6F9C-E3564022698B}"/>
              </a:ext>
            </a:extLst>
          </p:cNvPr>
          <p:cNvGrpSpPr/>
          <p:nvPr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57B79FE-78FE-4F58-EF16-ED692D63E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151E580-3A87-46DB-FAAE-A16E45EEF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6F80664-CEDC-7D27-1E71-10B00930C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5379128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2315</TotalTime>
  <Words>1037</Words>
  <Application>Microsoft Office PowerPoint</Application>
  <PresentationFormat>Широкоэкранный</PresentationFormat>
  <Paragraphs>85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DIN Pro Bold</vt:lpstr>
      <vt:lpstr>DIN Pro Regular</vt:lpstr>
      <vt:lpstr>Georgia</vt:lpstr>
      <vt:lpstr>Symbol</vt:lpstr>
      <vt:lpstr>Times New Roman</vt:lpstr>
      <vt:lpstr>Основной блок</vt:lpstr>
      <vt:lpstr>Титульный слайд</vt:lpstr>
      <vt:lpstr>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Hoz Dom</cp:lastModifiedBy>
  <cp:revision>54</cp:revision>
  <cp:lastPrinted>2025-07-14T15:09:45Z</cp:lastPrinted>
  <dcterms:created xsi:type="dcterms:W3CDTF">2024-10-02T10:12:32Z</dcterms:created>
  <dcterms:modified xsi:type="dcterms:W3CDTF">2025-07-15T05:02:20Z</dcterms:modified>
</cp:coreProperties>
</file>