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5"/>
  </p:notesMasterIdLst>
  <p:handoutMasterIdLst>
    <p:handoutMasterId r:id="rId16"/>
  </p:handoutMasterIdLst>
  <p:sldIdLst>
    <p:sldId id="398" r:id="rId3"/>
    <p:sldId id="382" r:id="rId4"/>
    <p:sldId id="383" r:id="rId5"/>
    <p:sldId id="384" r:id="rId6"/>
    <p:sldId id="392" r:id="rId7"/>
    <p:sldId id="393" r:id="rId8"/>
    <p:sldId id="394" r:id="rId9"/>
    <p:sldId id="397" r:id="rId10"/>
    <p:sldId id="395" r:id="rId11"/>
    <p:sldId id="396" r:id="rId12"/>
    <p:sldId id="381" r:id="rId13"/>
    <p:sldId id="391" r:id="rId14"/>
  </p:sldIdLst>
  <p:sldSz cx="9144000" cy="6858000" type="screen4x3"/>
  <p:notesSz cx="6669088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5pPr>
    <a:lvl6pPr marL="22860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6pPr>
    <a:lvl7pPr marL="27432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7pPr>
    <a:lvl8pPr marL="32004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8pPr>
    <a:lvl9pPr marL="36576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FA6D7"/>
    <a:srgbClr val="6198CF"/>
    <a:srgbClr val="000000"/>
    <a:srgbClr val="77A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66" autoAdjust="0"/>
    <p:restoredTop sz="94660"/>
  </p:normalViewPr>
  <p:slideViewPr>
    <p:cSldViewPr>
      <p:cViewPr>
        <p:scale>
          <a:sx n="100" d="100"/>
          <a:sy n="100" d="100"/>
        </p:scale>
        <p:origin x="-414" y="774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460"/>
    </p:cViewPr>
  </p:sorterViewPr>
  <p:notesViewPr>
    <p:cSldViewPr>
      <p:cViewPr varScale="1">
        <p:scale>
          <a:sx n="60" d="100"/>
          <a:sy n="60" d="100"/>
        </p:scale>
        <p:origin x="-2094" y="-84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889414" cy="497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4" tIns="47377" rIns="94754" bIns="47377" numCol="1" anchor="t" anchorCtr="0" compatLnSpc="1">
            <a:prstTxWarp prst="textNoShape">
              <a:avLst/>
            </a:prstTxWarp>
          </a:bodyPr>
          <a:lstStyle>
            <a:lvl1pPr defTabSz="947659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676" y="2"/>
            <a:ext cx="2889413" cy="497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4" tIns="47377" rIns="94754" bIns="47377" numCol="1" anchor="t" anchorCtr="0" compatLnSpc="1">
            <a:prstTxWarp prst="textNoShape">
              <a:avLst/>
            </a:prstTxWarp>
          </a:bodyPr>
          <a:lstStyle>
            <a:lvl1pPr algn="r" defTabSz="947659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856"/>
            <a:ext cx="2889414" cy="49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4" tIns="47377" rIns="94754" bIns="47377" numCol="1" anchor="b" anchorCtr="0" compatLnSpc="1">
            <a:prstTxWarp prst="textNoShape">
              <a:avLst/>
            </a:prstTxWarp>
          </a:bodyPr>
          <a:lstStyle>
            <a:lvl1pPr defTabSz="947659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676" y="9430856"/>
            <a:ext cx="2889413" cy="49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4" tIns="47377" rIns="94754" bIns="47377" numCol="1" anchor="b" anchorCtr="0" compatLnSpc="1">
            <a:prstTxWarp prst="textNoShape">
              <a:avLst/>
            </a:prstTxWarp>
          </a:bodyPr>
          <a:lstStyle>
            <a:lvl1pPr algn="r" defTabSz="947659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EFC5B61-30B2-4507-BB61-D90C3019A7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2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68966" cy="4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4956" y="0"/>
            <a:ext cx="2868966" cy="4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75" y="768350"/>
            <a:ext cx="4910138" cy="3684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89" y="4682643"/>
            <a:ext cx="4907442" cy="452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049"/>
            <a:ext cx="2868966" cy="4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4956" y="9442049"/>
            <a:ext cx="2868966" cy="4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BCCE129-6527-4B57-A9C1-CEA82AADC53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628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2067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889" indent="-285726" algn="l" defTabSz="92067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2905" indent="-228581" algn="l" defTabSz="92067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068" indent="-228581" algn="l" defTabSz="92067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229" indent="-228581" algn="l" defTabSz="92067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392" indent="-228581" defTabSz="92067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554" indent="-228581" defTabSz="92067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8716" indent="-228581" defTabSz="92067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5878" indent="-228581" defTabSz="92067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D34DB1B-C68E-4D8C-8165-1D786813F745}" type="slidenum">
              <a:rPr lang="en-GB" altLang="en-US" smtClean="0">
                <a:solidFill>
                  <a:srgbClr val="FFFFFF"/>
                </a:solidFill>
                <a:latin typeface="Arial Unicode MS" pitchFamily="34" charset="-128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GB" altLang="en-US" smtClean="0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889" indent="-285726"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2905" indent="-228581"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068" indent="-228581"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229" indent="-228581"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392" indent="-228581" defTabSz="920674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554" indent="-228581" defTabSz="920674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8716" indent="-228581" defTabSz="920674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5878" indent="-228581" defTabSz="920674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9BF06E3C-C96F-4900-B433-623587A38464}" type="slidenum">
              <a:rPr lang="en-GB" alt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5</a:t>
            </a:fld>
            <a:endParaRPr lang="en-GB" alt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889" indent="-285726"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2905" indent="-228581"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068" indent="-228581"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229" indent="-228581" defTabSz="920674" eaLnBrk="0" hangingPunct="0"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392" indent="-228581" defTabSz="920674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554" indent="-228581" defTabSz="920674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8716" indent="-228581" defTabSz="920674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5878" indent="-228581" defTabSz="920674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/>
            <a:fld id="{9BF06E3C-C96F-4900-B433-623587A38464}" type="slidenum">
              <a:rPr lang="en-GB" alt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11</a:t>
            </a:fld>
            <a:endParaRPr lang="en-GB" alt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4739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28"/>
          <p:cNvSpPr>
            <a:spLocks noChangeArrowheads="1"/>
          </p:cNvSpPr>
          <p:nvPr userDrawn="1"/>
        </p:nvSpPr>
        <p:spPr bwMode="auto">
          <a:xfrm>
            <a:off x="0" y="0"/>
            <a:ext cx="9144000" cy="31099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4" name="Picture 1113" descr="UNODC_logo_E_unblue_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268413"/>
            <a:ext cx="7489825" cy="139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Rectangle 1031"/>
          <p:cNvSpPr>
            <a:spLocks noGrp="1" noChangeArrowheads="1"/>
          </p:cNvSpPr>
          <p:nvPr>
            <p:ph type="ctrTitle" sz="quarter"/>
          </p:nvPr>
        </p:nvSpPr>
        <p:spPr>
          <a:xfrm>
            <a:off x="2525713" y="3429000"/>
            <a:ext cx="5791200" cy="549275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6324600" y="61722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CFC03-EE9D-4003-8825-A8986AB57F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27BF6-068C-4F68-9FF9-65A7FDCED5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CACF1-D1FF-442B-B660-2014E21627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AB088-217E-4B32-A73C-29ED48FE8A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F2AC8-7CC3-4A5D-910D-ACF8155B949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39EDF-9CFD-4548-9089-ADAA75BC596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3CC3E-1BB8-4ACC-9CFA-DA8D9D8BBC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B521D-6B53-4679-874F-6955CD2A57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62C9A-0B38-4765-BAC6-73BF4404E3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760F6-8356-4E7E-AE2D-E675D6EEB9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2337E-0F47-4B8D-B440-80D535C078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 userDrawn="1"/>
        </p:nvSpPr>
        <p:spPr bwMode="auto">
          <a:xfrm>
            <a:off x="0" y="-171450"/>
            <a:ext cx="9144000" cy="8985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027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9" name="Picture 74" descr="UNODC_logo_E_unblue_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79388" y="17463"/>
            <a:ext cx="32416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ransition>
    <p:cut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FFFFF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FFFF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AD0F89D7-BBA7-4594-91C8-52D15A7B5E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ICCS@unodc.org" TargetMode="External"/><Relationship Id="rId2" Type="http://schemas.openxmlformats.org/officeDocument/2006/relationships/hyperlink" Target="https://www.unodc.org/unodc/en/data-and-analysis/statistics/crime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539552" y="3124200"/>
            <a:ext cx="7777361" cy="1384995"/>
          </a:xfrm>
          <a:noFill/>
        </p:spPr>
        <p:txBody>
          <a:bodyPr/>
          <a:lstStyle/>
          <a:p>
            <a:pPr algn="ctr" eaLnBrk="1" hangingPunct="1"/>
            <a:r>
              <a:rPr lang="ru-RU" altLang="en-US" sz="2800" b="0" dirty="0" smtClean="0"/>
              <a:t>Требования к отчетности </a:t>
            </a:r>
            <a:br>
              <a:rPr lang="ru-RU" altLang="en-US" sz="2800" b="0" dirty="0" smtClean="0"/>
            </a:br>
            <a:r>
              <a:rPr lang="ru-RU" altLang="en-US" sz="2800" b="0" dirty="0" smtClean="0"/>
              <a:t>по устойчивым целям развития </a:t>
            </a:r>
            <a:r>
              <a:rPr lang="en-GB" altLang="en-US" sz="2800" b="0" dirty="0" smtClean="0"/>
              <a:t>(</a:t>
            </a:r>
            <a:r>
              <a:rPr lang="ru-RU" altLang="en-US" sz="2800" b="0" dirty="0" smtClean="0"/>
              <a:t>ЦУР</a:t>
            </a:r>
            <a:r>
              <a:rPr lang="en-GB" altLang="en-US" sz="2800" b="0" dirty="0" smtClean="0"/>
              <a:t>)</a:t>
            </a:r>
            <a:r>
              <a:rPr lang="ru-RU" altLang="en-US" sz="2800" b="0" dirty="0" smtClean="0"/>
              <a:t>. Цель</a:t>
            </a:r>
            <a:r>
              <a:rPr lang="en-GB" altLang="en-US" sz="2800" b="0" dirty="0" smtClean="0"/>
              <a:t> 16</a:t>
            </a:r>
            <a:r>
              <a:rPr lang="ru-RU" altLang="en-US" sz="2800" b="0" dirty="0" smtClean="0"/>
              <a:t>.</a:t>
            </a:r>
            <a:r>
              <a:rPr lang="en-GB" altLang="en-US" sz="2800" b="0" dirty="0" smtClean="0"/>
              <a:t/>
            </a:r>
            <a:br>
              <a:rPr lang="en-GB" altLang="en-US" sz="2800" b="0" dirty="0" smtClean="0"/>
            </a:br>
            <a:r>
              <a:rPr lang="en-GB" altLang="en-US" sz="2800" b="0" dirty="0" smtClean="0"/>
              <a:t>(</a:t>
            </a:r>
            <a:r>
              <a:rPr lang="ru-RU" altLang="en-US" sz="2800" b="0" dirty="0" smtClean="0"/>
              <a:t>административные данные</a:t>
            </a:r>
            <a:r>
              <a:rPr lang="en-GB" altLang="en-US" sz="2800" b="0" dirty="0" smtClean="0"/>
              <a:t>)</a:t>
            </a:r>
            <a:endParaRPr lang="en-US" altLang="en-US" sz="2800" b="0" dirty="0" smtClean="0"/>
          </a:p>
        </p:txBody>
      </p:sp>
      <p:sp>
        <p:nvSpPr>
          <p:cNvPr id="14339" name="Rectangle 40"/>
          <p:cNvSpPr>
            <a:spLocks noChangeArrowheads="1"/>
          </p:cNvSpPr>
          <p:nvPr/>
        </p:nvSpPr>
        <p:spPr bwMode="auto">
          <a:xfrm>
            <a:off x="63246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rgbClr val="FFFFFF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rgbClr val="FFFFFF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rgbClr val="FFFFFF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>
                <a:solidFill>
                  <a:srgbClr val="FFFFFF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en-US" sz="1400" b="1"/>
          </a:p>
        </p:txBody>
      </p:sp>
      <p:sp>
        <p:nvSpPr>
          <p:cNvPr id="5" name="Rectangle 41"/>
          <p:cNvSpPr txBox="1">
            <a:spLocks noChangeArrowheads="1"/>
          </p:cNvSpPr>
          <p:nvPr/>
        </p:nvSpPr>
        <p:spPr bwMode="auto">
          <a:xfrm>
            <a:off x="2268538" y="5129213"/>
            <a:ext cx="4632325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i="1" kern="0" dirty="0"/>
              <a:t>Майкл </a:t>
            </a:r>
            <a:r>
              <a:rPr lang="ru-RU" sz="2000" i="1" kern="0" dirty="0" err="1"/>
              <a:t>Яндл</a:t>
            </a:r>
            <a:endParaRPr lang="ru-RU" sz="2000" i="1" kern="0" dirty="0"/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i="1" kern="0" dirty="0"/>
              <a:t>Сотрудник по исследованиям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ru-RU" sz="2000" i="1" kern="0" dirty="0"/>
              <a:t>Отдел подготовки и распространения данных УНП ООН</a:t>
            </a:r>
            <a:endParaRPr lang="en-US" altLang="en-US" sz="2000" i="1" kern="0" dirty="0"/>
          </a:p>
        </p:txBody>
      </p:sp>
      <p:sp>
        <p:nvSpPr>
          <p:cNvPr id="14341" name="Line 49"/>
          <p:cNvSpPr>
            <a:spLocks noChangeShapeType="1"/>
          </p:cNvSpPr>
          <p:nvPr/>
        </p:nvSpPr>
        <p:spPr bwMode="auto">
          <a:xfrm flipH="1">
            <a:off x="827088" y="4868863"/>
            <a:ext cx="7416800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46844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-99392"/>
            <a:ext cx="9109672" cy="792088"/>
            <a:chOff x="0" y="-99392"/>
            <a:chExt cx="9109672" cy="792088"/>
          </a:xfrm>
        </p:grpSpPr>
        <p:sp>
          <p:nvSpPr>
            <p:cNvPr id="3" name="Rectángulo 2"/>
            <p:cNvSpPr/>
            <p:nvPr/>
          </p:nvSpPr>
          <p:spPr bwMode="auto">
            <a:xfrm>
              <a:off x="0" y="-99392"/>
              <a:ext cx="9036496" cy="79208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7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 Unicode MS" pitchFamily="34" charset="-128"/>
              </a:endParaRP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21527"/>
              <a:ext cx="3744416" cy="671169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008" y="70620"/>
              <a:ext cx="4465664" cy="593501"/>
            </a:xfrm>
            <a:prstGeom prst="rect">
              <a:avLst/>
            </a:prstGeom>
          </p:spPr>
        </p:pic>
      </p:grpSp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403448" y="1556792"/>
            <a:ext cx="822960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ru-RU" sz="2000" kern="0" dirty="0" smtClean="0"/>
              <a:t>Намеченный перечень из 17 </a:t>
            </a:r>
            <a:r>
              <a:rPr lang="en-US" sz="2000" kern="0" dirty="0" smtClean="0"/>
              <a:t>«</a:t>
            </a:r>
            <a:r>
              <a:rPr lang="ru-RU" sz="2000" kern="0" dirty="0" smtClean="0"/>
              <a:t>глобальных целей», включающий в себя</a:t>
            </a:r>
            <a:r>
              <a:rPr lang="en-US" sz="2000" kern="0" dirty="0" smtClean="0"/>
              <a:t> </a:t>
            </a:r>
            <a:r>
              <a:rPr lang="en-US" sz="2000" kern="0" dirty="0" smtClean="0"/>
              <a:t>169 </a:t>
            </a:r>
            <a:r>
              <a:rPr lang="ru-RU" sz="2000" kern="0" dirty="0" smtClean="0"/>
              <a:t>целей, разработанных под руководством ООН на основе всеобщего открытого процесса с участием стран-членов ООН</a:t>
            </a:r>
            <a:r>
              <a:rPr lang="en-US" sz="2000" kern="0" dirty="0" smtClean="0"/>
              <a:t>, </a:t>
            </a:r>
            <a:r>
              <a:rPr lang="ru-RU" sz="2000" kern="0" dirty="0" smtClean="0"/>
              <a:t>агентств ООН и гражданского общества</a:t>
            </a:r>
            <a:r>
              <a:rPr lang="en-US" sz="2000" kern="0" dirty="0" smtClean="0"/>
              <a:t>. </a:t>
            </a:r>
            <a:endParaRPr lang="en-US" sz="2000" kern="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kern="0" dirty="0" smtClean="0"/>
              <a:t>Включены в Резолюцию</a:t>
            </a:r>
            <a:r>
              <a:rPr lang="ru-RU" sz="2000" dirty="0" smtClean="0"/>
              <a:t>, принятую </a:t>
            </a:r>
            <a:r>
              <a:rPr lang="ru-RU" sz="2000" dirty="0" err="1" smtClean="0"/>
              <a:t>Ген.Ассамблеей</a:t>
            </a:r>
            <a:r>
              <a:rPr lang="ru-RU" sz="2000" dirty="0" smtClean="0"/>
              <a:t> ООН 25 </a:t>
            </a:r>
            <a:r>
              <a:rPr lang="ru-RU" sz="2000" dirty="0"/>
              <a:t>сентября 2015 </a:t>
            </a:r>
            <a:r>
              <a:rPr lang="ru-RU" sz="2000" dirty="0" smtClean="0"/>
              <a:t>г.</a:t>
            </a:r>
            <a:r>
              <a:rPr lang="en-US" sz="2000" kern="0" dirty="0" smtClean="0"/>
              <a:t>: </a:t>
            </a:r>
            <a:r>
              <a:rPr lang="ru-RU" sz="2000" i="1" dirty="0"/>
              <a:t>Преобразование нашего мира: Повестка дня в области устойчивого развития на период до 2030 года </a:t>
            </a:r>
            <a:endParaRPr lang="en-GB" sz="2000" i="1" kern="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kern="0" dirty="0" smtClean="0"/>
              <a:t>ЦУР служат основой для объединения усилий на национальном</a:t>
            </a:r>
            <a:r>
              <a:rPr lang="en-GB" sz="2000" kern="0" dirty="0" smtClean="0"/>
              <a:t>, </a:t>
            </a:r>
            <a:r>
              <a:rPr lang="ru-RU" sz="2000" kern="0" dirty="0" smtClean="0"/>
              <a:t>региональном и глобальном уровнях</a:t>
            </a:r>
            <a:endParaRPr lang="en-GB" sz="2000" kern="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kern="0" dirty="0" smtClean="0"/>
              <a:t>Имеют преемственность от Целей тысячелетия </a:t>
            </a:r>
            <a:r>
              <a:rPr lang="en-GB" sz="2000" kern="0" dirty="0" smtClean="0"/>
              <a:t>(2000-2015</a:t>
            </a:r>
            <a:r>
              <a:rPr lang="en-GB" sz="2000" kern="0" dirty="0" smtClean="0"/>
              <a:t>) </a:t>
            </a:r>
            <a:r>
              <a:rPr lang="en-GB" sz="2000" kern="0" dirty="0" smtClean="0"/>
              <a:t>– </a:t>
            </a:r>
            <a:r>
              <a:rPr lang="ru-RU" sz="2000" kern="0" dirty="0" smtClean="0"/>
              <a:t>временные рамки </a:t>
            </a:r>
            <a:r>
              <a:rPr lang="en-GB" sz="2000" kern="0" dirty="0" smtClean="0"/>
              <a:t>2015-2030</a:t>
            </a:r>
            <a:r>
              <a:rPr lang="ru-RU" sz="2000" kern="0" dirty="0" smtClean="0"/>
              <a:t> </a:t>
            </a:r>
            <a:r>
              <a:rPr lang="ru-RU" sz="2000" kern="0" dirty="0" err="1" smtClean="0"/>
              <a:t>г.г</a:t>
            </a:r>
            <a:r>
              <a:rPr lang="ru-RU" sz="2000" kern="0" dirty="0" smtClean="0"/>
              <a:t>.</a:t>
            </a:r>
            <a:endParaRPr lang="en-GB" sz="2000" kern="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kern="0" dirty="0" smtClean="0"/>
              <a:t>Мониторинг осуществляется на основе глобального перечня из </a:t>
            </a:r>
            <a:r>
              <a:rPr lang="en-GB" sz="2000" kern="0" dirty="0" smtClean="0"/>
              <a:t>250 </a:t>
            </a:r>
            <a:r>
              <a:rPr lang="ru-RU" sz="2000" kern="0" dirty="0" smtClean="0"/>
              <a:t>индикаторов</a:t>
            </a:r>
            <a:endParaRPr lang="en-GB" sz="2000" kern="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kern="0" dirty="0" smtClean="0"/>
              <a:t>Индикаторы разработаны </a:t>
            </a:r>
            <a:r>
              <a:rPr lang="en-GB" sz="2000" kern="0" dirty="0" smtClean="0"/>
              <a:t>IAEG </a:t>
            </a:r>
            <a:r>
              <a:rPr lang="ru-RU" sz="2000" kern="0" dirty="0" smtClean="0"/>
              <a:t>(</a:t>
            </a:r>
            <a:r>
              <a:rPr lang="ru-RU" sz="2000" kern="0" dirty="0" err="1" smtClean="0"/>
              <a:t>междунар</a:t>
            </a:r>
            <a:r>
              <a:rPr lang="ru-RU" sz="2000" kern="0" dirty="0" smtClean="0"/>
              <a:t>. экспертной группой) при Статистической комиссии ООН</a:t>
            </a:r>
            <a:r>
              <a:rPr lang="en-GB" sz="2000" kern="0" dirty="0" smtClean="0"/>
              <a:t>,  </a:t>
            </a:r>
            <a:r>
              <a:rPr lang="ru-RU" sz="2000" kern="0" dirty="0" smtClean="0"/>
              <a:t>и приняты как «практическая точка отсчета</a:t>
            </a:r>
            <a:r>
              <a:rPr lang="ru-RU" sz="2000" kern="0" dirty="0" smtClean="0"/>
              <a:t>» </a:t>
            </a:r>
            <a:r>
              <a:rPr lang="ru-RU" sz="2000" kern="0" dirty="0" smtClean="0"/>
              <a:t>в марте </a:t>
            </a:r>
            <a:r>
              <a:rPr lang="en-GB" sz="2000" kern="0" dirty="0" smtClean="0"/>
              <a:t>2016</a:t>
            </a:r>
            <a:r>
              <a:rPr lang="ru-RU" sz="2000" kern="0" dirty="0" smtClean="0"/>
              <a:t> г.</a:t>
            </a:r>
            <a:r>
              <a:rPr lang="en-GB" sz="2000" kern="0" dirty="0" smtClean="0"/>
              <a:t> </a:t>
            </a:r>
            <a:r>
              <a:rPr lang="ru-RU" sz="2000" kern="0" dirty="0" smtClean="0"/>
              <a:t>Совбезом ООН.</a:t>
            </a:r>
            <a:endParaRPr lang="en-GB" sz="2000" kern="0" dirty="0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539552" y="854714"/>
            <a:ext cx="8093495" cy="4680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ru-RU" sz="2800" kern="0" dirty="0" smtClean="0"/>
              <a:t>Что такое цели устойчивого развития </a:t>
            </a:r>
            <a:r>
              <a:rPr lang="en-GB" sz="2800" kern="0" dirty="0" smtClean="0"/>
              <a:t>(</a:t>
            </a:r>
            <a:r>
              <a:rPr lang="ru-RU" sz="2800" kern="0" dirty="0" smtClean="0"/>
              <a:t>ЦУР</a:t>
            </a:r>
            <a:r>
              <a:rPr lang="en-GB" sz="2800" kern="0" dirty="0" smtClean="0"/>
              <a:t>)?</a:t>
            </a:r>
            <a:endParaRPr lang="en-GB" sz="2800" kern="0" dirty="0"/>
          </a:p>
        </p:txBody>
      </p:sp>
    </p:spTree>
    <p:extLst>
      <p:ext uri="{BB962C8B-B14F-4D97-AF65-F5344CB8AC3E}">
        <p14:creationId xmlns:p14="http://schemas.microsoft.com/office/powerpoint/2010/main" val="419937495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-99392"/>
            <a:ext cx="9109672" cy="792088"/>
            <a:chOff x="0" y="-99392"/>
            <a:chExt cx="9109672" cy="792088"/>
          </a:xfrm>
        </p:grpSpPr>
        <p:sp>
          <p:nvSpPr>
            <p:cNvPr id="3" name="Rectángulo 2"/>
            <p:cNvSpPr/>
            <p:nvPr/>
          </p:nvSpPr>
          <p:spPr bwMode="auto">
            <a:xfrm>
              <a:off x="0" y="-99392"/>
              <a:ext cx="9036496" cy="79208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7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 Unicode MS" pitchFamily="34" charset="-128"/>
              </a:endParaRP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21527"/>
              <a:ext cx="3744416" cy="671169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008" y="70620"/>
              <a:ext cx="4465664" cy="593501"/>
            </a:xfrm>
            <a:prstGeom prst="rect">
              <a:avLst/>
            </a:prstGeom>
          </p:spPr>
        </p:pic>
      </p:grpSp>
      <p:sp>
        <p:nvSpPr>
          <p:cNvPr id="7" name="Titel 1"/>
          <p:cNvSpPr txBox="1">
            <a:spLocks/>
          </p:cNvSpPr>
          <p:nvPr/>
        </p:nvSpPr>
        <p:spPr>
          <a:xfrm>
            <a:off x="251520" y="854714"/>
            <a:ext cx="8381527" cy="4680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ru-RU" sz="2400" kern="0" dirty="0" smtClean="0"/>
              <a:t>Для каких ЦУР данные по преступности и </a:t>
            </a:r>
          </a:p>
          <a:p>
            <a:pPr algn="ctr"/>
            <a:r>
              <a:rPr lang="ru-RU" sz="2400" kern="0" dirty="0" smtClean="0"/>
              <a:t>уголовному правосудию наиболее необходимы</a:t>
            </a:r>
            <a:r>
              <a:rPr lang="en-GB" sz="2400" kern="0" dirty="0" smtClean="0"/>
              <a:t>?</a:t>
            </a:r>
            <a:endParaRPr lang="en-GB" sz="2400" kern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33" y="1744638"/>
            <a:ext cx="8515350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249" y="4437112"/>
            <a:ext cx="1659694" cy="1659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352139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-99392"/>
            <a:ext cx="9109672" cy="792088"/>
            <a:chOff x="0" y="-99392"/>
            <a:chExt cx="9109672" cy="792088"/>
          </a:xfrm>
        </p:grpSpPr>
        <p:sp>
          <p:nvSpPr>
            <p:cNvPr id="3" name="Rectángulo 2"/>
            <p:cNvSpPr/>
            <p:nvPr/>
          </p:nvSpPr>
          <p:spPr bwMode="auto">
            <a:xfrm>
              <a:off x="0" y="-99392"/>
              <a:ext cx="9036496" cy="79208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7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 Unicode MS" pitchFamily="34" charset="-128"/>
              </a:endParaRP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21527"/>
              <a:ext cx="3744416" cy="671169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008" y="70620"/>
              <a:ext cx="4465664" cy="593501"/>
            </a:xfrm>
            <a:prstGeom prst="rect">
              <a:avLst/>
            </a:prstGeom>
          </p:spPr>
        </p:pic>
      </p:grpSp>
      <p:sp>
        <p:nvSpPr>
          <p:cNvPr id="7" name="Titel 1"/>
          <p:cNvSpPr txBox="1">
            <a:spLocks/>
          </p:cNvSpPr>
          <p:nvPr/>
        </p:nvSpPr>
        <p:spPr>
          <a:xfrm>
            <a:off x="539552" y="709210"/>
            <a:ext cx="8093495" cy="4680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ru-RU" sz="2400" kern="0" dirty="0" smtClean="0"/>
              <a:t>Какие индикаторы ЦУР наиболее релевантные для УНП ООН </a:t>
            </a:r>
            <a:r>
              <a:rPr lang="en-GB" sz="2400" kern="0" dirty="0" smtClean="0"/>
              <a:t>UNODC</a:t>
            </a:r>
            <a:r>
              <a:rPr lang="en-GB" sz="2400" kern="0" dirty="0" smtClean="0"/>
              <a:t>?</a:t>
            </a:r>
            <a:endParaRPr lang="en-GB" sz="2400" kern="0" dirty="0"/>
          </a:p>
        </p:txBody>
      </p:sp>
      <p:graphicFrame>
        <p:nvGraphicFramePr>
          <p:cNvPr id="9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812447"/>
              </p:ext>
            </p:extLst>
          </p:nvPr>
        </p:nvGraphicFramePr>
        <p:xfrm>
          <a:off x="737828" y="1196752"/>
          <a:ext cx="7560839" cy="4896547"/>
        </p:xfrm>
        <a:graphic>
          <a:graphicData uri="http://schemas.openxmlformats.org/drawingml/2006/table">
            <a:tbl>
              <a:tblPr firstRow="1" firstCol="1" bandRow="1"/>
              <a:tblGrid>
                <a:gridCol w="6138428">
                  <a:extLst>
                    <a:ext uri="{9D8B030D-6E8A-4147-A177-3AD203B41FA5}">
                      <a16:colId xmlns:a16="http://schemas.microsoft.com/office/drawing/2014/main" xmlns="" val="4143654757"/>
                    </a:ext>
                  </a:extLst>
                </a:gridCol>
                <a:gridCol w="1422411">
                  <a:extLst>
                    <a:ext uri="{9D8B030D-6E8A-4147-A177-3AD203B41FA5}">
                      <a16:colId xmlns:a16="http://schemas.microsoft.com/office/drawing/2014/main" xmlns="" val="3367447317"/>
                    </a:ext>
                  </a:extLst>
                </a:gridCol>
              </a:tblGrid>
              <a:tr h="4848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Индикаторы</a:t>
                      </a:r>
                      <a:endParaRPr lang="de-AT" sz="1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980" marR="809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Обновленная классификация уровней</a:t>
                      </a:r>
                      <a:r>
                        <a:rPr lang="en-GB" sz="1000" dirty="0" smtClean="0">
                          <a:effectLst/>
                        </a:rPr>
                        <a:t>(</a:t>
                      </a:r>
                      <a:r>
                        <a:rPr lang="ru-RU" sz="1000" dirty="0" smtClean="0">
                          <a:effectLst/>
                        </a:rPr>
                        <a:t>сент.</a:t>
                      </a:r>
                      <a:r>
                        <a:rPr lang="en-GB" sz="1000" dirty="0" smtClean="0">
                          <a:effectLst/>
                        </a:rPr>
                        <a:t> </a:t>
                      </a:r>
                      <a:r>
                        <a:rPr lang="en-GB" sz="1000" dirty="0">
                          <a:effectLst/>
                        </a:rPr>
                        <a:t>2016)</a:t>
                      </a:r>
                      <a:endParaRPr lang="de-AT" sz="13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980" marR="809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09800426"/>
                  </a:ext>
                </a:extLst>
              </a:tr>
              <a:tr h="3493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</a:rPr>
                        <a:t>16.1.1  </a:t>
                      </a:r>
                      <a:r>
                        <a:rPr lang="ru-RU" sz="1000" b="1" kern="120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Число жертв умышленных убийств на 100 000 человек в разбивке по полу и возрасту</a:t>
                      </a:r>
                      <a:endParaRPr lang="de-AT" sz="1000" b="1" kern="1200" dirty="0">
                        <a:solidFill>
                          <a:srgbClr val="FFFFFF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80980" marR="809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</a:rPr>
                        <a:t>I</a:t>
                      </a:r>
                      <a:endParaRPr lang="de-AT" sz="13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980" marR="809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8504142"/>
                  </a:ext>
                </a:extLst>
              </a:tr>
              <a:tr h="3493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</a:rPr>
                        <a:t>16.1.3  </a:t>
                      </a:r>
                      <a:r>
                        <a:rPr lang="ru-RU" sz="1000" b="1" kern="120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Доля населения, подвергшегося в предыдущие 12 месяцев физическому, психологическому или сексуальному насилию</a:t>
                      </a:r>
                      <a:endParaRPr lang="de-AT" sz="1000" b="1" kern="1200" dirty="0">
                        <a:solidFill>
                          <a:srgbClr val="FFFFFF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80980" marR="809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solidFill>
                            <a:srgbClr val="FFFFFF"/>
                          </a:solidFill>
                          <a:effectLst/>
                        </a:rPr>
                        <a:t>II - CVS</a:t>
                      </a:r>
                      <a:endParaRPr lang="de-AT" sz="13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980" marR="809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5790841"/>
                  </a:ext>
                </a:extLst>
              </a:tr>
              <a:tr h="3493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</a:rPr>
                        <a:t>16.1.4  </a:t>
                      </a:r>
                      <a:r>
                        <a:rPr lang="ru-RU" sz="1000" b="1" kern="120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Доля людей, чувствующих себя в безопасности, когда они идут одни по улице в своем районе</a:t>
                      </a:r>
                      <a:endParaRPr lang="de-AT" sz="1000" b="1" kern="1200" dirty="0">
                        <a:solidFill>
                          <a:srgbClr val="FFFFFF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80980" marR="809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solidFill>
                            <a:srgbClr val="FFFFFF"/>
                          </a:solidFill>
                          <a:effectLst/>
                        </a:rPr>
                        <a:t>II - CVS</a:t>
                      </a:r>
                      <a:endParaRPr lang="de-AT" sz="13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980" marR="809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8810698"/>
                  </a:ext>
                </a:extLst>
              </a:tr>
              <a:tr h="3493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</a:rPr>
                        <a:t>16.2.2  </a:t>
                      </a:r>
                      <a:r>
                        <a:rPr lang="ru-RU" sz="1000" b="1" kern="120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Число жертв торговли людьми на 100 000 человек в разбивке по полу, возрасту и форме эксплуатации</a:t>
                      </a:r>
                      <a:endParaRPr lang="de-AT" sz="1000" b="1" kern="1200" dirty="0">
                        <a:solidFill>
                          <a:srgbClr val="FFFFFF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80980" marR="809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effectLst/>
                        </a:rPr>
                        <a:t>II</a:t>
                      </a:r>
                      <a:endParaRPr lang="de-AT" sz="130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980" marR="809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73625816"/>
                  </a:ext>
                </a:extLst>
              </a:tr>
              <a:tr h="5856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</a:rPr>
                        <a:t>16.3.1  </a:t>
                      </a:r>
                      <a:r>
                        <a:rPr lang="ru-RU" sz="1000" b="1" kern="120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Доля жертв насилия, которые в последние 12 месяцев подали соответствующую жалобу в компетентные органы или другие официально признанные механизмы урегулирования конфликтов</a:t>
                      </a:r>
                      <a:endParaRPr lang="de-AT" sz="1000" b="1" kern="1200" dirty="0">
                        <a:solidFill>
                          <a:srgbClr val="FFFFFF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80980" marR="809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solidFill>
                            <a:srgbClr val="FFFFFF"/>
                          </a:solidFill>
                          <a:effectLst/>
                        </a:rPr>
                        <a:t>II - CVS</a:t>
                      </a:r>
                      <a:endParaRPr lang="de-AT" sz="13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980" marR="809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9418855"/>
                  </a:ext>
                </a:extLst>
              </a:tr>
              <a:tr h="3493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</a:rPr>
                        <a:t>16.3.2  </a:t>
                      </a:r>
                      <a:r>
                        <a:rPr lang="ru-RU" sz="1000" b="1" kern="120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Доля задерживаемых до вынесения приговора в общей численности лиц, содержащихся под стражей</a:t>
                      </a:r>
                      <a:endParaRPr lang="de-AT" sz="1000" b="1" kern="1200" dirty="0">
                        <a:solidFill>
                          <a:srgbClr val="FFFFFF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80980" marR="809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effectLst/>
                        </a:rPr>
                        <a:t>I</a:t>
                      </a:r>
                      <a:endParaRPr lang="de-AT" sz="130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980" marR="809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2279854"/>
                  </a:ext>
                </a:extLst>
              </a:tr>
              <a:tr h="3493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</a:rPr>
                        <a:t>16.4.1 </a:t>
                      </a:r>
                      <a:r>
                        <a:rPr lang="ru-RU" sz="1000" b="1" kern="120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Общий объем входящих и исходящих незаконных финансовых потоков (в долларах США в текущих ценах)</a:t>
                      </a:r>
                      <a:endParaRPr lang="de-AT" sz="1000" b="1" kern="1200" dirty="0">
                        <a:solidFill>
                          <a:srgbClr val="FFFFFF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80980" marR="809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effectLst/>
                        </a:rPr>
                        <a:t>III</a:t>
                      </a:r>
                      <a:endParaRPr lang="de-AT" sz="130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980" marR="809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41580301"/>
                  </a:ext>
                </a:extLst>
              </a:tr>
              <a:tr h="5239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</a:rPr>
                        <a:t>16.4.2 </a:t>
                      </a:r>
                      <a:r>
                        <a:rPr lang="ru-RU" sz="1000" b="1" kern="120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Доля конфискованного стрелкового оружия и легких вооружений, которые учитываются и отслеживаются в соответствии с международными стандартами и правовыми документами</a:t>
                      </a:r>
                      <a:endParaRPr lang="de-AT" sz="1000" b="1" kern="1200" dirty="0">
                        <a:solidFill>
                          <a:srgbClr val="FFFFFF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80980" marR="809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effectLst/>
                        </a:rPr>
                        <a:t>II</a:t>
                      </a:r>
                      <a:endParaRPr lang="de-AT" sz="130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980" marR="809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39959195"/>
                  </a:ext>
                </a:extLst>
              </a:tr>
              <a:tr h="5918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r>
                        <a:rPr lang="en-GB" sz="1000" dirty="0">
                          <a:solidFill>
                            <a:srgbClr val="FFFFFF"/>
                          </a:solidFill>
                          <a:effectLst/>
                        </a:rPr>
                        <a:t>16.5.1 </a:t>
                      </a:r>
                      <a:r>
                        <a:rPr lang="ru-RU" sz="1000" b="1" kern="120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Доля лиц, которые в предыдущие 12 месяцев хотя бы один раз имели контакт с государственным должностным лицом и которые заплатили взятку государственному должностному лицу или от которых это государственное должностное лицо требовало взятку</a:t>
                      </a:r>
                      <a:endParaRPr lang="de-AT" sz="1000" b="1" kern="1200" dirty="0">
                        <a:solidFill>
                          <a:srgbClr val="FFFFFF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80980" marR="809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solidFill>
                            <a:srgbClr val="FFFFFF"/>
                          </a:solidFill>
                          <a:effectLst/>
                        </a:rPr>
                        <a:t>II – CVS</a:t>
                      </a:r>
                      <a:endParaRPr lang="de-AT" sz="13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0980" marR="80980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50404667"/>
                  </a:ext>
                </a:extLst>
              </a:tr>
              <a:tr h="614428">
                <a:tc>
                  <a:txBody>
                    <a:bodyPr/>
                    <a:lstStyle/>
                    <a:p>
                      <a:r>
                        <a:rPr lang="en-GB" sz="1000" b="1" kern="120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16.5.2 </a:t>
                      </a:r>
                      <a:r>
                        <a:rPr lang="ru-RU" sz="1000" b="1" kern="120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Доля коммерческих компаний, которые в предыдущие 12 месяцев хотя бы один раз имели контакт с государственным должностным лицом и которые заплатили взятку государственному должностному лицу или от которых это государственное должностное лицо требовало взятку</a:t>
                      </a:r>
                      <a:endParaRPr lang="de-AT" sz="1000" b="1" kern="1200" dirty="0" smtClean="0">
                        <a:solidFill>
                          <a:srgbClr val="FFFFFF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80980" marR="809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000" kern="120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II - CVS</a:t>
                      </a:r>
                      <a:endParaRPr lang="de-AT" sz="1000" kern="1200" dirty="0">
                        <a:solidFill>
                          <a:srgbClr val="FFFFFF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80980" marR="80980" marT="0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67C8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0" name="Inhaltsplatzhalter 2"/>
          <p:cNvSpPr txBox="1">
            <a:spLocks/>
          </p:cNvSpPr>
          <p:nvPr/>
        </p:nvSpPr>
        <p:spPr bwMode="auto">
          <a:xfrm>
            <a:off x="369589" y="6229461"/>
            <a:ext cx="822960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de-AT" sz="2000" kern="0" dirty="0" smtClean="0"/>
              <a:t> </a:t>
            </a:r>
            <a:r>
              <a:rPr lang="ru-RU" sz="2000" kern="0" dirty="0" smtClean="0"/>
              <a:t>плюс индикаторы к целям </a:t>
            </a:r>
            <a:r>
              <a:rPr lang="de-AT" sz="2000" kern="0" dirty="0" smtClean="0"/>
              <a:t>3</a:t>
            </a:r>
            <a:r>
              <a:rPr lang="de-AT" sz="2000" kern="0" dirty="0" smtClean="0"/>
              <a:t>, 5, 11 </a:t>
            </a:r>
            <a:r>
              <a:rPr lang="ru-RU" sz="2000" kern="0" dirty="0" smtClean="0"/>
              <a:t>и</a:t>
            </a:r>
            <a:r>
              <a:rPr lang="de-AT" sz="2000" kern="0" dirty="0" smtClean="0"/>
              <a:t> </a:t>
            </a:r>
            <a:r>
              <a:rPr lang="de-AT" sz="2000" kern="0" dirty="0" smtClean="0"/>
              <a:t>15</a:t>
            </a:r>
            <a:endParaRPr lang="de-AT" sz="2000" i="1" kern="0" dirty="0"/>
          </a:p>
        </p:txBody>
      </p:sp>
    </p:spTree>
    <p:extLst>
      <p:ext uri="{BB962C8B-B14F-4D97-AF65-F5344CB8AC3E}">
        <p14:creationId xmlns:p14="http://schemas.microsoft.com/office/powerpoint/2010/main" val="84697892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6525" y="692696"/>
            <a:ext cx="9007475" cy="706438"/>
          </a:xfrm>
        </p:spPr>
        <p:txBody>
          <a:bodyPr/>
          <a:lstStyle/>
          <a:p>
            <a:pPr algn="ctr"/>
            <a:r>
              <a:rPr lang="ru-RU" altLang="en-US" sz="2800" dirty="0" smtClean="0"/>
              <a:t>Индикаторы ЦУР и Обзор </a:t>
            </a:r>
            <a:r>
              <a:rPr lang="en-GB" altLang="en-US" sz="2800" dirty="0" smtClean="0"/>
              <a:t>CTS </a:t>
            </a:r>
            <a:r>
              <a:rPr lang="en-GB" altLang="en-US" sz="2800" dirty="0" smtClean="0"/>
              <a:t>2017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0768"/>
            <a:ext cx="9036495" cy="5256584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ru-RU" altLang="en-US" sz="2200" dirty="0" smtClean="0"/>
              <a:t>Индикаторы ЦУР в области преступности и уголовного правосудия, охваченные </a:t>
            </a:r>
            <a:r>
              <a:rPr lang="en-GB" altLang="en-US" sz="2200" dirty="0" smtClean="0"/>
              <a:t>UN-CTS</a:t>
            </a:r>
            <a:r>
              <a:rPr lang="en-GB" altLang="en-US" sz="2400" dirty="0" smtClean="0"/>
              <a:t>:</a:t>
            </a:r>
          </a:p>
          <a:p>
            <a:pPr marL="457200" lvl="1" indent="0">
              <a:spcBef>
                <a:spcPct val="0"/>
              </a:spcBef>
              <a:buNone/>
            </a:pPr>
            <a:r>
              <a:rPr lang="ru-RU" altLang="en-US" sz="1800" u="sng" dirty="0" smtClean="0"/>
              <a:t>Административные источники</a:t>
            </a:r>
            <a:endParaRPr lang="en-GB" altLang="en-US" sz="1800" u="sng" dirty="0" smtClean="0"/>
          </a:p>
          <a:p>
            <a:pPr lvl="1">
              <a:spcBef>
                <a:spcPct val="0"/>
              </a:spcBef>
            </a:pPr>
            <a:r>
              <a:rPr lang="en-GB" altLang="en-US" sz="1800" dirty="0" smtClean="0"/>
              <a:t>16.1.1: </a:t>
            </a:r>
            <a:r>
              <a:rPr lang="ru-RU" altLang="en-US" sz="1800" dirty="0" smtClean="0"/>
              <a:t>Жертвы умышленных убийств по полу и возрасту</a:t>
            </a:r>
            <a:endParaRPr lang="en-GB" altLang="en-US" sz="1800" dirty="0" smtClean="0"/>
          </a:p>
          <a:p>
            <a:pPr lvl="1">
              <a:spcBef>
                <a:spcPct val="0"/>
              </a:spcBef>
            </a:pPr>
            <a:r>
              <a:rPr lang="en-GB" altLang="en-US" sz="1800" dirty="0" smtClean="0"/>
              <a:t>16.3.2: </a:t>
            </a:r>
            <a:r>
              <a:rPr lang="ru-RU" sz="1800" dirty="0" smtClean="0"/>
              <a:t>Доля </a:t>
            </a:r>
            <a:r>
              <a:rPr lang="ru-RU" sz="1800" dirty="0"/>
              <a:t>задерживаемых до вынесения приговора в общей численности лиц, содержащихся под стражей</a:t>
            </a:r>
            <a:endParaRPr lang="de-AT" sz="1800" dirty="0"/>
          </a:p>
          <a:p>
            <a:pPr marL="457200" lvl="1" indent="0">
              <a:spcBef>
                <a:spcPct val="0"/>
              </a:spcBef>
              <a:buNone/>
            </a:pPr>
            <a:r>
              <a:rPr lang="ru-RU" altLang="en-US" sz="1800" u="sng" dirty="0" smtClean="0"/>
              <a:t>Источники исследований по </a:t>
            </a:r>
            <a:r>
              <a:rPr lang="ru-RU" altLang="en-US" sz="1800" u="sng" dirty="0" err="1" smtClean="0"/>
              <a:t>виктимизации</a:t>
            </a:r>
            <a:endParaRPr lang="en-GB" altLang="en-US" sz="1800" u="sng" dirty="0" smtClean="0"/>
          </a:p>
          <a:p>
            <a:pPr lvl="1">
              <a:spcBef>
                <a:spcPct val="0"/>
              </a:spcBef>
            </a:pPr>
            <a:r>
              <a:rPr lang="en-GB" altLang="en-US" sz="1800" dirty="0" smtClean="0"/>
              <a:t>16.1.3: </a:t>
            </a:r>
            <a:r>
              <a:rPr lang="ru-RU" sz="1800" dirty="0" smtClean="0"/>
              <a:t>Доля </a:t>
            </a:r>
            <a:r>
              <a:rPr lang="ru-RU" sz="1800" dirty="0"/>
              <a:t>населения, подвергшегося </a:t>
            </a:r>
            <a:r>
              <a:rPr lang="ru-RU" sz="1800" dirty="0" smtClean="0"/>
              <a:t>физическому</a:t>
            </a:r>
            <a:r>
              <a:rPr lang="ru-RU" sz="1800" dirty="0"/>
              <a:t>, психологическому или сексуальному насилию</a:t>
            </a:r>
            <a:endParaRPr lang="en-GB" altLang="en-US" sz="1800" dirty="0"/>
          </a:p>
          <a:p>
            <a:pPr lvl="1">
              <a:spcBef>
                <a:spcPct val="0"/>
              </a:spcBef>
            </a:pPr>
            <a:r>
              <a:rPr lang="en-GB" altLang="en-US" sz="1800" dirty="0" smtClean="0"/>
              <a:t>16.1.4: </a:t>
            </a:r>
            <a:r>
              <a:rPr lang="ru-RU" sz="1800" dirty="0" smtClean="0"/>
              <a:t>Доля </a:t>
            </a:r>
            <a:r>
              <a:rPr lang="ru-RU" sz="1800" dirty="0"/>
              <a:t>людей, чувствующих себя в безопасности, когда они идут одни по улице </a:t>
            </a:r>
            <a:endParaRPr lang="en-GB" altLang="en-US" sz="1800" dirty="0" smtClean="0"/>
          </a:p>
          <a:p>
            <a:pPr lvl="1">
              <a:spcBef>
                <a:spcPct val="0"/>
              </a:spcBef>
            </a:pPr>
            <a:r>
              <a:rPr lang="en-GB" altLang="en-US" sz="1800" dirty="0" smtClean="0"/>
              <a:t>16.3.1: </a:t>
            </a:r>
            <a:r>
              <a:rPr lang="ru-RU" sz="1800" dirty="0" smtClean="0"/>
              <a:t>Доля </a:t>
            </a:r>
            <a:r>
              <a:rPr lang="ru-RU" sz="1800" dirty="0"/>
              <a:t>жертв насилия, которые </a:t>
            </a:r>
            <a:r>
              <a:rPr lang="ru-RU" sz="1800" dirty="0" smtClean="0"/>
              <a:t>подали </a:t>
            </a:r>
            <a:r>
              <a:rPr lang="ru-RU" sz="1800" dirty="0"/>
              <a:t>соответствующую жалобу в компетентные </a:t>
            </a:r>
            <a:r>
              <a:rPr lang="ru-RU" sz="1800" dirty="0" smtClean="0"/>
              <a:t>органы</a:t>
            </a:r>
            <a:endParaRPr lang="en-GB" altLang="en-US" sz="1800" dirty="0" smtClean="0"/>
          </a:p>
          <a:p>
            <a:pPr lvl="1">
              <a:spcBef>
                <a:spcPct val="0"/>
              </a:spcBef>
            </a:pPr>
            <a:r>
              <a:rPr lang="en-GB" altLang="en-US" sz="1800" dirty="0" smtClean="0"/>
              <a:t>16.5.1: </a:t>
            </a:r>
            <a:r>
              <a:rPr lang="ru-RU" sz="1800" dirty="0" smtClean="0"/>
              <a:t>Доля </a:t>
            </a:r>
            <a:r>
              <a:rPr lang="ru-RU" sz="1800" dirty="0"/>
              <a:t>лиц, которые </a:t>
            </a:r>
            <a:r>
              <a:rPr lang="ru-RU" sz="1800" dirty="0" smtClean="0"/>
              <a:t>хотя </a:t>
            </a:r>
            <a:r>
              <a:rPr lang="ru-RU" sz="1800" dirty="0"/>
              <a:t>бы один раз имели контакт с государственным должностным лицом и которые заплатили взятку государственному должностному лицу </a:t>
            </a:r>
            <a:endParaRPr lang="ru-RU" sz="1800" dirty="0" smtClean="0"/>
          </a:p>
          <a:p>
            <a:pPr lvl="1">
              <a:spcBef>
                <a:spcPct val="0"/>
              </a:spcBef>
            </a:pPr>
            <a:r>
              <a:rPr lang="en-GB" altLang="en-US" sz="1800" dirty="0" smtClean="0"/>
              <a:t>16.5.</a:t>
            </a:r>
            <a:r>
              <a:rPr lang="ru-RU" altLang="en-US" sz="1800" dirty="0" smtClean="0"/>
              <a:t>2</a:t>
            </a:r>
            <a:r>
              <a:rPr lang="en-GB" altLang="en-US" sz="1800" dirty="0" smtClean="0"/>
              <a:t>: </a:t>
            </a:r>
            <a:r>
              <a:rPr lang="ru-RU" sz="1800" dirty="0" smtClean="0"/>
              <a:t>Доля коммерческих компаний, которые хотя бы один раз имели контакт с государственным должностным лицом и которые заплатили взятку </a:t>
            </a:r>
            <a:endParaRPr lang="en-GB" altLang="en-US" sz="1800" dirty="0" smtClean="0"/>
          </a:p>
          <a:p>
            <a:pPr lvl="1">
              <a:spcBef>
                <a:spcPct val="0"/>
              </a:spcBef>
            </a:pPr>
            <a:r>
              <a:rPr lang="en-GB" altLang="en-US" sz="1800" dirty="0" smtClean="0"/>
              <a:t>11.7.2: </a:t>
            </a:r>
            <a:r>
              <a:rPr lang="ru-RU" sz="1800" dirty="0" smtClean="0"/>
              <a:t>Доля </a:t>
            </a:r>
            <a:r>
              <a:rPr lang="ru-RU" sz="1800" dirty="0"/>
              <a:t>лиц, подвергшихся физическим </a:t>
            </a:r>
            <a:r>
              <a:rPr lang="ru-RU" sz="1800" dirty="0" smtClean="0"/>
              <a:t>или сексуальным </a:t>
            </a:r>
            <a:r>
              <a:rPr lang="ru-RU" sz="1800" dirty="0"/>
              <a:t>домогательствам</a:t>
            </a:r>
            <a:endParaRPr lang="en-GB" altLang="en-US" sz="1800" dirty="0"/>
          </a:p>
          <a:p>
            <a:pPr>
              <a:spcBef>
                <a:spcPct val="0"/>
              </a:spcBef>
              <a:buFontTx/>
              <a:buNone/>
            </a:pPr>
            <a:r>
              <a:rPr lang="ru-RU" altLang="en-US" sz="1700" i="1" dirty="0" smtClean="0"/>
              <a:t>       Не </a:t>
            </a:r>
            <a:r>
              <a:rPr lang="ru-RU" altLang="en-US" sz="1700" i="1" dirty="0" err="1" smtClean="0"/>
              <a:t>охвачен.индикаторы</a:t>
            </a:r>
            <a:r>
              <a:rPr lang="ru-RU" altLang="en-US" sz="1700" i="1" dirty="0" smtClean="0"/>
              <a:t> ЦУР относятся к </a:t>
            </a:r>
            <a:r>
              <a:rPr lang="en-GB" altLang="en-US" sz="1700" i="1" dirty="0" smtClean="0"/>
              <a:t>III </a:t>
            </a:r>
            <a:r>
              <a:rPr lang="ru-RU" altLang="en-US" sz="1700" i="1" dirty="0" smtClean="0"/>
              <a:t>уровню, где отсутствует методология расчета</a:t>
            </a:r>
            <a:r>
              <a:rPr lang="en-GB" altLang="en-US" sz="1700" i="1" dirty="0" smtClean="0"/>
              <a:t>: </a:t>
            </a:r>
            <a:r>
              <a:rPr lang="ru-RU" altLang="en-US" sz="1700" i="1" dirty="0" smtClean="0"/>
              <a:t>незаконные финансовые потоки</a:t>
            </a:r>
            <a:r>
              <a:rPr lang="en-GB" altLang="en-US" sz="1700" i="1" dirty="0" smtClean="0"/>
              <a:t>, </a:t>
            </a:r>
            <a:r>
              <a:rPr lang="ru-RU" altLang="en-US" sz="1700" i="1" dirty="0" smtClean="0"/>
              <a:t>изъятия мелкого оружия и легкого вооружения</a:t>
            </a:r>
            <a:r>
              <a:rPr lang="en-GB" altLang="en-US" sz="1700" i="1" dirty="0" smtClean="0"/>
              <a:t>.</a:t>
            </a:r>
            <a:endParaRPr lang="en-GB" altLang="en-US" sz="1700" i="1" dirty="0" smtClean="0"/>
          </a:p>
        </p:txBody>
      </p:sp>
    </p:spTree>
    <p:extLst>
      <p:ext uri="{BB962C8B-B14F-4D97-AF65-F5344CB8AC3E}">
        <p14:creationId xmlns:p14="http://schemas.microsoft.com/office/powerpoint/2010/main" val="209644240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-99392"/>
            <a:ext cx="9109672" cy="792088"/>
            <a:chOff x="0" y="-99392"/>
            <a:chExt cx="9109672" cy="792088"/>
          </a:xfrm>
        </p:grpSpPr>
        <p:sp>
          <p:nvSpPr>
            <p:cNvPr id="3" name="Rectángulo 2"/>
            <p:cNvSpPr/>
            <p:nvPr/>
          </p:nvSpPr>
          <p:spPr bwMode="auto">
            <a:xfrm>
              <a:off x="0" y="-99392"/>
              <a:ext cx="9036496" cy="79208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7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 Unicode MS" pitchFamily="34" charset="-128"/>
              </a:endParaRP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21527"/>
              <a:ext cx="3744416" cy="671169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008" y="70620"/>
              <a:ext cx="4465664" cy="593501"/>
            </a:xfrm>
            <a:prstGeom prst="rect">
              <a:avLst/>
            </a:prstGeom>
          </p:spPr>
        </p:pic>
      </p:grpSp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403448" y="1556792"/>
            <a:ext cx="822960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r>
              <a:rPr lang="ru-RU" sz="2000" kern="0" dirty="0" smtClean="0"/>
              <a:t>Цель</a:t>
            </a:r>
            <a:r>
              <a:rPr lang="en-GB" sz="2000" kern="0" dirty="0" smtClean="0"/>
              <a:t> </a:t>
            </a:r>
            <a:r>
              <a:rPr lang="en-GB" sz="2000" kern="0" dirty="0"/>
              <a:t>16. </a:t>
            </a:r>
            <a:r>
              <a:rPr lang="ru-RU" sz="2000" kern="0" dirty="0" smtClean="0"/>
              <a:t>Содействие </a:t>
            </a:r>
            <a:r>
              <a:rPr lang="ru-RU" sz="2000" kern="0" dirty="0"/>
              <a:t>построению миролюбивого и открытого общества в интересах </a:t>
            </a:r>
            <a:r>
              <a:rPr lang="ru-RU" sz="2000" kern="0" dirty="0" smtClean="0"/>
              <a:t>устойчивого развития</a:t>
            </a:r>
            <a:r>
              <a:rPr lang="ru-RU" sz="2000" kern="0" dirty="0"/>
              <a:t>, обеспечение доступа к правосудию для </a:t>
            </a:r>
            <a:r>
              <a:rPr lang="ru-RU" sz="2000" kern="0" dirty="0" smtClean="0"/>
              <a:t>всех </a:t>
            </a:r>
            <a:r>
              <a:rPr lang="ru-RU" sz="2000" kern="0" dirty="0"/>
              <a:t>и создание эффективных, </a:t>
            </a:r>
            <a:r>
              <a:rPr lang="ru-RU" sz="2000" kern="0" dirty="0" smtClean="0"/>
              <a:t>подотчетных и </a:t>
            </a:r>
            <a:r>
              <a:rPr lang="ru-RU" sz="2000" kern="0" dirty="0"/>
              <a:t>основанных на широком участии учреждений на всех уровнях</a:t>
            </a:r>
            <a:endParaRPr lang="en-GB" sz="2000" kern="0" dirty="0"/>
          </a:p>
          <a:p>
            <a:r>
              <a:rPr lang="ru-RU" sz="2000" dirty="0" smtClean="0"/>
              <a:t>Цель</a:t>
            </a:r>
            <a:r>
              <a:rPr lang="en-GB" sz="2000" dirty="0" smtClean="0"/>
              <a:t> </a:t>
            </a:r>
            <a:r>
              <a:rPr lang="en-GB" sz="2000" dirty="0" smtClean="0"/>
              <a:t>16.1 </a:t>
            </a:r>
            <a:r>
              <a:rPr lang="ru-RU" sz="2000" dirty="0"/>
              <a:t>Значительно сократить </a:t>
            </a:r>
            <a:r>
              <a:rPr lang="ru-RU" sz="2000" dirty="0" smtClean="0"/>
              <a:t>распространенность всех </a:t>
            </a:r>
            <a:r>
              <a:rPr lang="ru-RU" sz="2000" dirty="0"/>
              <a:t>форм насилия и уменьшить показатели </a:t>
            </a:r>
            <a:r>
              <a:rPr lang="ru-RU" sz="2000" dirty="0" smtClean="0"/>
              <a:t>смертности </a:t>
            </a:r>
            <a:r>
              <a:rPr lang="ru-RU" sz="2000" dirty="0"/>
              <a:t>от этого явления во всем </a:t>
            </a:r>
            <a:r>
              <a:rPr lang="ru-RU" sz="2000" dirty="0" smtClean="0"/>
              <a:t>мире</a:t>
            </a:r>
          </a:p>
          <a:p>
            <a:pPr marL="0" indent="0">
              <a:buNone/>
            </a:pPr>
            <a:endParaRPr lang="en-GB" sz="2000" kern="0" dirty="0" smtClean="0"/>
          </a:p>
          <a:p>
            <a:r>
              <a:rPr lang="ru-RU" sz="1600" kern="0" dirty="0" smtClean="0"/>
              <a:t>Индикатор</a:t>
            </a:r>
            <a:r>
              <a:rPr lang="en-GB" sz="1600" kern="0" dirty="0" smtClean="0"/>
              <a:t> </a:t>
            </a:r>
            <a:r>
              <a:rPr lang="en-GB" sz="1600" kern="0" dirty="0"/>
              <a:t>16.1.1 </a:t>
            </a:r>
            <a:r>
              <a:rPr lang="ru-RU" altLang="en-US" sz="1600" dirty="0"/>
              <a:t>Жертвы умышленных убийств по полу и возрасту </a:t>
            </a:r>
            <a:endParaRPr lang="ru-RU" altLang="en-US" sz="1600" dirty="0" smtClean="0"/>
          </a:p>
          <a:p>
            <a:r>
              <a:rPr lang="ru-RU" sz="1600" kern="0" dirty="0" smtClean="0"/>
              <a:t>Индикатор</a:t>
            </a:r>
            <a:r>
              <a:rPr lang="en-GB" sz="1600" kern="0" dirty="0" smtClean="0"/>
              <a:t> 16.3.2</a:t>
            </a:r>
            <a:r>
              <a:rPr lang="en-GB" sz="1600" kern="0" dirty="0"/>
              <a:t>: </a:t>
            </a:r>
            <a:r>
              <a:rPr lang="ru-RU" sz="1600" dirty="0"/>
              <a:t>Доля задерживаемых до вынесения приговора в общей численности лиц, содержащихся под стражей</a:t>
            </a:r>
            <a:endParaRPr lang="en-GB" sz="1600" kern="0" dirty="0" smtClean="0"/>
          </a:p>
          <a:p>
            <a:pPr marL="457200" lvl="1" indent="0">
              <a:buNone/>
            </a:pPr>
            <a:endParaRPr lang="ru-RU" sz="1600" kern="0" dirty="0" smtClean="0"/>
          </a:p>
          <a:p>
            <a:pPr marL="457200" lvl="1" indent="0">
              <a:buNone/>
            </a:pPr>
            <a:r>
              <a:rPr lang="ru-RU" sz="1600" kern="0" dirty="0" smtClean="0"/>
              <a:t>Оба индикатора основаны на административных данных от</a:t>
            </a:r>
            <a:endParaRPr lang="en-GB" sz="1600" kern="0" dirty="0"/>
          </a:p>
          <a:p>
            <a:r>
              <a:rPr lang="ru-RU" sz="1600" kern="0" dirty="0" smtClean="0"/>
              <a:t>индикатор</a:t>
            </a:r>
            <a:r>
              <a:rPr lang="en-GB" sz="1600" kern="0" dirty="0" smtClean="0"/>
              <a:t> </a:t>
            </a:r>
            <a:r>
              <a:rPr lang="en-GB" sz="1600" kern="0" dirty="0"/>
              <a:t>16.1.1 </a:t>
            </a:r>
            <a:r>
              <a:rPr lang="en-GB" sz="1600" kern="0" dirty="0" smtClean="0"/>
              <a:t>-</a:t>
            </a:r>
            <a:r>
              <a:rPr lang="en-GB" sz="1600" kern="0" dirty="0" smtClean="0">
                <a:sym typeface="Wingdings" panose="05000000000000000000" pitchFamily="2" charset="2"/>
              </a:rPr>
              <a:t> </a:t>
            </a:r>
            <a:r>
              <a:rPr lang="ru-RU" sz="1600" kern="0" dirty="0" smtClean="0"/>
              <a:t>полиции</a:t>
            </a:r>
            <a:endParaRPr lang="en-GB" sz="1600" kern="0" dirty="0"/>
          </a:p>
          <a:p>
            <a:r>
              <a:rPr lang="ru-RU" sz="1600" kern="0" dirty="0" smtClean="0"/>
              <a:t>индикатор</a:t>
            </a:r>
            <a:r>
              <a:rPr lang="en-GB" sz="1600" kern="0" dirty="0" smtClean="0"/>
              <a:t> </a:t>
            </a:r>
            <a:r>
              <a:rPr lang="en-GB" sz="1600" kern="0" dirty="0"/>
              <a:t>16.3.2: </a:t>
            </a:r>
            <a:r>
              <a:rPr lang="en-GB" sz="1600" kern="0" dirty="0" smtClean="0"/>
              <a:t> -</a:t>
            </a:r>
            <a:r>
              <a:rPr lang="en-GB" sz="1600" kern="0" dirty="0" smtClean="0">
                <a:sym typeface="Wingdings" panose="05000000000000000000" pitchFamily="2" charset="2"/>
              </a:rPr>
              <a:t> </a:t>
            </a:r>
            <a:r>
              <a:rPr lang="ru-RU" sz="1600" kern="0" dirty="0" smtClean="0">
                <a:sym typeface="Wingdings" panose="05000000000000000000" pitchFamily="2" charset="2"/>
              </a:rPr>
              <a:t>тюремной службы</a:t>
            </a:r>
            <a:endParaRPr lang="en-GB" sz="1600" kern="0" dirty="0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539552" y="854714"/>
            <a:ext cx="8093495" cy="4680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ru-RU" sz="2400" kern="0" dirty="0" smtClean="0"/>
              <a:t>Какие индикаторы </a:t>
            </a:r>
            <a:r>
              <a:rPr lang="en-GB" sz="2400" kern="0" dirty="0" smtClean="0"/>
              <a:t>– </a:t>
            </a:r>
            <a:r>
              <a:rPr lang="ru-RU" sz="2400" kern="0" dirty="0" smtClean="0"/>
              <a:t>как их измерять</a:t>
            </a:r>
            <a:r>
              <a:rPr lang="en-GB" sz="2400" kern="0" dirty="0" smtClean="0"/>
              <a:t>?</a:t>
            </a:r>
            <a:endParaRPr lang="en-GB" sz="2400" kern="0" dirty="0"/>
          </a:p>
        </p:txBody>
      </p:sp>
    </p:spTree>
    <p:extLst>
      <p:ext uri="{BB962C8B-B14F-4D97-AF65-F5344CB8AC3E}">
        <p14:creationId xmlns:p14="http://schemas.microsoft.com/office/powerpoint/2010/main" val="79394036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-99392"/>
            <a:ext cx="9109672" cy="792088"/>
            <a:chOff x="0" y="-99392"/>
            <a:chExt cx="9109672" cy="792088"/>
          </a:xfrm>
        </p:grpSpPr>
        <p:sp>
          <p:nvSpPr>
            <p:cNvPr id="3" name="Rectángulo 2"/>
            <p:cNvSpPr/>
            <p:nvPr/>
          </p:nvSpPr>
          <p:spPr bwMode="auto">
            <a:xfrm>
              <a:off x="0" y="-99392"/>
              <a:ext cx="9036496" cy="79208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7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 Unicode MS" pitchFamily="34" charset="-128"/>
              </a:endParaRP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21527"/>
              <a:ext cx="3744416" cy="671169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008" y="70620"/>
              <a:ext cx="4465664" cy="593501"/>
            </a:xfrm>
            <a:prstGeom prst="rect">
              <a:avLst/>
            </a:prstGeom>
          </p:spPr>
        </p:pic>
      </p:grpSp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403448" y="1556792"/>
            <a:ext cx="8229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r>
              <a:rPr lang="ru-RU" sz="1600" kern="0" dirty="0" smtClean="0"/>
              <a:t>Индикатор</a:t>
            </a:r>
            <a:r>
              <a:rPr lang="en-GB" sz="1600" kern="0" dirty="0" smtClean="0"/>
              <a:t> </a:t>
            </a:r>
            <a:r>
              <a:rPr lang="en-GB" sz="1600" kern="0" dirty="0"/>
              <a:t>16.1.1 </a:t>
            </a:r>
            <a:r>
              <a:rPr lang="ru-RU" altLang="en-US" sz="1600" dirty="0"/>
              <a:t>Жертвы умышленных убийств по полу и </a:t>
            </a:r>
            <a:r>
              <a:rPr lang="ru-RU" altLang="en-US" sz="1600" dirty="0" smtClean="0"/>
              <a:t>возрасту</a:t>
            </a:r>
          </a:p>
          <a:p>
            <a:pPr marL="0" indent="0">
              <a:buNone/>
            </a:pPr>
            <a:r>
              <a:rPr lang="ru-RU" altLang="en-US" sz="1600" dirty="0" smtClean="0"/>
              <a:t> </a:t>
            </a:r>
            <a:endParaRPr lang="en-GB" sz="1600" kern="0" dirty="0" smtClean="0"/>
          </a:p>
          <a:p>
            <a:r>
              <a:rPr lang="ru-RU" sz="1600" kern="0" dirty="0" smtClean="0"/>
              <a:t>Индикатор </a:t>
            </a:r>
            <a:r>
              <a:rPr lang="en-GB" sz="1600" kern="0" dirty="0" smtClean="0"/>
              <a:t>16.1.1 </a:t>
            </a:r>
            <a:r>
              <a:rPr lang="en-GB" sz="1600" kern="0" dirty="0" smtClean="0">
                <a:sym typeface="Wingdings" panose="05000000000000000000" pitchFamily="2" charset="2"/>
              </a:rPr>
              <a:t> </a:t>
            </a:r>
            <a:r>
              <a:rPr lang="ru-RU" sz="1600" kern="0" dirty="0" smtClean="0"/>
              <a:t>преступления, регистрируемые полицией</a:t>
            </a:r>
            <a:endParaRPr lang="en-GB" sz="1600" kern="0" dirty="0"/>
          </a:p>
          <a:p>
            <a:endParaRPr lang="en-GB" sz="1600" kern="0" dirty="0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539552" y="854714"/>
            <a:ext cx="8093495" cy="4680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ru-RU" sz="2800" kern="0" dirty="0" smtClean="0"/>
              <a:t>Индикаторы ЦУР в Обзоре </a:t>
            </a:r>
            <a:r>
              <a:rPr lang="en-GB" sz="2800" kern="0" dirty="0" smtClean="0"/>
              <a:t>CTS </a:t>
            </a:r>
            <a:r>
              <a:rPr lang="en-GB" sz="2800" kern="0" dirty="0" smtClean="0"/>
              <a:t>2017</a:t>
            </a:r>
            <a:endParaRPr lang="en-GB" sz="2800" kern="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90" y="2564904"/>
            <a:ext cx="8738617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63209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-99392"/>
            <a:ext cx="9109672" cy="792088"/>
            <a:chOff x="0" y="-99392"/>
            <a:chExt cx="9109672" cy="792088"/>
          </a:xfrm>
        </p:grpSpPr>
        <p:sp>
          <p:nvSpPr>
            <p:cNvPr id="3" name="Rectángulo 2"/>
            <p:cNvSpPr/>
            <p:nvPr/>
          </p:nvSpPr>
          <p:spPr bwMode="auto">
            <a:xfrm>
              <a:off x="0" y="-99392"/>
              <a:ext cx="9036496" cy="79208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7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 Unicode MS" pitchFamily="34" charset="-128"/>
              </a:endParaRP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21527"/>
              <a:ext cx="3744416" cy="671169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008" y="70620"/>
              <a:ext cx="4465664" cy="593501"/>
            </a:xfrm>
            <a:prstGeom prst="rect">
              <a:avLst/>
            </a:prstGeom>
          </p:spPr>
        </p:pic>
      </p:grpSp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403448" y="1556792"/>
            <a:ext cx="8229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r>
              <a:rPr lang="ru-RU" sz="1600" kern="0" dirty="0"/>
              <a:t>Индикатор</a:t>
            </a:r>
            <a:r>
              <a:rPr lang="en-GB" sz="1600" kern="0" dirty="0"/>
              <a:t> 16.1.1 </a:t>
            </a:r>
            <a:r>
              <a:rPr lang="ru-RU" altLang="en-US" sz="1600" dirty="0"/>
              <a:t>Жертвы умышленных убийств по полу и возрасту</a:t>
            </a:r>
          </a:p>
          <a:p>
            <a:pPr marL="0" indent="0">
              <a:buNone/>
            </a:pPr>
            <a:r>
              <a:rPr lang="ru-RU" altLang="en-US" sz="1600" dirty="0"/>
              <a:t> </a:t>
            </a:r>
            <a:endParaRPr lang="en-GB" sz="1600" kern="0" dirty="0"/>
          </a:p>
          <a:p>
            <a:r>
              <a:rPr lang="ru-RU" sz="1600" kern="0" dirty="0"/>
              <a:t>Индикатор </a:t>
            </a:r>
            <a:r>
              <a:rPr lang="en-GB" sz="1600" kern="0" dirty="0"/>
              <a:t>16.1.1 </a:t>
            </a:r>
            <a:r>
              <a:rPr lang="en-GB" sz="1600" kern="0" dirty="0" smtClean="0">
                <a:sym typeface="Wingdings" panose="05000000000000000000" pitchFamily="2" charset="2"/>
              </a:rPr>
              <a:t> </a:t>
            </a:r>
            <a:r>
              <a:rPr lang="ru-RU" sz="1600" kern="0" dirty="0"/>
              <a:t>преступления, </a:t>
            </a:r>
            <a:r>
              <a:rPr lang="ru-RU" sz="1600" kern="0" dirty="0" smtClean="0"/>
              <a:t>регистрируемые </a:t>
            </a:r>
            <a:r>
              <a:rPr lang="ru-RU" sz="1600" kern="0" dirty="0"/>
              <a:t>полицией</a:t>
            </a:r>
            <a:endParaRPr lang="en-GB" sz="1600" kern="0" dirty="0"/>
          </a:p>
          <a:p>
            <a:endParaRPr lang="en-GB" sz="1600" kern="0" dirty="0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539552" y="854714"/>
            <a:ext cx="8093495" cy="4680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ru-RU" sz="2800" kern="0" dirty="0"/>
              <a:t>Индикаторы ЦУР в Обзоре </a:t>
            </a:r>
            <a:r>
              <a:rPr lang="en-GB" sz="2800" kern="0" dirty="0"/>
              <a:t>CTS 2017</a:t>
            </a:r>
            <a:endParaRPr lang="en-GB" sz="2800" kern="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48" y="2583780"/>
            <a:ext cx="7624936" cy="415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320762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-99392"/>
            <a:ext cx="9109672" cy="792088"/>
            <a:chOff x="0" y="-99392"/>
            <a:chExt cx="9109672" cy="792088"/>
          </a:xfrm>
        </p:grpSpPr>
        <p:sp>
          <p:nvSpPr>
            <p:cNvPr id="3" name="Rectángulo 2"/>
            <p:cNvSpPr/>
            <p:nvPr/>
          </p:nvSpPr>
          <p:spPr bwMode="auto">
            <a:xfrm>
              <a:off x="0" y="-99392"/>
              <a:ext cx="9036496" cy="79208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7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 Unicode MS" pitchFamily="34" charset="-128"/>
              </a:endParaRP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21527"/>
              <a:ext cx="3744416" cy="671169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008" y="70620"/>
              <a:ext cx="4465664" cy="593501"/>
            </a:xfrm>
            <a:prstGeom prst="rect">
              <a:avLst/>
            </a:prstGeom>
          </p:spPr>
        </p:pic>
      </p:grpSp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403448" y="1556792"/>
            <a:ext cx="822960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r>
              <a:rPr lang="ru-RU" sz="1600" kern="0" dirty="0" smtClean="0"/>
              <a:t>Индикатор</a:t>
            </a:r>
            <a:r>
              <a:rPr lang="en-GB" sz="1600" kern="0" dirty="0" smtClean="0"/>
              <a:t> 16.3.2: </a:t>
            </a:r>
            <a:r>
              <a:rPr lang="ru-RU" sz="1600" dirty="0"/>
              <a:t>Доля задерживаемых до вынесения приговора в общей численности лиц, содержащихся под стражей</a:t>
            </a:r>
            <a:endParaRPr lang="en-GB" sz="1600" kern="0" dirty="0"/>
          </a:p>
          <a:p>
            <a:r>
              <a:rPr lang="ru-RU" sz="1600" kern="0" dirty="0" smtClean="0"/>
              <a:t>Индикатор </a:t>
            </a:r>
            <a:r>
              <a:rPr lang="en-GB" sz="1600" kern="0" dirty="0" smtClean="0"/>
              <a:t>16.3.2</a:t>
            </a:r>
            <a:r>
              <a:rPr lang="en-GB" sz="1600" kern="0" dirty="0"/>
              <a:t>: </a:t>
            </a:r>
            <a:r>
              <a:rPr lang="en-GB" sz="1600" kern="0" dirty="0" smtClean="0"/>
              <a:t> </a:t>
            </a:r>
            <a:r>
              <a:rPr lang="en-GB" sz="1600" kern="0" dirty="0" smtClean="0">
                <a:sym typeface="Wingdings" panose="05000000000000000000" pitchFamily="2" charset="2"/>
              </a:rPr>
              <a:t> </a:t>
            </a:r>
            <a:r>
              <a:rPr lang="ru-RU" sz="1600" kern="0" dirty="0" smtClean="0">
                <a:sym typeface="Wingdings" panose="05000000000000000000" pitchFamily="2" charset="2"/>
              </a:rPr>
              <a:t>тюремная служба</a:t>
            </a:r>
            <a:endParaRPr lang="en-GB" sz="1600" kern="0" dirty="0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539552" y="854714"/>
            <a:ext cx="8093495" cy="4680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ru-RU" sz="2800" kern="0" dirty="0"/>
              <a:t>Индикаторы ЦУР в Обзоре </a:t>
            </a:r>
            <a:r>
              <a:rPr lang="en-GB" sz="2800" kern="0" dirty="0"/>
              <a:t>CTS 2017</a:t>
            </a:r>
            <a:endParaRPr lang="en-GB" sz="2800" kern="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83582"/>
            <a:ext cx="7779656" cy="3077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64195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-99392"/>
            <a:ext cx="9109672" cy="792088"/>
            <a:chOff x="0" y="-99392"/>
            <a:chExt cx="9109672" cy="792088"/>
          </a:xfrm>
        </p:grpSpPr>
        <p:sp>
          <p:nvSpPr>
            <p:cNvPr id="3" name="Rectángulo 2"/>
            <p:cNvSpPr/>
            <p:nvPr/>
          </p:nvSpPr>
          <p:spPr bwMode="auto">
            <a:xfrm>
              <a:off x="0" y="-99392"/>
              <a:ext cx="9036496" cy="79208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7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 Unicode MS" pitchFamily="34" charset="-128"/>
              </a:endParaRP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21527"/>
              <a:ext cx="3744416" cy="671169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008" y="70620"/>
              <a:ext cx="4465664" cy="593501"/>
            </a:xfrm>
            <a:prstGeom prst="rect">
              <a:avLst/>
            </a:prstGeom>
          </p:spPr>
        </p:pic>
      </p:grpSp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403448" y="1556792"/>
            <a:ext cx="822960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r>
              <a:rPr lang="ru-RU" sz="1600" kern="0" dirty="0" smtClean="0"/>
              <a:t>Индикаторы, основанные на данных исследований по </a:t>
            </a:r>
            <a:r>
              <a:rPr lang="ru-RU" sz="1600" kern="0" dirty="0" err="1" smtClean="0"/>
              <a:t>виктимизации</a:t>
            </a:r>
            <a:r>
              <a:rPr lang="ru-RU" sz="1600" kern="0" dirty="0" smtClean="0"/>
              <a:t> </a:t>
            </a:r>
            <a:r>
              <a:rPr lang="en-GB" sz="1600" kern="0" dirty="0" smtClean="0"/>
              <a:t>UN-CTS </a:t>
            </a:r>
            <a:r>
              <a:rPr lang="en-GB" sz="1600" kern="0" dirty="0" smtClean="0"/>
              <a:t>2017</a:t>
            </a:r>
            <a:endParaRPr lang="en-GB" sz="1600" kern="0" dirty="0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539552" y="854714"/>
            <a:ext cx="8093495" cy="4680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ru-RU" sz="2800" kern="0" dirty="0"/>
              <a:t>Индикаторы ЦУР в Обзоре </a:t>
            </a:r>
            <a:r>
              <a:rPr lang="en-GB" sz="2800" kern="0" dirty="0"/>
              <a:t>CTS 2017</a:t>
            </a:r>
            <a:endParaRPr lang="en-GB" sz="2800" kern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2"/>
            <a:ext cx="7056784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Inhaltsplatzhalter 2"/>
          <p:cNvSpPr txBox="1">
            <a:spLocks/>
          </p:cNvSpPr>
          <p:nvPr/>
        </p:nvSpPr>
        <p:spPr bwMode="auto">
          <a:xfrm>
            <a:off x="403447" y="6309320"/>
            <a:ext cx="822960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r>
              <a:rPr lang="en-GB" sz="1600" kern="0" dirty="0" smtClean="0">
                <a:sym typeface="Wingdings" panose="05000000000000000000" pitchFamily="2" charset="2"/>
              </a:rPr>
              <a:t> </a:t>
            </a:r>
            <a:r>
              <a:rPr lang="ru-RU" sz="1600" kern="0" dirty="0" smtClean="0">
                <a:sym typeface="Wingdings" panose="05000000000000000000" pitchFamily="2" charset="2"/>
              </a:rPr>
              <a:t>продолжение в сессии об исследованиях по </a:t>
            </a:r>
            <a:r>
              <a:rPr lang="ru-RU" sz="1600" kern="0" dirty="0" err="1" smtClean="0">
                <a:sym typeface="Wingdings" panose="05000000000000000000" pitchFamily="2" charset="2"/>
              </a:rPr>
              <a:t>виктимизации</a:t>
            </a:r>
            <a:r>
              <a:rPr lang="en-GB" sz="1600" kern="0" dirty="0" smtClean="0">
                <a:sym typeface="Wingdings" panose="05000000000000000000" pitchFamily="2" charset="2"/>
              </a:rPr>
              <a:t>…</a:t>
            </a:r>
            <a:endParaRPr lang="en-GB" sz="1600" kern="0" dirty="0"/>
          </a:p>
        </p:txBody>
      </p:sp>
    </p:spTree>
    <p:extLst>
      <p:ext uri="{BB962C8B-B14F-4D97-AF65-F5344CB8AC3E}">
        <p14:creationId xmlns:p14="http://schemas.microsoft.com/office/powerpoint/2010/main" val="23464195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6525" y="548680"/>
            <a:ext cx="9007475" cy="706438"/>
          </a:xfrm>
        </p:spPr>
        <p:txBody>
          <a:bodyPr/>
          <a:lstStyle/>
          <a:p>
            <a:pPr algn="ctr"/>
            <a:r>
              <a:rPr lang="en-GB" altLang="en-US" b="1" dirty="0"/>
              <a:t>SDG indicators and the CTS 2017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3125453"/>
              </p:ext>
            </p:extLst>
          </p:nvPr>
        </p:nvGraphicFramePr>
        <p:xfrm>
          <a:off x="0" y="1113241"/>
          <a:ext cx="9144002" cy="58706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1686">
                  <a:extLst>
                    <a:ext uri="{9D8B030D-6E8A-4147-A177-3AD203B41FA5}">
                      <a16:colId xmlns="" xmlns:a16="http://schemas.microsoft.com/office/drawing/2014/main" val="3321769838"/>
                    </a:ext>
                  </a:extLst>
                </a:gridCol>
                <a:gridCol w="1128996">
                  <a:extLst>
                    <a:ext uri="{9D8B030D-6E8A-4147-A177-3AD203B41FA5}">
                      <a16:colId xmlns="" xmlns:a16="http://schemas.microsoft.com/office/drawing/2014/main" val="2930299345"/>
                    </a:ext>
                  </a:extLst>
                </a:gridCol>
                <a:gridCol w="600223">
                  <a:extLst>
                    <a:ext uri="{9D8B030D-6E8A-4147-A177-3AD203B41FA5}">
                      <a16:colId xmlns="" xmlns:a16="http://schemas.microsoft.com/office/drawing/2014/main" val="1580488032"/>
                    </a:ext>
                  </a:extLst>
                </a:gridCol>
                <a:gridCol w="600223">
                  <a:extLst>
                    <a:ext uri="{9D8B030D-6E8A-4147-A177-3AD203B41FA5}">
                      <a16:colId xmlns="" xmlns:a16="http://schemas.microsoft.com/office/drawing/2014/main" val="3396883340"/>
                    </a:ext>
                  </a:extLst>
                </a:gridCol>
                <a:gridCol w="778413">
                  <a:extLst>
                    <a:ext uri="{9D8B030D-6E8A-4147-A177-3AD203B41FA5}">
                      <a16:colId xmlns="" xmlns:a16="http://schemas.microsoft.com/office/drawing/2014/main" val="3629335139"/>
                    </a:ext>
                  </a:extLst>
                </a:gridCol>
                <a:gridCol w="2575951">
                  <a:extLst>
                    <a:ext uri="{9D8B030D-6E8A-4147-A177-3AD203B41FA5}">
                      <a16:colId xmlns="" xmlns:a16="http://schemas.microsoft.com/office/drawing/2014/main" val="126859705"/>
                    </a:ext>
                  </a:extLst>
                </a:gridCol>
                <a:gridCol w="1275470">
                  <a:extLst>
                    <a:ext uri="{9D8B030D-6E8A-4147-A177-3AD203B41FA5}">
                      <a16:colId xmlns="" xmlns:a16="http://schemas.microsoft.com/office/drawing/2014/main" val="2399110626"/>
                    </a:ext>
                  </a:extLst>
                </a:gridCol>
                <a:gridCol w="862817">
                  <a:extLst>
                    <a:ext uri="{9D8B030D-6E8A-4147-A177-3AD203B41FA5}">
                      <a16:colId xmlns="" xmlns:a16="http://schemas.microsoft.com/office/drawing/2014/main" val="201431658"/>
                    </a:ext>
                  </a:extLst>
                </a:gridCol>
                <a:gridCol w="600223">
                  <a:extLst>
                    <a:ext uri="{9D8B030D-6E8A-4147-A177-3AD203B41FA5}">
                      <a16:colId xmlns="" xmlns:a16="http://schemas.microsoft.com/office/drawing/2014/main" val="1676668048"/>
                    </a:ext>
                  </a:extLst>
                </a:gridCol>
              </a:tblGrid>
              <a:tr h="4292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Previous CTS code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Proposed new CTS sections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ICCS code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Tag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SDG indicator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Variable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Counting unit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Break down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Data points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extLst>
                  <a:ext uri="{0D108BD9-81ED-4DB2-BD59-A6C34878D82A}">
                    <a16:rowId xmlns="" xmlns:a16="http://schemas.microsoft.com/office/drawing/2014/main" val="3843542148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2.4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 Intentional homicide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0101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SV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16.1.1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Intentional homicide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Victims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Sex and Age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extLst>
                  <a:ext uri="{0D108BD9-81ED-4DB2-BD59-A6C34878D82A}">
                    <a16:rowId xmlns="" xmlns:a16="http://schemas.microsoft.com/office/drawing/2014/main" val="1209983724"/>
                  </a:ext>
                </a:extLst>
              </a:tr>
              <a:tr h="39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*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3. Other Crimes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09012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16.4.2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Trafficking of weapons and explosives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Offences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extLst>
                  <a:ext uri="{0D108BD9-81ED-4DB2-BD59-A6C34878D82A}">
                    <a16:rowId xmlns="" xmlns:a16="http://schemas.microsoft.com/office/drawing/2014/main" val="2417430049"/>
                  </a:ext>
                </a:extLst>
              </a:tr>
              <a:tr h="2160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9.1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6. Prisons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16.3.2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Total persons held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Persons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Sex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extLst>
                  <a:ext uri="{0D108BD9-81ED-4DB2-BD59-A6C34878D82A}">
                    <a16:rowId xmlns="" xmlns:a16="http://schemas.microsoft.com/office/drawing/2014/main" val="834923701"/>
                  </a:ext>
                </a:extLst>
              </a:tr>
              <a:tr h="2160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9.2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6. Prisons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16.3.2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Persons held by sentencing status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Persons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Sex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extLst>
                  <a:ext uri="{0D108BD9-81ED-4DB2-BD59-A6C34878D82A}">
                    <a16:rowId xmlns="" xmlns:a16="http://schemas.microsoft.com/office/drawing/2014/main" val="1678246724"/>
                  </a:ext>
                </a:extLst>
              </a:tr>
              <a:tr h="5942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*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7. Victimization Survey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SV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11.7.2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Physical or sexual harassment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Prevalence rate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Sex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extLst>
                  <a:ext uri="{0D108BD9-81ED-4DB2-BD59-A6C34878D82A}">
                    <a16:rowId xmlns="" xmlns:a16="http://schemas.microsoft.com/office/drawing/2014/main" val="2397141385"/>
                  </a:ext>
                </a:extLst>
              </a:tr>
              <a:tr h="5942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*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7. Victimization Survey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0301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SV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16.2.3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Sexual violence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Prevalence rate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Sex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extLst>
                  <a:ext uri="{0D108BD9-81ED-4DB2-BD59-A6C34878D82A}">
                    <a16:rowId xmlns="" xmlns:a16="http://schemas.microsoft.com/office/drawing/2014/main" val="256111665"/>
                  </a:ext>
                </a:extLst>
              </a:tr>
              <a:tr h="5942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*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7. Victimization Survey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SV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16.1.3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Physical, sexual or psychological violence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Annual prevalence rate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Sex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extLst>
                  <a:ext uri="{0D108BD9-81ED-4DB2-BD59-A6C34878D82A}">
                    <a16:rowId xmlns="" xmlns:a16="http://schemas.microsoft.com/office/drawing/2014/main" val="3535731246"/>
                  </a:ext>
                </a:extLst>
              </a:tr>
              <a:tr h="5942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*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7. Victimization Survey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16.1.4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Safety feeling walking alone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Percentage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extLst>
                  <a:ext uri="{0D108BD9-81ED-4DB2-BD59-A6C34878D82A}">
                    <a16:rowId xmlns="" xmlns:a16="http://schemas.microsoft.com/office/drawing/2014/main" val="3082411649"/>
                  </a:ext>
                </a:extLst>
              </a:tr>
              <a:tr h="5942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*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7. Victimization Survey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SV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16.3.1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Physical or sexual violence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Reporting rate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Sex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extLst>
                  <a:ext uri="{0D108BD9-81ED-4DB2-BD59-A6C34878D82A}">
                    <a16:rowId xmlns="" xmlns:a16="http://schemas.microsoft.com/office/drawing/2014/main" val="3120464301"/>
                  </a:ext>
                </a:extLst>
              </a:tr>
              <a:tr h="5942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MN1.10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7. Victimization Survey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07031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SV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16.5.1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Bribery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Prevalence rate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Sex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extLst>
                  <a:ext uri="{0D108BD9-81ED-4DB2-BD59-A6C34878D82A}">
                    <a16:rowId xmlns="" xmlns:a16="http://schemas.microsoft.com/office/drawing/2014/main" val="1051463223"/>
                  </a:ext>
                </a:extLst>
              </a:tr>
              <a:tr h="5942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*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7. Victimization Survey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07031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16.5.2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Bribery in businesses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Prevalence rate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74" marR="7974" marT="7974" marB="0" anchor="ctr"/>
                </a:tc>
                <a:extLst>
                  <a:ext uri="{0D108BD9-81ED-4DB2-BD59-A6C34878D82A}">
                    <a16:rowId xmlns="" xmlns:a16="http://schemas.microsoft.com/office/drawing/2014/main" val="542355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009971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2535746" y="1484784"/>
            <a:ext cx="4000500" cy="17145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400" b="0" kern="1200" dirty="0" smtClean="0"/>
              <a:t>Спасибо за внимание!</a:t>
            </a:r>
            <a:endParaRPr lang="en-US" sz="2400" b="0" kern="12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67544" y="3140968"/>
            <a:ext cx="813690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endParaRPr lang="de-DE" sz="2400" kern="0" dirty="0">
              <a:latin typeface="+mj-lt"/>
              <a:ea typeface="+mj-ea"/>
              <a:cs typeface="+mj-cs"/>
              <a:hlinkClick r:id="rId2"/>
            </a:endParaRPr>
          </a:p>
          <a:p>
            <a:pPr eaLnBrk="0" hangingPunct="0">
              <a:defRPr/>
            </a:pPr>
            <a:r>
              <a:rPr lang="de-DE" sz="2400" u="sng" kern="0" dirty="0">
                <a:latin typeface="+mj-lt"/>
                <a:ea typeface="+mj-ea"/>
                <a:cs typeface="+mj-cs"/>
              </a:rPr>
              <a:t>https://www.unodc.org/unodc/en/data-and-analysis/crime-and-criminal-justice.html</a:t>
            </a:r>
          </a:p>
          <a:p>
            <a:pPr eaLnBrk="0" hangingPunct="0">
              <a:defRPr/>
            </a:pPr>
            <a:endParaRPr lang="de-DE" sz="2400" u="sng" kern="0" dirty="0" smtClean="0"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r>
              <a:rPr lang="ru-RU" sz="2400" u="sng" kern="0" dirty="0" smtClean="0">
                <a:latin typeface="+mj-lt"/>
                <a:ea typeface="+mj-ea"/>
                <a:cs typeface="+mj-cs"/>
              </a:rPr>
              <a:t>Контакты</a:t>
            </a:r>
            <a:r>
              <a:rPr lang="de-DE" sz="2400" u="sng" kern="0" dirty="0" smtClean="0">
                <a:latin typeface="+mj-lt"/>
                <a:ea typeface="+mj-ea"/>
                <a:cs typeface="+mj-cs"/>
              </a:rPr>
              <a:t>:</a:t>
            </a:r>
            <a:endParaRPr lang="de-DE" sz="2400" u="sng" kern="0" dirty="0"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r>
              <a:rPr lang="de-DE" sz="2400" kern="0" dirty="0">
                <a:latin typeface="+mj-lt"/>
                <a:ea typeface="+mj-ea"/>
                <a:cs typeface="+mj-cs"/>
                <a:hlinkClick r:id="rId3"/>
              </a:rPr>
              <a:t>CTS@unodc.org</a:t>
            </a:r>
            <a:endParaRPr lang="de-DE" sz="2400" kern="0" dirty="0"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endParaRPr lang="en-US" sz="24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75449"/>
            <a:ext cx="1656680" cy="1021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635700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77A5D5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BDCFE7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988</Words>
  <Application>Microsoft Office PowerPoint</Application>
  <PresentationFormat>Экран (4:3)</PresentationFormat>
  <Paragraphs>180</Paragraphs>
  <Slides>12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Default Design</vt:lpstr>
      <vt:lpstr>Custom Design</vt:lpstr>
      <vt:lpstr>Требования к отчетности  по устойчивым целям развития (ЦУР). Цель 16. (административные данные)</vt:lpstr>
      <vt:lpstr>Презентация PowerPoint</vt:lpstr>
      <vt:lpstr>Презентация PowerPoint</vt:lpstr>
      <vt:lpstr>Презентация PowerPoint</vt:lpstr>
      <vt:lpstr>Индикаторы ЦУР и Обзор CTS 2017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SDG indicators and the CTS 2017</vt:lpstr>
      <vt:lpstr>Спасибо за внимание!</vt:lpstr>
    </vt:vector>
  </TitlesOfParts>
  <Company>UNOV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Testuser</dc:creator>
  <cp:lastModifiedBy>Olga</cp:lastModifiedBy>
  <cp:revision>310</cp:revision>
  <cp:lastPrinted>2017-03-09T15:36:48Z</cp:lastPrinted>
  <dcterms:created xsi:type="dcterms:W3CDTF">2003-04-01T06:49:12Z</dcterms:created>
  <dcterms:modified xsi:type="dcterms:W3CDTF">2017-06-19T10:29:10Z</dcterms:modified>
</cp:coreProperties>
</file>