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15"/>
  </p:notesMasterIdLst>
  <p:handoutMasterIdLst>
    <p:handoutMasterId r:id="rId16"/>
  </p:handoutMasterIdLst>
  <p:sldIdLst>
    <p:sldId id="288" r:id="rId2"/>
    <p:sldId id="289" r:id="rId3"/>
    <p:sldId id="313" r:id="rId4"/>
    <p:sldId id="301" r:id="rId5"/>
    <p:sldId id="303" r:id="rId6"/>
    <p:sldId id="305" r:id="rId7"/>
    <p:sldId id="302" r:id="rId8"/>
    <p:sldId id="307" r:id="rId9"/>
    <p:sldId id="310" r:id="rId10"/>
    <p:sldId id="311" r:id="rId11"/>
    <p:sldId id="315" r:id="rId12"/>
    <p:sldId id="314" r:id="rId13"/>
    <p:sldId id="316" r:id="rId14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4" autoAdjust="0"/>
    <p:restoredTop sz="65009" autoAdjust="0"/>
  </p:normalViewPr>
  <p:slideViewPr>
    <p:cSldViewPr>
      <p:cViewPr varScale="1">
        <p:scale>
          <a:sx n="47" d="100"/>
          <a:sy n="47" d="100"/>
        </p:scale>
        <p:origin x="186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001856695400714"/>
          <c:y val="5.883157429608335E-2"/>
          <c:w val="0.82220548850822162"/>
          <c:h val="0.504573883186404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Суточные потребности 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2.8696623464398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707-4A06-A990-AAB23CC5E289}"/>
                </c:ext>
              </c:extLst>
            </c:dLbl>
            <c:dLbl>
              <c:idx val="1"/>
              <c:layout>
                <c:manualLayout>
                  <c:x val="3.4283267794703249E-3"/>
                  <c:y val="2.8696623464397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707-4A06-A990-AAB23CC5E289}"/>
                </c:ext>
              </c:extLst>
            </c:dLbl>
            <c:dLbl>
              <c:idx val="2"/>
              <c:layout>
                <c:manualLayout>
                  <c:x val="-1.1999143728146099E-2"/>
                  <c:y val="2.8696623464397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707-4A06-A990-AAB23CC5E289}"/>
                </c:ext>
              </c:extLst>
            </c:dLbl>
            <c:dLbl>
              <c:idx val="3"/>
              <c:layout>
                <c:manualLayout>
                  <c:x val="-2.7426614235762536E-2"/>
                  <c:y val="3.1885137182664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707-4A06-A990-AAB23CC5E289}"/>
                </c:ext>
              </c:extLst>
            </c:dLbl>
            <c:dLbl>
              <c:idx val="4"/>
              <c:layout>
                <c:manualLayout>
                  <c:x val="-1.3713307117881261E-2"/>
                  <c:y val="-2.5508109746131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707-4A06-A990-AAB23CC5E289}"/>
                </c:ext>
              </c:extLst>
            </c:dLbl>
            <c:dLbl>
              <c:idx val="5"/>
              <c:layout>
                <c:manualLayout>
                  <c:x val="-3.0854941015232857E-2"/>
                  <c:y val="-4.1450678337463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707-4A06-A990-AAB23CC5E289}"/>
                </c:ext>
              </c:extLst>
            </c:dLbl>
            <c:dLbl>
              <c:idx val="6"/>
              <c:layout>
                <c:manualLayout>
                  <c:x val="-8.570816948675803E-3"/>
                  <c:y val="1.5942568591332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707-4A06-A990-AAB23CC5E289}"/>
                </c:ext>
              </c:extLst>
            </c:dLbl>
            <c:dLbl>
              <c:idx val="7"/>
              <c:layout>
                <c:manualLayout>
                  <c:x val="-5.1424901692054704E-3"/>
                  <c:y val="1.5942568591332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707-4A06-A990-AAB23CC5E2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 Все население </c:v>
                </c:pt>
                <c:pt idx="1">
                  <c:v> Население пенсионного возраста </c:v>
                </c:pt>
                <c:pt idx="2">
                  <c:v> Население трудоспособного
возраста </c:v>
                </c:pt>
                <c:pt idx="3">
                  <c:v> Дети 1-17 </c:v>
                </c:pt>
                <c:pt idx="4">
                  <c:v> Дети 1-3 лет </c:v>
                </c:pt>
                <c:pt idx="5">
                  <c:v> Дети 4-6 лет </c:v>
                </c:pt>
                <c:pt idx="6">
                  <c:v> Дети 7-13 лет </c:v>
                </c:pt>
                <c:pt idx="7">
                  <c:v> Дети 14-17 лет 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2101</c:v>
                </c:pt>
                <c:pt idx="1">
                  <c:v>2100</c:v>
                </c:pt>
                <c:pt idx="2">
                  <c:v>2212</c:v>
                </c:pt>
                <c:pt idx="3">
                  <c:v>1920</c:v>
                </c:pt>
                <c:pt idx="4">
                  <c:v>1661</c:v>
                </c:pt>
                <c:pt idx="5">
                  <c:v>1661</c:v>
                </c:pt>
                <c:pt idx="6">
                  <c:v>2031</c:v>
                </c:pt>
                <c:pt idx="7">
                  <c:v>2244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707-4A06-A990-AAB23CC5E28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Суточное потребление 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1.8855797287086751E-2"/>
                  <c:y val="-7.01473018018618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707-4A06-A990-AAB23CC5E289}"/>
                </c:ext>
              </c:extLst>
            </c:dLbl>
            <c:dLbl>
              <c:idx val="1"/>
              <c:layout>
                <c:manualLayout>
                  <c:x val="-1.7141633897351596E-2"/>
                  <c:y val="-1.913108230959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707-4A06-A990-AAB23CC5E289}"/>
                </c:ext>
              </c:extLst>
            </c:dLbl>
            <c:dLbl>
              <c:idx val="3"/>
              <c:layout>
                <c:manualLayout>
                  <c:x val="0"/>
                  <c:y val="-1.913108230959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707-4A06-A990-AAB23CC5E289}"/>
                </c:ext>
              </c:extLst>
            </c:dLbl>
            <c:dLbl>
              <c:idx val="5"/>
              <c:layout>
                <c:manualLayout>
                  <c:x val="6.8566535589406428E-3"/>
                  <c:y val="1.5942568591332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707-4A06-A990-AAB23CC5E289}"/>
                </c:ext>
              </c:extLst>
            </c:dLbl>
            <c:dLbl>
              <c:idx val="6"/>
              <c:layout>
                <c:manualLayout>
                  <c:x val="-1.7141633897351596E-2"/>
                  <c:y val="-4.1450678337463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707-4A06-A990-AAB23CC5E289}"/>
                </c:ext>
              </c:extLst>
            </c:dLbl>
            <c:dLbl>
              <c:idx val="7"/>
              <c:layout>
                <c:manualLayout>
                  <c:x val="-2.3998287456292199E-2"/>
                  <c:y val="-2.55081097461315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707-4A06-A990-AAB23CC5E2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 Все население </c:v>
                </c:pt>
                <c:pt idx="1">
                  <c:v> Население пенсионного возраста </c:v>
                </c:pt>
                <c:pt idx="2">
                  <c:v> Население трудоспособного
возраста </c:v>
                </c:pt>
                <c:pt idx="3">
                  <c:v> Дети 1-17 </c:v>
                </c:pt>
                <c:pt idx="4">
                  <c:v> Дети 1-3 лет </c:v>
                </c:pt>
                <c:pt idx="5">
                  <c:v> Дети 4-6 лет </c:v>
                </c:pt>
                <c:pt idx="6">
                  <c:v> Дети 7-13 лет </c:v>
                </c:pt>
                <c:pt idx="7">
                  <c:v> Дети 14-17 лет </c:v>
                </c:pt>
              </c:strCache>
            </c:strRef>
          </c:cat>
          <c:val>
            <c:numRef>
              <c:f>Лист1!$C$2:$C$9</c:f>
              <c:numCache>
                <c:formatCode>#,##0</c:formatCode>
                <c:ptCount val="8"/>
                <c:pt idx="0">
                  <c:v>2251</c:v>
                </c:pt>
                <c:pt idx="1">
                  <c:v>2520</c:v>
                </c:pt>
                <c:pt idx="2">
                  <c:v>2508</c:v>
                </c:pt>
                <c:pt idx="3">
                  <c:v>1935</c:v>
                </c:pt>
                <c:pt idx="4">
                  <c:v>1325</c:v>
                </c:pt>
                <c:pt idx="5">
                  <c:v>1690</c:v>
                </c:pt>
                <c:pt idx="6">
                  <c:v>2074</c:v>
                </c:pt>
                <c:pt idx="7">
                  <c:v>2360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5707-4A06-A990-AAB23CC5E2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0294536"/>
        <c:axId val="110294928"/>
      </c:lineChart>
      <c:catAx>
        <c:axId val="110294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1200">
                <a:solidFill>
                  <a:schemeClr val="tx1"/>
                </a:solidFill>
              </a:defRPr>
            </a:pPr>
            <a:endParaRPr lang="ru-RU"/>
          </a:p>
        </c:txPr>
        <c:crossAx val="110294928"/>
        <c:crosses val="autoZero"/>
        <c:auto val="1"/>
        <c:lblAlgn val="ctr"/>
        <c:lblOffset val="100"/>
        <c:noMultiLvlLbl val="0"/>
      </c:catAx>
      <c:valAx>
        <c:axId val="110294928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110294536"/>
        <c:crosses val="autoZero"/>
        <c:crossBetween val="between"/>
      </c:valAx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0.45939578844902235"/>
          <c:y val="0.84103828049229645"/>
          <c:w val="0.53774169366361702"/>
          <c:h val="0.12122980220921332"/>
        </c:manualLayout>
      </c:layout>
      <c:overlay val="0"/>
      <c:txPr>
        <a:bodyPr/>
        <a:lstStyle/>
        <a:p>
          <a:pPr>
            <a:defRPr sz="15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529881595452408"/>
          <c:y val="0.1020680979174108"/>
          <c:w val="0.82220548850822162"/>
          <c:h val="0.4104580004002126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Суточные потребности 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5732436592706046E-2"/>
                  <c:y val="-3.75140961199544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1A4-4145-AE31-18B7DAA4C380}"/>
                </c:ext>
              </c:extLst>
            </c:dLbl>
            <c:dLbl>
              <c:idx val="1"/>
              <c:layout>
                <c:manualLayout>
                  <c:x val="-1.2304128067484491E-2"/>
                  <c:y val="-3.1756645718462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A4-4145-AE31-18B7DAA4C380}"/>
                </c:ext>
              </c:extLst>
            </c:dLbl>
            <c:dLbl>
              <c:idx val="2"/>
              <c:layout>
                <c:manualLayout>
                  <c:x val="-2.6158334710437683E-2"/>
                  <c:y val="-2.0241744915480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1A4-4145-AE31-18B7DAA4C380}"/>
                </c:ext>
              </c:extLst>
            </c:dLbl>
            <c:dLbl>
              <c:idx val="3"/>
              <c:layout>
                <c:manualLayout>
                  <c:x val="-3.214632305703783E-2"/>
                  <c:y val="-2.85680608839046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A4-4145-AE31-18B7DAA4C380}"/>
                </c:ext>
              </c:extLst>
            </c:dLbl>
            <c:dLbl>
              <c:idx val="4"/>
              <c:layout>
                <c:manualLayout>
                  <c:x val="-1.3713307117881261E-2"/>
                  <c:y val="-2.5508109746131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A4-4145-AE31-18B7DAA4C380}"/>
                </c:ext>
              </c:extLst>
            </c:dLbl>
            <c:dLbl>
              <c:idx val="5"/>
              <c:layout>
                <c:manualLayout>
                  <c:x val="-3.085494101523285E-2"/>
                  <c:y val="-4.1450678337463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1A4-4145-AE31-18B7DAA4C380}"/>
                </c:ext>
              </c:extLst>
            </c:dLbl>
            <c:dLbl>
              <c:idx val="6"/>
              <c:layout>
                <c:manualLayout>
                  <c:x val="-3.0596244481569199E-2"/>
                  <c:y val="-3.8753307983929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1A4-4145-AE31-18B7DAA4C380}"/>
                </c:ext>
              </c:extLst>
            </c:dLbl>
            <c:dLbl>
              <c:idx val="7"/>
              <c:layout>
                <c:manualLayout>
                  <c:x val="-5.1424901692054695E-3"/>
                  <c:y val="1.5942568591332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1A4-4145-AE31-18B7DAA4C3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 Все население </c:v>
                </c:pt>
                <c:pt idx="1">
                  <c:v> Население пенсионного возраста </c:v>
                </c:pt>
                <c:pt idx="2">
                  <c:v> Население трудоспособного
возраста </c:v>
                </c:pt>
                <c:pt idx="3">
                  <c:v> Дети 1-17 </c:v>
                </c:pt>
                <c:pt idx="4">
                  <c:v> Дети 1-3 лет </c:v>
                </c:pt>
                <c:pt idx="5">
                  <c:v> Дети 4-6 лет </c:v>
                </c:pt>
                <c:pt idx="6">
                  <c:v> Дети 7-13 лет </c:v>
                </c:pt>
                <c:pt idx="7">
                  <c:v> Дети 14-17 лет 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73</c:v>
                </c:pt>
                <c:pt idx="1">
                  <c:v>71</c:v>
                </c:pt>
                <c:pt idx="2">
                  <c:v>76</c:v>
                </c:pt>
                <c:pt idx="3">
                  <c:v>69</c:v>
                </c:pt>
                <c:pt idx="4">
                  <c:v>62</c:v>
                </c:pt>
                <c:pt idx="5">
                  <c:v>62</c:v>
                </c:pt>
                <c:pt idx="6">
                  <c:v>73</c:v>
                </c:pt>
                <c:pt idx="7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1A4-4145-AE31-18B7DAA4C38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Суточное потребление 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1.7282515168174795E-2"/>
                  <c:y val="7.57807408750645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1A4-4145-AE31-18B7DAA4C380}"/>
                </c:ext>
              </c:extLst>
            </c:dLbl>
            <c:dLbl>
              <c:idx val="1"/>
              <c:layout>
                <c:manualLayout>
                  <c:x val="-2.9727615777726219E-2"/>
                  <c:y val="2.40498223463877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1A4-4145-AE31-18B7DAA4C380}"/>
                </c:ext>
              </c:extLst>
            </c:dLbl>
            <c:dLbl>
              <c:idx val="2"/>
              <c:layout>
                <c:manualLayout>
                  <c:x val="-3.4611360503953387E-2"/>
                  <c:y val="4.60596032119319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1A4-4145-AE31-18B7DAA4C380}"/>
                </c:ext>
              </c:extLst>
            </c:dLbl>
            <c:dLbl>
              <c:idx val="3"/>
              <c:layout>
                <c:manualLayout>
                  <c:x val="0"/>
                  <c:y val="-1.913108230959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1A4-4145-AE31-18B7DAA4C380}"/>
                </c:ext>
              </c:extLst>
            </c:dLbl>
            <c:dLbl>
              <c:idx val="4"/>
              <c:layout>
                <c:manualLayout>
                  <c:x val="-1.5732436592706047E-3"/>
                  <c:y val="1.43936260037287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1A4-4145-AE31-18B7DAA4C380}"/>
                </c:ext>
              </c:extLst>
            </c:dLbl>
            <c:dLbl>
              <c:idx val="5"/>
              <c:layout>
                <c:manualLayout>
                  <c:x val="6.8566535589406419E-3"/>
                  <c:y val="1.5942568591332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1A4-4145-AE31-18B7DAA4C380}"/>
                </c:ext>
              </c:extLst>
            </c:dLbl>
            <c:dLbl>
              <c:idx val="6"/>
              <c:layout>
                <c:manualLayout>
                  <c:x val="-1.7141633897351585E-2"/>
                  <c:y val="-4.1450678337463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1A4-4145-AE31-18B7DAA4C380}"/>
                </c:ext>
              </c:extLst>
            </c:dLbl>
            <c:dLbl>
              <c:idx val="7"/>
              <c:layout>
                <c:manualLayout>
                  <c:x val="-2.3998287456292199E-2"/>
                  <c:y val="-2.55081097461315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1A4-4145-AE31-18B7DAA4C3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 Все население </c:v>
                </c:pt>
                <c:pt idx="1">
                  <c:v> Население пенсионного возраста </c:v>
                </c:pt>
                <c:pt idx="2">
                  <c:v> Население трудоспособного
возраста </c:v>
                </c:pt>
                <c:pt idx="3">
                  <c:v> Дети 1-17 </c:v>
                </c:pt>
                <c:pt idx="4">
                  <c:v> Дети 1-3 лет </c:v>
                </c:pt>
                <c:pt idx="5">
                  <c:v> Дети 4-6 лет </c:v>
                </c:pt>
                <c:pt idx="6">
                  <c:v> Дети 7-13 лет </c:v>
                </c:pt>
                <c:pt idx="7">
                  <c:v> Дети 14-17 лет </c:v>
                </c:pt>
              </c:strCache>
            </c:strRef>
          </c:cat>
          <c:val>
            <c:numRef>
              <c:f>Лист1!$C$2:$C$9</c:f>
              <c:numCache>
                <c:formatCode>#,##0.0</c:formatCode>
                <c:ptCount val="8"/>
                <c:pt idx="0">
                  <c:v>61.327045247864397</c:v>
                </c:pt>
                <c:pt idx="1">
                  <c:v>69.8473502687159</c:v>
                </c:pt>
                <c:pt idx="2" formatCode="0.0">
                  <c:v>68.37268073597528</c:v>
                </c:pt>
                <c:pt idx="3" formatCode="0.0">
                  <c:v>52.310117958360458</c:v>
                </c:pt>
                <c:pt idx="4">
                  <c:v>35.815600000000003</c:v>
                </c:pt>
                <c:pt idx="5" formatCode="0.0">
                  <c:v>45.760800000000003</c:v>
                </c:pt>
                <c:pt idx="6" formatCode="0.0">
                  <c:v>56.068899999999999</c:v>
                </c:pt>
                <c:pt idx="7" formatCode="0.0">
                  <c:v>63.685899999999997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81A4-4145-AE31-18B7DAA4C3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415568"/>
        <c:axId val="185415960"/>
      </c:lineChart>
      <c:catAx>
        <c:axId val="185415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1200">
                <a:solidFill>
                  <a:schemeClr val="tx1"/>
                </a:solidFill>
              </a:defRPr>
            </a:pPr>
            <a:endParaRPr lang="ru-RU"/>
          </a:p>
        </c:txPr>
        <c:crossAx val="185415960"/>
        <c:crosses val="autoZero"/>
        <c:auto val="1"/>
        <c:lblAlgn val="ctr"/>
        <c:lblOffset val="100"/>
        <c:noMultiLvlLbl val="0"/>
      </c:catAx>
      <c:valAx>
        <c:axId val="185415960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185415568"/>
        <c:crosses val="autoZero"/>
        <c:crossBetween val="between"/>
      </c:valAx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0.45939578844902235"/>
          <c:y val="0.84103828049229645"/>
          <c:w val="0.53774169366361724"/>
          <c:h val="0.12122980220921334"/>
        </c:manualLayout>
      </c:layout>
      <c:overlay val="0"/>
      <c:txPr>
        <a:bodyPr/>
        <a:lstStyle/>
        <a:p>
          <a:pPr>
            <a:defRPr sz="15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529881595452408"/>
          <c:y val="5.0195447307428594E-2"/>
          <c:w val="0.82220548850822162"/>
          <c:h val="0.504573883186404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Суточные потребности 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5732436592706046E-2"/>
                  <c:y val="-3.75140961199544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6CA-4673-BB57-E2EA0010909F}"/>
                </c:ext>
              </c:extLst>
            </c:dLbl>
            <c:dLbl>
              <c:idx val="1"/>
              <c:layout>
                <c:manualLayout>
                  <c:x val="-2.0170346363837466E-2"/>
                  <c:y val="-4.03928213207001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6CA-4673-BB57-E2EA0010909F}"/>
                </c:ext>
              </c:extLst>
            </c:dLbl>
            <c:dLbl>
              <c:idx val="2"/>
              <c:layout>
                <c:manualLayout>
                  <c:x val="-2.6158334710437683E-2"/>
                  <c:y val="-2.0241744915480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6CA-4673-BB57-E2EA0010909F}"/>
                </c:ext>
              </c:extLst>
            </c:dLbl>
            <c:dLbl>
              <c:idx val="3"/>
              <c:layout>
                <c:manualLayout>
                  <c:x val="-3.214632305703783E-2"/>
                  <c:y val="-2.85680608839046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6CA-4673-BB57-E2EA0010909F}"/>
                </c:ext>
              </c:extLst>
            </c:dLbl>
            <c:dLbl>
              <c:idx val="4"/>
              <c:layout>
                <c:manualLayout>
                  <c:x val="-1.3713307117881261E-2"/>
                  <c:y val="-2.5508109746131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6CA-4673-BB57-E2EA0010909F}"/>
                </c:ext>
              </c:extLst>
            </c:dLbl>
            <c:dLbl>
              <c:idx val="5"/>
              <c:layout>
                <c:manualLayout>
                  <c:x val="-3.085494101523285E-2"/>
                  <c:y val="-4.1450678337463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6CA-4673-BB57-E2EA0010909F}"/>
                </c:ext>
              </c:extLst>
            </c:dLbl>
            <c:dLbl>
              <c:idx val="6"/>
              <c:layout>
                <c:manualLayout>
                  <c:x val="-3.0596244481569206E-2"/>
                  <c:y val="-3.8753307983929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6CA-4673-BB57-E2EA0010909F}"/>
                </c:ext>
              </c:extLst>
            </c:dLbl>
            <c:dLbl>
              <c:idx val="7"/>
              <c:layout>
                <c:manualLayout>
                  <c:x val="-1.9961612854712645E-3"/>
                  <c:y val="-3.01171323816917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6CA-4673-BB57-E2EA001090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 Все население </c:v>
                </c:pt>
                <c:pt idx="1">
                  <c:v> Население пенсионного возраста </c:v>
                </c:pt>
                <c:pt idx="2">
                  <c:v> Население трудоспособного
возраста </c:v>
                </c:pt>
                <c:pt idx="3">
                  <c:v> Дети 1-17 </c:v>
                </c:pt>
                <c:pt idx="4">
                  <c:v> Дети 1-3 лет </c:v>
                </c:pt>
                <c:pt idx="5">
                  <c:v> Дети 4-6 лет </c:v>
                </c:pt>
                <c:pt idx="6">
                  <c:v> Дети 7-13 лет </c:v>
                </c:pt>
                <c:pt idx="7">
                  <c:v> Дети 14-17 лет 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71</c:v>
                </c:pt>
                <c:pt idx="1">
                  <c:v>72</c:v>
                </c:pt>
                <c:pt idx="2">
                  <c:v>74</c:v>
                </c:pt>
                <c:pt idx="3">
                  <c:v>66</c:v>
                </c:pt>
                <c:pt idx="4">
                  <c:v>59</c:v>
                </c:pt>
                <c:pt idx="5">
                  <c:v>59</c:v>
                </c:pt>
                <c:pt idx="6">
                  <c:v>70</c:v>
                </c:pt>
                <c:pt idx="7">
                  <c:v>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6CA-4673-BB57-E2EA0010909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Суточное потребление 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1.7282515168174795E-2"/>
                  <c:y val="7.57807408750645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6CA-4673-BB57-E2EA0010909F}"/>
                </c:ext>
              </c:extLst>
            </c:dLbl>
            <c:dLbl>
              <c:idx val="1"/>
              <c:layout>
                <c:manualLayout>
                  <c:x val="-2.1861397481373168E-2"/>
                  <c:y val="3.2685997948624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6CA-4673-BB57-E2EA0010909F}"/>
                </c:ext>
              </c:extLst>
            </c:dLbl>
            <c:dLbl>
              <c:idx val="2"/>
              <c:layout>
                <c:manualLayout>
                  <c:x val="-3.4611360503953401E-2"/>
                  <c:y val="4.60596032119319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6CA-4673-BB57-E2EA0010909F}"/>
                </c:ext>
              </c:extLst>
            </c:dLbl>
            <c:dLbl>
              <c:idx val="3"/>
              <c:layout>
                <c:manualLayout>
                  <c:x val="0"/>
                  <c:y val="-1.913108230959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6CA-4673-BB57-E2EA0010909F}"/>
                </c:ext>
              </c:extLst>
            </c:dLbl>
            <c:dLbl>
              <c:idx val="4"/>
              <c:layout>
                <c:manualLayout>
                  <c:x val="-1.5732436592706047E-3"/>
                  <c:y val="1.43936260037287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6CA-4673-BB57-E2EA0010909F}"/>
                </c:ext>
              </c:extLst>
            </c:dLbl>
            <c:dLbl>
              <c:idx val="5"/>
              <c:layout>
                <c:manualLayout>
                  <c:x val="6.8566535589406428E-3"/>
                  <c:y val="1.5942568591332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6CA-4673-BB57-E2EA0010909F}"/>
                </c:ext>
              </c:extLst>
            </c:dLbl>
            <c:dLbl>
              <c:idx val="6"/>
              <c:layout>
                <c:manualLayout>
                  <c:x val="-1.7141633897351585E-2"/>
                  <c:y val="-4.1450678337463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6CA-4673-BB57-E2EA0010909F}"/>
                </c:ext>
              </c:extLst>
            </c:dLbl>
            <c:dLbl>
              <c:idx val="7"/>
              <c:layout>
                <c:manualLayout>
                  <c:x val="-1.9728723242160352E-3"/>
                  <c:y val="-1.68718230604022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6CA-4673-BB57-E2EA001090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 Все население </c:v>
                </c:pt>
                <c:pt idx="1">
                  <c:v> Население пенсионного возраста </c:v>
                </c:pt>
                <c:pt idx="2">
                  <c:v> Население трудоспособного
возраста </c:v>
                </c:pt>
                <c:pt idx="3">
                  <c:v> Дети 1-17 </c:v>
                </c:pt>
                <c:pt idx="4">
                  <c:v> Дети 1-3 лет </c:v>
                </c:pt>
                <c:pt idx="5">
                  <c:v> Дети 4-6 лет </c:v>
                </c:pt>
                <c:pt idx="6">
                  <c:v> Дети 7-13 лет </c:v>
                </c:pt>
                <c:pt idx="7">
                  <c:v> Дети 14-17 лет </c:v>
                </c:pt>
              </c:strCache>
            </c:strRef>
          </c:cat>
          <c:val>
            <c:numRef>
              <c:f>Лист1!$C$2:$C$9</c:f>
              <c:numCache>
                <c:formatCode>#,##0.0</c:formatCode>
                <c:ptCount val="8"/>
                <c:pt idx="0">
                  <c:v>63.937841165874502</c:v>
                </c:pt>
                <c:pt idx="1">
                  <c:v>75.327623833818606</c:v>
                </c:pt>
                <c:pt idx="2" formatCode="0.0">
                  <c:v>71.532179470713032</c:v>
                </c:pt>
                <c:pt idx="3">
                  <c:v>53.483227114986597</c:v>
                </c:pt>
                <c:pt idx="4">
                  <c:v>35.716000000000001</c:v>
                </c:pt>
                <c:pt idx="5">
                  <c:v>46.301900000000003</c:v>
                </c:pt>
                <c:pt idx="6">
                  <c:v>57.263199999999998</c:v>
                </c:pt>
                <c:pt idx="7">
                  <c:v>66.433800000000005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D6CA-4673-BB57-E2EA001090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417920"/>
        <c:axId val="185418312"/>
      </c:lineChart>
      <c:catAx>
        <c:axId val="1854179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1200"/>
            </a:pPr>
            <a:endParaRPr lang="ru-RU"/>
          </a:p>
        </c:txPr>
        <c:crossAx val="185418312"/>
        <c:crosses val="autoZero"/>
        <c:auto val="1"/>
        <c:lblAlgn val="ctr"/>
        <c:lblOffset val="100"/>
        <c:noMultiLvlLbl val="0"/>
      </c:catAx>
      <c:valAx>
        <c:axId val="185418312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500" baseline="0"/>
            </a:pPr>
            <a:endParaRPr lang="ru-RU"/>
          </a:p>
        </c:txPr>
        <c:crossAx val="185417920"/>
        <c:crosses val="autoZero"/>
        <c:crossBetween val="between"/>
      </c:valAx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0.45939578844902235"/>
          <c:y val="0.84103828049229645"/>
          <c:w val="0.53774169366361746"/>
          <c:h val="0.12122980220921337"/>
        </c:manualLayout>
      </c:layout>
      <c:overlay val="0"/>
      <c:txPr>
        <a:bodyPr/>
        <a:lstStyle/>
        <a:p>
          <a:pPr>
            <a:defRPr sz="15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Суточное потребление 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2777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87C-4A09-B103-25EA698BC10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 V квинтиль </c:v>
                </c:pt>
                <c:pt idx="1">
                  <c:v> IV квинтиль </c:v>
                </c:pt>
                <c:pt idx="2">
                  <c:v> III квинтиль </c:v>
                </c:pt>
                <c:pt idx="3">
                  <c:v> II квинтиль </c:v>
                </c:pt>
                <c:pt idx="4">
                  <c:v> I квинтиль 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2777</c:v>
                </c:pt>
                <c:pt idx="1">
                  <c:v>2385</c:v>
                </c:pt>
                <c:pt idx="2">
                  <c:v>2216</c:v>
                </c:pt>
                <c:pt idx="3">
                  <c:v>2026</c:v>
                </c:pt>
                <c:pt idx="4">
                  <c:v>1852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7C-4A09-B103-25EA698BC1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0295712"/>
        <c:axId val="137607744"/>
      </c:barChart>
      <c:catAx>
        <c:axId val="1102957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137607744"/>
        <c:crosses val="autoZero"/>
        <c:auto val="1"/>
        <c:lblAlgn val="ctr"/>
        <c:lblOffset val="100"/>
        <c:noMultiLvlLbl val="0"/>
      </c:catAx>
      <c:valAx>
        <c:axId val="137607744"/>
        <c:scaling>
          <c:orientation val="minMax"/>
        </c:scaling>
        <c:delete val="0"/>
        <c:axPos val="b"/>
        <c:majorGridlines>
          <c:spPr>
            <a:ln>
              <a:gradFill>
                <a:gsLst>
                  <a:gs pos="100000">
                    <a:schemeClr val="accent1">
                      <a:tint val="66000"/>
                      <a:satMod val="160000"/>
                    </a:schemeClr>
                  </a:gs>
                  <a:gs pos="66000">
                    <a:schemeClr val="accent1">
                      <a:tint val="44500"/>
                      <a:satMod val="160000"/>
                    </a:schemeClr>
                  </a:gs>
                  <a:gs pos="2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c:spPr>
        </c:majorGridlines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11029571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Ккал в день на душу населения</c:v>
                </c:pt>
              </c:strCache>
            </c:strRef>
          </c:tx>
          <c:invertIfNegative val="0"/>
          <c:dPt>
            <c:idx val="5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0-9107-447C-A3E7-90568BA35015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 г.Ош </c:v>
                </c:pt>
                <c:pt idx="1">
                  <c:v> Чуйская область </c:v>
                </c:pt>
                <c:pt idx="2">
                  <c:v> Баткенская область </c:v>
                </c:pt>
                <c:pt idx="3">
                  <c:v> г.Бишкек </c:v>
                </c:pt>
                <c:pt idx="4">
                  <c:v> Иссык-Кульская область </c:v>
                </c:pt>
                <c:pt idx="5">
                  <c:v> Кыргызская Республика </c:v>
                </c:pt>
                <c:pt idx="6">
                  <c:v> Нарынская область </c:v>
                </c:pt>
                <c:pt idx="7">
                  <c:v> Ошская область </c:v>
                </c:pt>
                <c:pt idx="8">
                  <c:v> Джалал-Абадская область </c:v>
                </c:pt>
                <c:pt idx="9">
                  <c:v> Таласская область </c:v>
                </c:pt>
              </c:strCache>
            </c:strRef>
          </c:cat>
          <c:val>
            <c:numRef>
              <c:f>Лист1!$B$2:$B$11</c:f>
              <c:numCache>
                <c:formatCode>#,##0</c:formatCode>
                <c:ptCount val="10"/>
                <c:pt idx="0">
                  <c:v>2002.99711471316</c:v>
                </c:pt>
                <c:pt idx="1">
                  <c:v>2124.1362582284</c:v>
                </c:pt>
                <c:pt idx="2">
                  <c:v>2153.4352807433002</c:v>
                </c:pt>
                <c:pt idx="3">
                  <c:v>2163.5297213055101</c:v>
                </c:pt>
                <c:pt idx="4">
                  <c:v>2201.4469174648402</c:v>
                </c:pt>
                <c:pt idx="5">
                  <c:v>2251</c:v>
                </c:pt>
                <c:pt idx="6">
                  <c:v>2274.41745706853</c:v>
                </c:pt>
                <c:pt idx="7">
                  <c:v>2330.4402999240501</c:v>
                </c:pt>
                <c:pt idx="8">
                  <c:v>2410.641082529</c:v>
                </c:pt>
                <c:pt idx="9">
                  <c:v>2452.9135335897199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0A-48F5-871B-F4B0906F51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6139672"/>
        <c:axId val="186140064"/>
      </c:barChart>
      <c:catAx>
        <c:axId val="18613967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86140064"/>
        <c:crosses val="autoZero"/>
        <c:auto val="1"/>
        <c:lblAlgn val="ctr"/>
        <c:lblOffset val="100"/>
        <c:noMultiLvlLbl val="0"/>
      </c:catAx>
      <c:valAx>
        <c:axId val="186140064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crossAx val="1861396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014355447553896E-2"/>
          <c:y val="4.6026414915084864E-2"/>
          <c:w val="0.93251533742331283"/>
          <c:h val="0.60869565217391464"/>
        </c:manualLayout>
      </c:layout>
      <c:lineChart>
        <c:grouping val="stacked"/>
        <c:varyColors val="0"/>
        <c:ser>
          <c:idx val="1"/>
          <c:order val="0"/>
          <c:tx>
            <c:strRef>
              <c:f>Лист1!$B$19</c:f>
              <c:strCache>
                <c:ptCount val="1"/>
                <c:pt idx="0">
                  <c:v>нормы потребления</c:v>
                </c:pt>
              </c:strCache>
            </c:strRef>
          </c:tx>
          <c:spPr>
            <a:ln w="16653">
              <a:solidFill>
                <a:srgbClr val="FF0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9933729214080834E-2"/>
                  <c:y val="2.95202952029520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AE5-45C8-B030-DA028566A84C}"/>
                </c:ext>
              </c:extLst>
            </c:dLbl>
            <c:dLbl>
              <c:idx val="1"/>
              <c:layout>
                <c:manualLayout>
                  <c:x val="-2.6143790849673262E-2"/>
                  <c:y val="-2.46913580246913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AE5-45C8-B030-DA028566A84C}"/>
                </c:ext>
              </c:extLst>
            </c:dLbl>
            <c:dLbl>
              <c:idx val="2"/>
              <c:layout>
                <c:manualLayout>
                  <c:x val="-2.6143790849673238E-2"/>
                  <c:y val="-4.9382716049382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AE5-45C8-B030-DA028566A84C}"/>
                </c:ext>
              </c:extLst>
            </c:dLbl>
            <c:dLbl>
              <c:idx val="3"/>
              <c:layout>
                <c:manualLayout>
                  <c:x val="-2.178649237472767E-2"/>
                  <c:y val="-3.70370370370370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AE5-45C8-B030-DA028566A84C}"/>
                </c:ext>
              </c:extLst>
            </c:dLbl>
            <c:dLbl>
              <c:idx val="4"/>
              <c:layout>
                <c:manualLayout>
                  <c:x val="-3.2679738562091554E-2"/>
                  <c:y val="-4.9382716049382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AE5-45C8-B030-DA028566A84C}"/>
                </c:ext>
              </c:extLst>
            </c:dLbl>
            <c:dLbl>
              <c:idx val="5"/>
              <c:layout>
                <c:manualLayout>
                  <c:x val="9.966777408637619E-4"/>
                  <c:y val="4.974285963332081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AE5-45C8-B030-DA028566A84C}"/>
                </c:ext>
              </c:extLst>
            </c:dLbl>
            <c:dLbl>
              <c:idx val="6"/>
              <c:layout>
                <c:manualLayout>
                  <c:x val="-1.1960362557478834E-16"/>
                  <c:y val="1.07420402644656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AE5-45C8-B030-DA028566A84C}"/>
                </c:ext>
              </c:extLst>
            </c:dLbl>
            <c:dLbl>
              <c:idx val="7"/>
              <c:layout>
                <c:manualLayout>
                  <c:x val="-3.7037037037037229E-2"/>
                  <c:y val="-2.88065843621398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AE5-45C8-B030-DA028566A84C}"/>
                </c:ext>
              </c:extLst>
            </c:dLbl>
            <c:dLbl>
              <c:idx val="8"/>
              <c:layout>
                <c:manualLayout>
                  <c:x val="-1.3289036544850141E-3"/>
                  <c:y val="4.994043641223805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AE5-45C8-B030-DA028566A84C}"/>
                </c:ext>
              </c:extLst>
            </c:dLbl>
            <c:spPr>
              <a:noFill/>
              <a:ln w="33305">
                <a:noFill/>
              </a:ln>
            </c:spPr>
            <c:txPr>
              <a:bodyPr/>
              <a:lstStyle/>
              <a:p>
                <a:pPr>
                  <a:defRPr sz="1180" b="0" i="0" u="none" strike="noStrike" baseline="0">
                    <a:solidFill>
                      <a:srgbClr val="FF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Лист1!$A$20:$A$29</c:f>
              <c:strCache>
                <c:ptCount val="10"/>
                <c:pt idx="0">
                  <c:v>Хлеб и хлебопродукты</c:v>
                </c:pt>
                <c:pt idx="1">
                  <c:v>Картофель</c:v>
                </c:pt>
                <c:pt idx="2">
                  <c:v>Овощи и бахчевые</c:v>
                </c:pt>
                <c:pt idx="3">
                  <c:v>Фрукты и ягоды</c:v>
                </c:pt>
                <c:pt idx="4">
                  <c:v>Мясо и мясопродукты</c:v>
                </c:pt>
                <c:pt idx="5">
                  <c:v>Молоко и молочные продукты</c:v>
                </c:pt>
                <c:pt idx="6">
                  <c:v>Растительное масло</c:v>
                </c:pt>
                <c:pt idx="7">
                  <c:v>Сахар-песок</c:v>
                </c:pt>
                <c:pt idx="8">
                  <c:v>Яйца шт.</c:v>
                </c:pt>
                <c:pt idx="9">
                  <c:v>Рыба и рыбопродукты</c:v>
                </c:pt>
              </c:strCache>
            </c:strRef>
          </c:cat>
          <c:val>
            <c:numRef>
              <c:f>Лист1!$B$20:$B$29</c:f>
              <c:numCache>
                <c:formatCode>0.0</c:formatCode>
                <c:ptCount val="10"/>
                <c:pt idx="0">
                  <c:v>7.88</c:v>
                </c:pt>
                <c:pt idx="1">
                  <c:v>4.6900000000000004</c:v>
                </c:pt>
                <c:pt idx="2">
                  <c:v>6.83</c:v>
                </c:pt>
                <c:pt idx="3">
                  <c:v>7.76</c:v>
                </c:pt>
                <c:pt idx="4">
                  <c:v>3.16</c:v>
                </c:pt>
                <c:pt idx="5">
                  <c:v>19.099730000000001</c:v>
                </c:pt>
                <c:pt idx="6">
                  <c:v>0.79</c:v>
                </c:pt>
                <c:pt idx="7">
                  <c:v>1.66</c:v>
                </c:pt>
                <c:pt idx="8">
                  <c:v>16</c:v>
                </c:pt>
                <c:pt idx="9">
                  <c:v>0.35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AE5-45C8-B030-DA028566A8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873032"/>
        <c:axId val="185873424"/>
      </c:lineChart>
      <c:lineChart>
        <c:grouping val="standard"/>
        <c:varyColors val="0"/>
        <c:ser>
          <c:idx val="0"/>
          <c:order val="1"/>
          <c:tx>
            <c:strRef>
              <c:f>Лист1!$C$19</c:f>
              <c:strCache>
                <c:ptCount val="1"/>
                <c:pt idx="0">
                  <c:v>фактическое потребление I полугодии 2019г</c:v>
                </c:pt>
              </c:strCache>
            </c:strRef>
          </c:tx>
          <c:spPr>
            <a:ln w="16653">
              <a:solidFill>
                <a:srgbClr val="000080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1.5250544662309379E-2"/>
                  <c:y val="-5.63380281690140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AE5-45C8-B030-DA028566A84C}"/>
                </c:ext>
              </c:extLst>
            </c:dLbl>
            <c:dLbl>
              <c:idx val="1"/>
              <c:layout>
                <c:manualLayout>
                  <c:x val="-1.5250544662309379E-2"/>
                  <c:y val="2.34742879362301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AE5-45C8-B030-DA028566A84C}"/>
                </c:ext>
              </c:extLst>
            </c:dLbl>
            <c:dLbl>
              <c:idx val="2"/>
              <c:layout>
                <c:manualLayout>
                  <c:x val="-2.8322440087145972E-2"/>
                  <c:y val="4.5267489711934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AE5-45C8-B030-DA028566A84C}"/>
                </c:ext>
              </c:extLst>
            </c:dLbl>
            <c:dLbl>
              <c:idx val="3"/>
              <c:layout>
                <c:manualLayout>
                  <c:x val="-1.5225666122892874E-2"/>
                  <c:y val="-2.43902439024390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AE5-45C8-B030-DA028566A84C}"/>
                </c:ext>
              </c:extLst>
            </c:dLbl>
            <c:dLbl>
              <c:idx val="4"/>
              <c:layout>
                <c:manualLayout>
                  <c:x val="-3.831127318716925E-3"/>
                  <c:y val="1.935470364973505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AE5-45C8-B030-DA028566A84C}"/>
                </c:ext>
              </c:extLst>
            </c:dLbl>
            <c:dLbl>
              <c:idx val="5"/>
              <c:layout>
                <c:manualLayout>
                  <c:x val="1.2734454704790299E-3"/>
                  <c:y val="-3.00386436935235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AE5-45C8-B030-DA028566A84C}"/>
                </c:ext>
              </c:extLst>
            </c:dLbl>
            <c:dLbl>
              <c:idx val="6"/>
              <c:layout>
                <c:manualLayout>
                  <c:x val="-5.5458184006096462E-5"/>
                  <c:y val="-3.42602008697252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6AE5-45C8-B030-DA028566A84C}"/>
                </c:ext>
              </c:extLst>
            </c:dLbl>
            <c:dLbl>
              <c:idx val="7"/>
              <c:layout>
                <c:manualLayout>
                  <c:x val="2.5639442128557507E-3"/>
                  <c:y val="-9.75211431904354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AE5-45C8-B030-DA028566A84C}"/>
                </c:ext>
              </c:extLst>
            </c:dLbl>
            <c:dLbl>
              <c:idx val="8"/>
              <c:layout>
                <c:manualLayout>
                  <c:x val="5.5923823475553264E-3"/>
                  <c:y val="-1.56159262380025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6AE5-45C8-B030-DA028566A84C}"/>
                </c:ext>
              </c:extLst>
            </c:dLbl>
            <c:dLbl>
              <c:idx val="9"/>
              <c:layout>
                <c:manualLayout>
                  <c:x val="-2.3810395793548711E-3"/>
                  <c:y val="-3.52395618444373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6AE5-45C8-B030-DA028566A84C}"/>
                </c:ext>
              </c:extLst>
            </c:dLbl>
            <c:spPr>
              <a:noFill/>
              <a:ln w="33305">
                <a:noFill/>
              </a:ln>
            </c:spPr>
            <c:txPr>
              <a:bodyPr/>
              <a:lstStyle/>
              <a:p>
                <a:pPr>
                  <a:defRPr sz="1180" b="0" i="0" u="none" strike="noStrike" baseline="0">
                    <a:solidFill>
                      <a:srgbClr val="0000FF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Лист1!$A$20:$A$29</c:f>
              <c:strCache>
                <c:ptCount val="10"/>
                <c:pt idx="0">
                  <c:v>Хлеб и хлебопродукты</c:v>
                </c:pt>
                <c:pt idx="1">
                  <c:v>Картофель</c:v>
                </c:pt>
                <c:pt idx="2">
                  <c:v>Овощи и бахчевые</c:v>
                </c:pt>
                <c:pt idx="3">
                  <c:v>Фрукты и ягоды</c:v>
                </c:pt>
                <c:pt idx="4">
                  <c:v>Мясо и мясопродукты</c:v>
                </c:pt>
                <c:pt idx="5">
                  <c:v>Молоко и молочные продукты</c:v>
                </c:pt>
                <c:pt idx="6">
                  <c:v>Растительное масло</c:v>
                </c:pt>
                <c:pt idx="7">
                  <c:v>Сахар-песок</c:v>
                </c:pt>
                <c:pt idx="8">
                  <c:v>Яйца шт.</c:v>
                </c:pt>
                <c:pt idx="9">
                  <c:v>Рыба и рыбопродукты</c:v>
                </c:pt>
              </c:strCache>
            </c:strRef>
          </c:cat>
          <c:val>
            <c:numRef>
              <c:f>Лист1!$C$20:$C$29</c:f>
              <c:numCache>
                <c:formatCode>0.0</c:formatCode>
                <c:ptCount val="10"/>
                <c:pt idx="0">
                  <c:v>10.299099999999999</c:v>
                </c:pt>
                <c:pt idx="1">
                  <c:v>3.5467</c:v>
                </c:pt>
                <c:pt idx="2">
                  <c:v>5.1516000000000002</c:v>
                </c:pt>
                <c:pt idx="3">
                  <c:v>2.9497</c:v>
                </c:pt>
                <c:pt idx="4">
                  <c:v>1.8876999999999999</c:v>
                </c:pt>
                <c:pt idx="5">
                  <c:v>7.2272999999999996</c:v>
                </c:pt>
                <c:pt idx="6">
                  <c:v>0.93959999999999999</c:v>
                </c:pt>
                <c:pt idx="7">
                  <c:v>0.74309999999999998</c:v>
                </c:pt>
                <c:pt idx="8">
                  <c:v>6.7359999999999998</c:v>
                </c:pt>
                <c:pt idx="9">
                  <c:v>0.1065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6AE5-45C8-B030-DA028566A8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873816"/>
        <c:axId val="185874208"/>
      </c:lineChart>
      <c:catAx>
        <c:axId val="18587303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4163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049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8587342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85873424"/>
        <c:scaling>
          <c:orientation val="minMax"/>
        </c:scaling>
        <c:delete val="0"/>
        <c:axPos val="l"/>
        <c:numFmt formatCode="0" sourceLinked="0"/>
        <c:majorTickMark val="cross"/>
        <c:minorTickMark val="none"/>
        <c:tickLblPos val="nextTo"/>
        <c:spPr>
          <a:ln w="416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8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85873032"/>
        <c:crosses val="autoZero"/>
        <c:crossBetween val="between"/>
        <c:minorUnit val="0.5"/>
      </c:valAx>
      <c:catAx>
        <c:axId val="1858738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5874208"/>
        <c:crosses val="autoZero"/>
        <c:auto val="0"/>
        <c:lblAlgn val="ctr"/>
        <c:lblOffset val="100"/>
        <c:noMultiLvlLbl val="0"/>
      </c:catAx>
      <c:valAx>
        <c:axId val="18587420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85873816"/>
        <c:crosses val="autoZero"/>
        <c:crossBetween val="between"/>
      </c:valAx>
      <c:spPr>
        <a:solidFill>
          <a:srgbClr val="FFFFFF"/>
        </a:solidFill>
        <a:ln w="16653">
          <a:solidFill>
            <a:srgbClr val="FFFFFF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20380385018535352"/>
          <c:y val="0.91512906760441415"/>
          <c:w val="0.6844210325704897"/>
          <c:h val="7.7490507861274482E-2"/>
        </c:manualLayout>
      </c:layout>
      <c:overlay val="0"/>
      <c:spPr>
        <a:solidFill>
          <a:srgbClr val="FFFFFF"/>
        </a:solidFill>
        <a:ln w="33305">
          <a:noFill/>
        </a:ln>
      </c:spPr>
      <c:txPr>
        <a:bodyPr/>
        <a:lstStyle/>
        <a:p>
          <a:pPr>
            <a:defRPr sz="140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1311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770894133487514E-2"/>
          <c:y val="3.1804298611629672E-2"/>
          <c:w val="0.92742568032523343"/>
          <c:h val="0.809601670667832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Лист4!$A$4:$A$8</c:f>
              <c:strCache>
                <c:ptCount val="5"/>
                <c:pt idx="0">
                  <c:v>Кыргызская Республика</c:v>
                </c:pt>
                <c:pt idx="1">
                  <c:v>Мальчики </c:v>
                </c:pt>
                <c:pt idx="2">
                  <c:v>Девочки</c:v>
                </c:pt>
                <c:pt idx="3">
                  <c:v>Городская 
местность</c:v>
                </c:pt>
                <c:pt idx="4">
                  <c:v>Сельская 
местность</c:v>
                </c:pt>
              </c:strCache>
            </c:strRef>
          </c:cat>
          <c:val>
            <c:numRef>
              <c:f>Лист4!$B$4:$B$8</c:f>
              <c:numCache>
                <c:formatCode>0.0</c:formatCode>
                <c:ptCount val="5"/>
                <c:pt idx="0" formatCode="General">
                  <c:v>7.9</c:v>
                </c:pt>
                <c:pt idx="1">
                  <c:v>6</c:v>
                </c:pt>
                <c:pt idx="2" formatCode="General">
                  <c:v>9.6</c:v>
                </c:pt>
                <c:pt idx="3">
                  <c:v>7</c:v>
                </c:pt>
                <c:pt idx="4" formatCode="General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F8-4F1F-A023-A95BBA5FF3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782056"/>
        <c:axId val="381780088"/>
      </c:barChart>
      <c:catAx>
        <c:axId val="381782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81780088"/>
        <c:crosses val="autoZero"/>
        <c:auto val="1"/>
        <c:lblAlgn val="ctr"/>
        <c:lblOffset val="100"/>
        <c:noMultiLvlLbl val="0"/>
      </c:catAx>
      <c:valAx>
        <c:axId val="38178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81782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53E-4EC8-8873-F55CED769A9F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53E-4EC8-8873-F55CED769A9F}"/>
              </c:ext>
            </c:extLst>
          </c:dPt>
          <c:dPt>
            <c:idx val="2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53E-4EC8-8873-F55CED769A9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53E-4EC8-8873-F55CED769A9F}"/>
              </c:ext>
            </c:extLst>
          </c:dPt>
          <c:dLbls>
            <c:dLbl>
              <c:idx val="1"/>
              <c:layout>
                <c:manualLayout>
                  <c:x val="-8.9375328083990246E-3"/>
                  <c:y val="-7.08100029163020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2820512820512814E-2"/>
                      <c:h val="9.953703703703703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53E-4EC8-8873-F55CED769A9F}"/>
                </c:ext>
              </c:extLst>
            </c:dLbl>
            <c:dLbl>
              <c:idx val="2"/>
              <c:layout>
                <c:manualLayout>
                  <c:x val="-4.10498687664042E-4"/>
                  <c:y val="-6.35691892680081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53E-4EC8-8873-F55CED769A9F}"/>
                </c:ext>
              </c:extLst>
            </c:dLbl>
            <c:dLbl>
              <c:idx val="3"/>
              <c:layout>
                <c:manualLayout>
                  <c:x val="5.9273167777104787E-3"/>
                  <c:y val="1.29286964129483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53E-4EC8-8873-F55CED769A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Лист2!$A$25:$A$28</c:f>
              <c:strCache>
                <c:ptCount val="4"/>
                <c:pt idx="0">
                  <c:v>Недостаточная масса тела (ИМТ&lt;18,5) </c:v>
                </c:pt>
                <c:pt idx="1">
                  <c:v>Нормальная масса тела (18,5&lt;= ИМТ&lt;25)</c:v>
                </c:pt>
                <c:pt idx="2">
                  <c:v>Избыточная масса тела (25&lt;= ИМТ&lt;30)</c:v>
                </c:pt>
                <c:pt idx="3">
                  <c:v>Ожирение (ИМТ&gt;=30)</c:v>
                </c:pt>
              </c:strCache>
            </c:strRef>
          </c:cat>
          <c:val>
            <c:numRef>
              <c:f>Лист2!$B$25:$B$28</c:f>
              <c:numCache>
                <c:formatCode>General</c:formatCode>
                <c:ptCount val="4"/>
                <c:pt idx="0">
                  <c:v>1.4</c:v>
                </c:pt>
                <c:pt idx="1">
                  <c:v>52.1</c:v>
                </c:pt>
                <c:pt idx="2">
                  <c:v>35.6</c:v>
                </c:pt>
                <c:pt idx="3">
                  <c:v>10.9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53E-4EC8-8873-F55CED769A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751286089238835"/>
          <c:y val="0.24140419947506561"/>
          <c:w val="0.29252156600954976"/>
          <c:h val="0.517191601049868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76D8D-F886-40F5-9C47-D1E7030775D2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CE718A-3EC9-424C-B941-8F3941A0DD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1392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925EA3-03FB-4147-BA20-523BDC615163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DDF3E-80C8-4566-B5BE-CED8F701B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04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5513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 defTabSz="925513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 defTabSz="925513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 defTabSz="925513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 defTabSz="925513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5AE08B59-243D-4442-85FB-3B19B83F958E}" type="datetime1">
              <a:rPr lang="ru-RU" altLang="ru-RU" smtClean="0">
                <a:latin typeface="Times New Roman" panose="02020603050405020304" pitchFamily="18" charset="0"/>
              </a:rPr>
              <a:pPr/>
              <a:t>10.12.2019</a:t>
            </a:fld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481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5513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 defTabSz="925513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 defTabSz="925513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 defTabSz="925513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 defTabSz="925513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8EDAD0EA-692A-4080-BB88-E43BEE0D898A}" type="slidenum">
              <a:rPr lang="ru-RU" altLang="ru-RU">
                <a:latin typeface="Times New Roman" panose="02020603050405020304" pitchFamily="18" charset="0"/>
              </a:rPr>
              <a:pPr/>
              <a:t>1</a:t>
            </a:fld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2081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Расчет потребления продуктов питания населением осуществляется в соответствии с Законом о государственной статистике, ежегодной Программой статистических работ, Программой развития статистики, Постановлением Правительства Кыргызской Республики «О статистике выборочных обследований домашних хозяйств». </a:t>
            </a:r>
          </a:p>
          <a:p>
            <a:pPr marL="172675" indent="-172675">
              <a:buFontTx/>
              <a:buChar char="-"/>
              <a:defRPr/>
            </a:pPr>
            <a:endParaRPr lang="ru-RU" altLang="ru-RU" dirty="0">
              <a:latin typeface="Times New Roman" panose="02020603050405020304" pitchFamily="18" charset="0"/>
            </a:endParaRPr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C3F4262-C45E-444F-9075-8D10FD374492}" type="slidenum">
              <a:rPr lang="ru-RU" altLang="ru-RU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525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dirty="0"/>
              <a:t>Информация о питании населения Кыргызской Республики основана на данных интегрированного выборочного обследования бюджетов домашних хозяйств и рабочей силы.</a:t>
            </a:r>
          </a:p>
          <a:p>
            <a:endParaRPr lang="ru-RU" altLang="ru-RU" sz="1200" dirty="0">
              <a:latin typeface="Times New Roman" panose="02020603050405020304" pitchFamily="18" charset="0"/>
            </a:endParaRPr>
          </a:p>
          <a:p>
            <a:r>
              <a:rPr lang="ru-RU" altLang="ru-RU" sz="1200" dirty="0">
                <a:latin typeface="Times New Roman" panose="02020603050405020304" pitchFamily="18" charset="0"/>
              </a:rPr>
              <a:t>Ежемесячно в 1672 домашних хозяйствах в 152 счетных участках, выбранных с вероятностью, пропорциональной размеру и расположенных на территории всех регионов, в течение 14 дней заполняется дневник ежедневных расходов на покупку продуктов питания (наименование продукта, количество, единица измерения, стоимость продукта);</a:t>
            </a:r>
          </a:p>
          <a:p>
            <a:pPr marL="0" indent="0">
              <a:buNone/>
            </a:pPr>
            <a:endParaRPr lang="ru-RU" altLang="ru-RU" sz="1200" dirty="0">
              <a:latin typeface="Times New Roman" panose="02020603050405020304" pitchFamily="18" charset="0"/>
            </a:endParaRPr>
          </a:p>
          <a:p>
            <a:r>
              <a:rPr lang="ru-RU" altLang="ru-RU" sz="1200" dirty="0">
                <a:latin typeface="Times New Roman" panose="02020603050405020304" pitchFamily="18" charset="0"/>
              </a:rPr>
              <a:t>Через 14 дней в тех же домохозяйствах проводится опрос о потреблении всех продуктов питания за 14 прошедших дней (наименование продукта, количество, единица измерения, источник поступления продукта)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C3F4262-C45E-444F-9075-8D10FD374492}" type="slidenum">
              <a:rPr lang="ru-RU" altLang="ru-RU"/>
              <a:pPr/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87965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этом графике приведены два показателя характеризующие: суточные потребности  утвержденные постановлением Правительства КР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 6 ноября 2009 года № 694 «Об утверждении структуры прожиточного минимума для основных социально-демографических групп населения</a:t>
            </a:r>
            <a:b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Кыргызской Республики» </a:t>
            </a:r>
            <a:r>
              <a:rPr lang="ru-RU" dirty="0"/>
              <a:t>(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Химический состав и энергетическая ценность минимального набора продуктов питания для основных социально-демографических групп населения Кыргызской Республики) и фактическое суточное потребление. Если смотреть по социально-демографическим группам населения, энергетическая ценность потребленных продуктов населения пенсионного и трудоспособного возраста выше установленной минимальной нормы потребления. Но у детей от 1 до 3 лет наблюдается низкая калорийность питания.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DDF3E-80C8-4566-B5BE-CED8F701B13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206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Потребление белков во всех демографических  группах населения ниже установленной минимальной нормы потребления. Особенно выражается у детей от 1 до 3 лет.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DDF3E-80C8-4566-B5BE-CED8F701B13F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470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Только население трудоспособного возраста получает необходимую минимальную норму жира, во всех остальных группах потребление жиров было ниже установленной суточной потребности.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DDF3E-80C8-4566-B5BE-CED8F701B13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13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</a:t>
            </a:r>
            <a:r>
              <a:rPr lang="ru-RU" dirty="0" err="1"/>
              <a:t>квинтильной</a:t>
            </a:r>
            <a:r>
              <a:rPr lang="ru-RU" dirty="0"/>
              <a:t> группе (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20% населения с наибольшими доходами</a:t>
            </a:r>
            <a:r>
              <a:rPr lang="ru-RU" dirty="0"/>
              <a:t>) энергетическая ценность питания составила 1852 ккал, что ниже минимальной нормы потребления на 248 ккал. Аналогичная ситуация наблюдается в отношении белков и жиров.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DDF3E-80C8-4566-B5BE-CED8F701B13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443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Энергетическая ценность питания в Иссык-Кульской, </a:t>
            </a:r>
            <a:r>
              <a:rPr lang="ru-RU" dirty="0" err="1"/>
              <a:t>Баткенской</a:t>
            </a:r>
            <a:r>
              <a:rPr lang="ru-RU" dirty="0"/>
              <a:t>, Чуйской областях и в городах Бишкек и Ош было ниже относительно общереспубликанского значения.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DDF3E-80C8-4566-B5BE-CED8F701B13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601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Фактическое потребление базовых продуктов питания в домашних хозяйствах ниже установленной минимальной нормы. Население в месяц потребляет хлеба и хлебопродуктов на 2,4 кг больше установленной минимальной нормы, при этом потребление молока и молочных продуктов  12 кг, а потребление яиц 9 штук меньше нормы.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DDF3E-80C8-4566-B5BE-CED8F701B13F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812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Около половины расходов населения </a:t>
            </a:r>
            <a:r>
              <a:rPr lang="en-US" dirty="0"/>
              <a:t>I </a:t>
            </a:r>
            <a:r>
              <a:rPr lang="ru-RU" dirty="0" err="1"/>
              <a:t>квинтильной</a:t>
            </a:r>
            <a:r>
              <a:rPr lang="ru-RU" dirty="0"/>
              <a:t> группы направлены на приобретение продуктов питания.  В тоже время население </a:t>
            </a:r>
            <a:r>
              <a:rPr lang="en-US" dirty="0"/>
              <a:t>V</a:t>
            </a:r>
            <a:r>
              <a:rPr lang="ru-RU" dirty="0"/>
              <a:t> </a:t>
            </a:r>
            <a:r>
              <a:rPr lang="ru-RU" dirty="0" err="1"/>
              <a:t>квинтильной</a:t>
            </a:r>
            <a:r>
              <a:rPr lang="ru-RU" dirty="0"/>
              <a:t> группы 1/3 из общих расходов тратит на потребление.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DDF3E-80C8-4566-B5BE-CED8F701B13F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173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ходе анализа данных о питании детей, кроме использования оценок энергетической ценности потребляемых продуктов питания, используется метод Z-скор, который основан на соотношении веса и роста ребенка. Дети, для которых это соотношение более чем на два стандартных отклонения ниже стандарта веса для их роста, классифицированы как недоедающие. Среди детей в возрасте 1-11 лет, 7,2 процента определены как недоедающие. Число истощенных дошкольников в возрасте 1-6 лет составило 7,9 процента, девочек в возрасте 7-10 лет и мальчиков 7-11 лет, соответственно, 8,4 и 5,0 процента. Наибольшая доля детей в возрасте 1-6 лет с недостаточным весом наблюдалась среди девочек (9,6 процента). Имеются различия в распределении недоедающих детей по возрастным группам и полу ребенка. Так, в 2018г. доля детей дошкольного и младшего школьного возраста с недостаточным весом среди девочек составила 9,1 процента, а среди мальчиков - 5,5 процента. Из них более истощенными оказались пятилетние девочки (14,5 процента) и однолетние мальчики (7,1 процента).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DDF3E-80C8-4566-B5BE-CED8F701B13F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232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 анализе питания взрослого населения в возрасте 18 лет и старше был использован индекс массы тела, представляющий собой частное от деления массы тела (кг) на квадрат роста (м2 ). Взрослое население с индексом массы тела меньше 18,5 классифицировано как имеющее недостаточный вес, от 18,5 до 25 – имеющее нормальный вес, от 25 до 30 – лица с избыточной массой тела, 30 и выше – страдающее от ожирения. </a:t>
            </a:r>
          </a:p>
          <a:p>
            <a:r>
              <a:rPr lang="ru-RU" dirty="0"/>
              <a:t>Более половины (52,1 процента) взрослого населения имели нормальную массу тела. Хроническая энергетическая недостаточность наблюдается у 1,4 процента взрослого населения, причем среди женщин распространенность недостаточного веса на 1 процентный пункт выше, чем среди мужчин. Из всех возрастных групп недостаток веса чаще встречается у молодежи в возрасте 18-29 лет: у мужчин – 1,9 процента и у женщин – 5,2 процента. Для всех возрастных групп доля лиц с энергетической недостаточностью выше у женщин, чем у мужчин. Среди взрослого населения избыточная масса тела и ожирение являются более масштабным явлением, чем недоедание. Избыток веса имели 39,4 процента мужчин и 32,6 процента женщин. Ожирение наблюдается у 9,1 процента мужчин и 12,4 процента женщин. Среди возрастных групп с избыточным весом, преобладает население предпенсионного и пенсионного возраста, как среди мужчин, так и среди женщин.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DDF3E-80C8-4566-B5BE-CED8F701B13F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888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35163"/>
            <a:ext cx="8229600" cy="4389437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984F90D-87DB-4553-B902-FC445FF110B3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ru-RU"/>
              <a:t>Kliknij, aby edytować styl</a:t>
            </a:r>
            <a:endParaRPr lang="en-US" altLang="ru-RU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ru-RU"/>
              <a:t>Kliknij, aby edytować style wzorca tekstu</a:t>
            </a:r>
          </a:p>
          <a:p>
            <a:pPr lvl="1"/>
            <a:r>
              <a:rPr lang="pl-PL" altLang="ru-RU"/>
              <a:t>Drugi poziom</a:t>
            </a:r>
          </a:p>
          <a:p>
            <a:pPr lvl="2"/>
            <a:r>
              <a:rPr lang="pl-PL" altLang="ru-RU"/>
              <a:t>Trzeci poziom</a:t>
            </a:r>
          </a:p>
          <a:p>
            <a:pPr lvl="3"/>
            <a:r>
              <a:rPr lang="pl-PL" altLang="ru-RU"/>
              <a:t>Czwarty poziom</a:t>
            </a:r>
          </a:p>
          <a:p>
            <a:pPr lvl="4"/>
            <a:r>
              <a:rPr lang="pl-PL" altLang="ru-RU"/>
              <a:t>Piąty poziom</a:t>
            </a:r>
            <a:endParaRPr lang="en-US" altLang="ru-RU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4617B">
                    <a:shade val="90000"/>
                  </a:srgbClr>
                </a:solidFill>
                <a:latin typeface="+mn-lt"/>
                <a:cs typeface="+mn-cs"/>
              </a:defRPr>
            </a:lvl1pPr>
          </a:lstStyle>
          <a:p>
            <a:fld id="{A984F90D-87DB-4553-B902-FC445FF110B3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45C75"/>
                </a:solidFill>
                <a:latin typeface="Constantia" pitchFamily="18" charset="0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  <a:latin typeface="Constantia" pitchFamily="18" charset="0"/>
              </a:defRPr>
            </a:lvl1pPr>
          </a:lstStyle>
          <a:p>
            <a:fld id="{133C1D2A-05E4-4B4B-9C85-1453EE1B9DF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onstanti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onstanti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5" y="1556792"/>
            <a:ext cx="7713737" cy="232951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0" dirty="0">
                <a:solidFill>
                  <a:schemeClr val="tx1"/>
                </a:solidFill>
              </a:rPr>
              <a:t>О питании населения </a:t>
            </a:r>
            <a:r>
              <a:rPr lang="ru-RU" b="0" dirty="0" err="1">
                <a:solidFill>
                  <a:schemeClr val="tx1"/>
                </a:solidFill>
              </a:rPr>
              <a:t>Кыргызской</a:t>
            </a:r>
            <a:r>
              <a:rPr lang="ru-RU" b="0" dirty="0">
                <a:solidFill>
                  <a:schemeClr val="tx1"/>
                </a:solidFill>
              </a:rPr>
              <a:t> Республики </a:t>
            </a:r>
            <a:br>
              <a:rPr lang="ru-RU" b="0" dirty="0">
                <a:solidFill>
                  <a:schemeClr val="tx1"/>
                </a:solidFill>
              </a:rPr>
            </a:br>
            <a:r>
              <a:rPr lang="ru-RU" b="0" dirty="0">
                <a:solidFill>
                  <a:schemeClr val="tx1"/>
                </a:solidFill>
              </a:rPr>
              <a:t>в </a:t>
            </a:r>
            <a:r>
              <a:rPr lang="en-US" b="0" dirty="0">
                <a:solidFill>
                  <a:schemeClr val="tx1"/>
                </a:solidFill>
              </a:rPr>
              <a:t>I</a:t>
            </a:r>
            <a:r>
              <a:rPr lang="ru-RU" b="0" dirty="0">
                <a:solidFill>
                  <a:schemeClr val="tx1"/>
                </a:solidFill>
              </a:rPr>
              <a:t> полугодии 2019 года</a:t>
            </a:r>
          </a:p>
        </p:txBody>
      </p:sp>
      <p:sp>
        <p:nvSpPr>
          <p:cNvPr id="11268" name="Rectangle 3092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4406" tIns="42203" rIns="84406" bIns="42203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fld id="{D87AE4AD-6708-47AA-AAF7-D3C604E4506E}" type="datetime1">
              <a:rPr lang="ru-RU" altLang="ru-RU" smtClean="0">
                <a:solidFill>
                  <a:srgbClr val="FFFFFF"/>
                </a:solidFill>
              </a:rPr>
              <a:pPr eaLnBrk="1" hangingPunct="1"/>
              <a:t>10.12.2019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11269" name="Rectangle 3094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fld id="{B584B51D-6FF7-41DA-AECC-BAE646117CF0}" type="slidenum">
              <a:rPr lang="ru-RU" altLang="ru-RU">
                <a:solidFill>
                  <a:srgbClr val="FFFFFF"/>
                </a:solidFill>
              </a:rPr>
              <a:pPr eaLnBrk="1" hangingPunct="1"/>
              <a:t>1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9" name="Podtytuł 2"/>
          <p:cNvSpPr>
            <a:spLocks/>
          </p:cNvSpPr>
          <p:nvPr/>
        </p:nvSpPr>
        <p:spPr bwMode="auto">
          <a:xfrm>
            <a:off x="981076" y="6178549"/>
            <a:ext cx="748823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Национальный статистический комитет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Кыргызской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 Республики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pic>
        <p:nvPicPr>
          <p:cNvPr id="10" name="Picture 36" descr="7oblastif-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6" y="5975350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6511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66346" y="805120"/>
            <a:ext cx="8642350" cy="547688"/>
          </a:xfrm>
        </p:spPr>
        <p:txBody>
          <a:bodyPr/>
          <a:lstStyle/>
          <a:p>
            <a:pPr algn="ctr"/>
            <a:r>
              <a:rPr lang="ru-RU" altLang="ru-RU" sz="3600" b="1" dirty="0">
                <a:latin typeface="+mn-lt"/>
              </a:rPr>
              <a:t>Нормативно-правовая база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6792"/>
            <a:ext cx="8229600" cy="3600996"/>
          </a:xfrm>
        </p:spPr>
        <p:txBody>
          <a:bodyPr/>
          <a:lstStyle/>
          <a:p>
            <a:r>
              <a:rPr lang="ru-RU" altLang="ru-RU" sz="2800" dirty="0"/>
              <a:t>Закон о государственной статистике;</a:t>
            </a:r>
          </a:p>
          <a:p>
            <a:r>
              <a:rPr lang="ru-RU" altLang="ru-RU" sz="2800" dirty="0"/>
              <a:t>Ежегодная Программа статистических работ;</a:t>
            </a:r>
          </a:p>
          <a:p>
            <a:r>
              <a:rPr lang="ru-RU" altLang="ru-RU" sz="2800" dirty="0"/>
              <a:t>Программа развития статистики;</a:t>
            </a:r>
          </a:p>
          <a:p>
            <a:r>
              <a:rPr lang="ru-RU" altLang="ru-RU" sz="2800" dirty="0"/>
              <a:t>Постановление Правительства </a:t>
            </a:r>
            <a:r>
              <a:rPr lang="ru-RU" altLang="ru-RU" sz="2800" dirty="0" err="1"/>
              <a:t>Кыргызской</a:t>
            </a:r>
            <a:r>
              <a:rPr lang="ru-RU" altLang="ru-RU" sz="2800" dirty="0"/>
              <a:t> Республики «О статистике выборочных обследований домашних хозяйств».</a:t>
            </a:r>
          </a:p>
        </p:txBody>
      </p:sp>
      <p:pic>
        <p:nvPicPr>
          <p:cNvPr id="15364" name="Picture 36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949950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dtytuł 2"/>
          <p:cNvSpPr>
            <a:spLocks/>
          </p:cNvSpPr>
          <p:nvPr/>
        </p:nvSpPr>
        <p:spPr bwMode="auto">
          <a:xfrm>
            <a:off x="1198563" y="6308330"/>
            <a:ext cx="748823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Национальный статистический комитет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Кыргызской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 Республики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168528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32967" y="23564"/>
            <a:ext cx="8642350" cy="792386"/>
          </a:xfrm>
        </p:spPr>
        <p:txBody>
          <a:bodyPr/>
          <a:lstStyle/>
          <a:p>
            <a:pPr algn="ctr"/>
            <a:r>
              <a:rPr lang="ru-RU" altLang="ru-RU" sz="3600" b="1" dirty="0">
                <a:latin typeface="+mn-lt"/>
              </a:rPr>
              <a:t>Сбор информации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5" y="980728"/>
            <a:ext cx="8767812" cy="5184576"/>
          </a:xfrm>
        </p:spPr>
        <p:txBody>
          <a:bodyPr/>
          <a:lstStyle/>
          <a:p>
            <a:r>
              <a:rPr lang="ru-RU" altLang="ru-RU" sz="2400" dirty="0">
                <a:latin typeface="Times New Roman" panose="02020603050405020304" pitchFamily="18" charset="0"/>
              </a:rPr>
              <a:t>Ежемесячно в 1672 домашних хозяйствах в 152 счетных участках, выбранных с вероятностью, пропорциональной размеру и расположенных на территории всех регионов, в течение 14 дней заполняется дневник ежедневных расходов на покупку продуктов питания (наименование продукта, количество, единица измерения, стоимость продукта);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</a:endParaRPr>
          </a:p>
          <a:p>
            <a:r>
              <a:rPr lang="ru-RU" altLang="ru-RU" sz="2400" dirty="0">
                <a:latin typeface="Times New Roman" panose="02020603050405020304" pitchFamily="18" charset="0"/>
              </a:rPr>
              <a:t>Через 14 дней в тех же домохозяйствах проводится опрос о потреблении всех продуктов питания за 14 прошедших дней (наименование продукта, количество, единица измерения, источник поступления продукта)</a:t>
            </a:r>
          </a:p>
          <a:p>
            <a:endParaRPr lang="ru-RU" altLang="ru-RU" sz="2800" dirty="0">
              <a:latin typeface="Times New Roman" panose="02020603050405020304" pitchFamily="18" charset="0"/>
            </a:endParaRPr>
          </a:p>
        </p:txBody>
      </p:sp>
      <p:pic>
        <p:nvPicPr>
          <p:cNvPr id="15364" name="Picture 36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35" y="6077454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dtytuł 2"/>
          <p:cNvSpPr>
            <a:spLocks/>
          </p:cNvSpPr>
          <p:nvPr/>
        </p:nvSpPr>
        <p:spPr bwMode="auto">
          <a:xfrm>
            <a:off x="1198563" y="6308330"/>
            <a:ext cx="748823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Национальный статистический комитет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Кыргызской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 Республики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545881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883608"/>
          </a:xfrm>
        </p:spPr>
        <p:txBody>
          <a:bodyPr/>
          <a:lstStyle/>
          <a:p>
            <a:pPr algn="ctr">
              <a:spcAft>
                <a:spcPts val="600"/>
              </a:spcAft>
              <a:defRPr/>
            </a:pPr>
            <a:r>
              <a:rPr lang="ru-RU" sz="2500" b="1" dirty="0">
                <a:solidFill>
                  <a:schemeClr val="tx1"/>
                </a:solidFill>
                <a:latin typeface="+mn-lt"/>
              </a:rPr>
              <a:t>Баланс питания в виде энергетической ценности по результатам обследования ежедневного потребления и оценки ежедневных потребностей, </a:t>
            </a:r>
            <a:r>
              <a:rPr lang="en-US" sz="2500" b="1" dirty="0">
                <a:solidFill>
                  <a:schemeClr val="tx1"/>
                </a:solidFill>
                <a:latin typeface="+mn-lt"/>
              </a:rPr>
              <a:t>I </a:t>
            </a:r>
            <a:r>
              <a:rPr lang="ru-RU" sz="2500" b="1" dirty="0">
                <a:solidFill>
                  <a:schemeClr val="tx1"/>
                </a:solidFill>
                <a:latin typeface="+mn-lt"/>
              </a:rPr>
              <a:t>полугодие 2019 года</a:t>
            </a:r>
            <a:br>
              <a:rPr lang="ru-RU" sz="2500" b="1" dirty="0">
                <a:solidFill>
                  <a:schemeClr val="tx1"/>
                </a:solidFill>
                <a:latin typeface="+mn-lt"/>
              </a:rPr>
            </a:br>
            <a:r>
              <a:rPr lang="ru-RU" sz="2500" i="1" dirty="0">
                <a:solidFill>
                  <a:schemeClr val="tx1"/>
                </a:solidFill>
                <a:latin typeface="+mn-lt"/>
              </a:rPr>
              <a:t>(ккал в день на душу населения по демографическим группам)</a:t>
            </a:r>
            <a:br>
              <a:rPr lang="ru-RU" sz="2500" dirty="0">
                <a:solidFill>
                  <a:schemeClr val="tx1"/>
                </a:solidFill>
                <a:latin typeface="+mn-lt"/>
              </a:rPr>
            </a:br>
            <a:endParaRPr lang="ru-RU" sz="250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2834137"/>
              </p:ext>
            </p:extLst>
          </p:nvPr>
        </p:nvGraphicFramePr>
        <p:xfrm>
          <a:off x="500034" y="1831703"/>
          <a:ext cx="8341531" cy="4411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36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35" y="6077454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dtytuł 2"/>
          <p:cNvSpPr>
            <a:spLocks/>
          </p:cNvSpPr>
          <p:nvPr/>
        </p:nvSpPr>
        <p:spPr bwMode="auto">
          <a:xfrm>
            <a:off x="1198563" y="6308330"/>
            <a:ext cx="748823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Национальный статистический комитет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Кыргызской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 Республики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73300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89306"/>
            <a:ext cx="9144000" cy="1882371"/>
          </a:xfrm>
        </p:spPr>
        <p:txBody>
          <a:bodyPr/>
          <a:lstStyle/>
          <a:p>
            <a:pPr algn="ctr">
              <a:defRPr/>
            </a:pPr>
            <a:r>
              <a:rPr lang="ru-RU" sz="2500" b="1" dirty="0">
                <a:solidFill>
                  <a:schemeClr val="tx1"/>
                </a:solidFill>
                <a:latin typeface="+mn-lt"/>
              </a:rPr>
              <a:t>Баланс питания в виде энергетической ценности по результатам обследования ежедневного потребления и оценки ежедневных потребностей,</a:t>
            </a:r>
            <a:r>
              <a:rPr lang="en-US" sz="2500" b="1" dirty="0">
                <a:solidFill>
                  <a:schemeClr val="tx1"/>
                </a:solidFill>
              </a:rPr>
              <a:t> </a:t>
            </a:r>
            <a:r>
              <a:rPr lang="en-US" sz="2500" b="1" dirty="0">
                <a:solidFill>
                  <a:schemeClr val="tx1"/>
                </a:solidFill>
                <a:latin typeface="+mn-lt"/>
              </a:rPr>
              <a:t>I </a:t>
            </a:r>
            <a:r>
              <a:rPr lang="ru-RU" sz="2500" b="1" dirty="0">
                <a:solidFill>
                  <a:schemeClr val="tx1"/>
                </a:solidFill>
                <a:latin typeface="+mn-lt"/>
              </a:rPr>
              <a:t>полугодие 2019 года</a:t>
            </a:r>
            <a:br>
              <a:rPr lang="ru-RU" sz="2500" b="1" dirty="0">
                <a:solidFill>
                  <a:schemeClr val="tx1"/>
                </a:solidFill>
                <a:latin typeface="+mn-lt"/>
              </a:rPr>
            </a:br>
            <a:r>
              <a:rPr lang="ru-RU" sz="2500" i="1" dirty="0">
                <a:solidFill>
                  <a:schemeClr val="tx1"/>
                </a:solidFill>
                <a:latin typeface="+mn-lt"/>
              </a:rPr>
              <a:t>(белки в день на душу населения по демографическим группам, грамм)</a:t>
            </a:r>
            <a:endParaRPr lang="ru-RU" sz="250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4081850"/>
              </p:ext>
            </p:extLst>
          </p:nvPr>
        </p:nvGraphicFramePr>
        <p:xfrm>
          <a:off x="282429" y="2163687"/>
          <a:ext cx="8559136" cy="3979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36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35" y="6077454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dtytuł 2"/>
          <p:cNvSpPr>
            <a:spLocks/>
          </p:cNvSpPr>
          <p:nvPr/>
        </p:nvSpPr>
        <p:spPr bwMode="auto">
          <a:xfrm>
            <a:off x="1198563" y="6308330"/>
            <a:ext cx="748823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Национальный статистический комитет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Кыргызской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 Республики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41571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8546"/>
            <a:ext cx="9144000" cy="2053132"/>
          </a:xfrm>
        </p:spPr>
        <p:txBody>
          <a:bodyPr/>
          <a:lstStyle/>
          <a:p>
            <a:pPr algn="ctr">
              <a:defRPr/>
            </a:pPr>
            <a:r>
              <a:rPr lang="ru-RU" sz="2500" b="1" dirty="0">
                <a:solidFill>
                  <a:schemeClr val="tx1"/>
                </a:solidFill>
                <a:latin typeface="+mn-lt"/>
              </a:rPr>
              <a:t>Баланс питания в виде энергетической ценности по результатам обследования ежедневного потребления и оценки ежедневных потребностей,</a:t>
            </a:r>
            <a:r>
              <a:rPr lang="en-US" sz="2500" b="1" dirty="0">
                <a:solidFill>
                  <a:schemeClr val="tx1"/>
                </a:solidFill>
              </a:rPr>
              <a:t> </a:t>
            </a:r>
            <a:r>
              <a:rPr lang="en-US" sz="2500" b="1" dirty="0">
                <a:solidFill>
                  <a:schemeClr val="tx1"/>
                </a:solidFill>
                <a:latin typeface="+mn-lt"/>
              </a:rPr>
              <a:t>I </a:t>
            </a:r>
            <a:r>
              <a:rPr lang="ru-RU" sz="2500" b="1" dirty="0">
                <a:solidFill>
                  <a:schemeClr val="tx1"/>
                </a:solidFill>
                <a:latin typeface="+mn-lt"/>
              </a:rPr>
              <a:t>полугодие 2019 года</a:t>
            </a:r>
            <a:br>
              <a:rPr lang="ru-RU" sz="2500" b="1" dirty="0">
                <a:solidFill>
                  <a:schemeClr val="tx1"/>
                </a:solidFill>
                <a:latin typeface="+mn-lt"/>
              </a:rPr>
            </a:br>
            <a:r>
              <a:rPr lang="ru-RU" sz="2500" i="1" dirty="0">
                <a:solidFill>
                  <a:schemeClr val="tx1"/>
                </a:solidFill>
                <a:latin typeface="+mn-lt"/>
              </a:rPr>
              <a:t>(жиры в день на душу населения по демографическим группам, грамм)</a:t>
            </a:r>
            <a:endParaRPr lang="ru-RU" sz="250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8690954"/>
              </p:ext>
            </p:extLst>
          </p:nvPr>
        </p:nvGraphicFramePr>
        <p:xfrm>
          <a:off x="107503" y="2071678"/>
          <a:ext cx="8856983" cy="4411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36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35" y="6077454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dtytuł 2"/>
          <p:cNvSpPr>
            <a:spLocks/>
          </p:cNvSpPr>
          <p:nvPr/>
        </p:nvSpPr>
        <p:spPr bwMode="auto">
          <a:xfrm>
            <a:off x="1198563" y="6308330"/>
            <a:ext cx="748823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Национальный статистический комитет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Кыргызской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 Республики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76944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угольник 1"/>
          <p:cNvSpPr>
            <a:spLocks noChangeArrowheads="1"/>
          </p:cNvSpPr>
          <p:nvPr/>
        </p:nvSpPr>
        <p:spPr bwMode="auto">
          <a:xfrm>
            <a:off x="0" y="26035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500" b="1" dirty="0"/>
              <a:t>Энергетическая ценность питания населения в  </a:t>
            </a:r>
            <a:r>
              <a:rPr lang="ru-RU" sz="2500" b="1" dirty="0" err="1"/>
              <a:t>квинтильных</a:t>
            </a:r>
            <a:r>
              <a:rPr lang="ru-RU" sz="2500" b="1" dirty="0"/>
              <a:t> группах,</a:t>
            </a:r>
            <a:r>
              <a:rPr lang="en-US" sz="2500" b="1" dirty="0"/>
              <a:t> I </a:t>
            </a:r>
            <a:r>
              <a:rPr lang="ru-RU" sz="2500" b="1" dirty="0"/>
              <a:t>полугодие 2019 года</a:t>
            </a:r>
          </a:p>
          <a:p>
            <a:pPr algn="ctr"/>
            <a:r>
              <a:rPr lang="ru-RU" sz="2500" dirty="0"/>
              <a:t>(</a:t>
            </a:r>
            <a:r>
              <a:rPr lang="ru-RU" sz="2500" i="1" dirty="0"/>
              <a:t>ккал в день на душу населения)</a:t>
            </a:r>
            <a:r>
              <a:rPr lang="ru-RU" sz="2500" dirty="0"/>
              <a:t> </a:t>
            </a: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8655241"/>
              </p:ext>
            </p:extLst>
          </p:nvPr>
        </p:nvGraphicFramePr>
        <p:xfrm>
          <a:off x="611560" y="1628800"/>
          <a:ext cx="7992888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36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35" y="6077454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dtytuł 2"/>
          <p:cNvSpPr>
            <a:spLocks/>
          </p:cNvSpPr>
          <p:nvPr/>
        </p:nvSpPr>
        <p:spPr bwMode="auto">
          <a:xfrm>
            <a:off x="1198563" y="6308330"/>
            <a:ext cx="748823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Национальный статистический комитет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Кыргызской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 Республики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29711939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0964992"/>
              </p:ext>
            </p:extLst>
          </p:nvPr>
        </p:nvGraphicFramePr>
        <p:xfrm>
          <a:off x="714348" y="1643050"/>
          <a:ext cx="7566052" cy="4483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8547"/>
            <a:ext cx="9144000" cy="1442336"/>
          </a:xfrm>
        </p:spPr>
        <p:txBody>
          <a:bodyPr/>
          <a:lstStyle/>
          <a:p>
            <a:pPr algn="ctr"/>
            <a:r>
              <a:rPr lang="ru-RU" sz="2500" b="1" dirty="0">
                <a:solidFill>
                  <a:schemeClr val="tx1"/>
                </a:solidFill>
                <a:latin typeface="+mn-lt"/>
              </a:rPr>
              <a:t>Питание в виде энергетической ценности по результатам обследования ежедневного потребления, </a:t>
            </a:r>
            <a:br>
              <a:rPr lang="ru-RU" sz="2500" b="1" dirty="0">
                <a:solidFill>
                  <a:schemeClr val="tx1"/>
                </a:solidFill>
                <a:latin typeface="+mn-lt"/>
              </a:rPr>
            </a:br>
            <a:r>
              <a:rPr lang="en-US" sz="2500" b="1" dirty="0">
                <a:solidFill>
                  <a:schemeClr val="tx1"/>
                </a:solidFill>
                <a:latin typeface="+mn-lt"/>
              </a:rPr>
              <a:t>I </a:t>
            </a:r>
            <a:r>
              <a:rPr lang="ru-RU" sz="2500" b="1" dirty="0">
                <a:solidFill>
                  <a:schemeClr val="tx1"/>
                </a:solidFill>
                <a:latin typeface="+mn-lt"/>
              </a:rPr>
              <a:t>полугодие 2019 года</a:t>
            </a:r>
            <a:br>
              <a:rPr lang="ru-RU" sz="2500" b="1" dirty="0">
                <a:solidFill>
                  <a:schemeClr val="tx1"/>
                </a:solidFill>
                <a:latin typeface="+mn-lt"/>
              </a:rPr>
            </a:br>
            <a:r>
              <a:rPr lang="ru-RU" sz="2500" i="1" dirty="0">
                <a:solidFill>
                  <a:schemeClr val="tx1"/>
                </a:solidFill>
                <a:latin typeface="+mn-lt"/>
              </a:rPr>
              <a:t>(ккал в день на душу населения)</a:t>
            </a:r>
            <a:endParaRPr lang="ru-RU" sz="2500" dirty="0">
              <a:latin typeface="+mn-lt"/>
            </a:endParaRPr>
          </a:p>
        </p:txBody>
      </p:sp>
      <p:pic>
        <p:nvPicPr>
          <p:cNvPr id="6" name="Picture 36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35" y="6077454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dtytuł 2"/>
          <p:cNvSpPr>
            <a:spLocks/>
          </p:cNvSpPr>
          <p:nvPr/>
        </p:nvSpPr>
        <p:spPr bwMode="auto">
          <a:xfrm>
            <a:off x="1198563" y="6308330"/>
            <a:ext cx="748823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Национальный статистический комитет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Кыргызской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 Республики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23650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угольник 1"/>
          <p:cNvSpPr>
            <a:spLocks noChangeArrowheads="1"/>
          </p:cNvSpPr>
          <p:nvPr/>
        </p:nvSpPr>
        <p:spPr bwMode="auto">
          <a:xfrm>
            <a:off x="20419" y="113993"/>
            <a:ext cx="914400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500" b="1" dirty="0"/>
              <a:t>Фактические потребление домашних хозяйств и  нормы продовольственной корзины прожиточного минимума</a:t>
            </a:r>
          </a:p>
          <a:p>
            <a:pPr algn="ctr"/>
            <a:r>
              <a:rPr lang="ru-RU" sz="2500" i="1" dirty="0"/>
              <a:t>(на душу населения , кг в месяц) </a:t>
            </a: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2"/>
          <p:cNvGraphicFramePr/>
          <p:nvPr>
            <p:extLst>
              <p:ext uri="{D42A27DB-BD31-4B8C-83A1-F6EECF244321}">
                <p14:modId xmlns:p14="http://schemas.microsoft.com/office/powerpoint/2010/main" val="3592219389"/>
              </p:ext>
            </p:extLst>
          </p:nvPr>
        </p:nvGraphicFramePr>
        <p:xfrm>
          <a:off x="215516" y="1291824"/>
          <a:ext cx="8712968" cy="4563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36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6060252"/>
            <a:ext cx="883096" cy="779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dtytuł 2"/>
          <p:cNvSpPr>
            <a:spLocks/>
          </p:cNvSpPr>
          <p:nvPr/>
        </p:nvSpPr>
        <p:spPr bwMode="auto">
          <a:xfrm>
            <a:off x="1198563" y="6308330"/>
            <a:ext cx="748823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Национальный статистический комитет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Кыргызской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 Республики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16825229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" y="338139"/>
            <a:ext cx="8892480" cy="930622"/>
          </a:xfrm>
        </p:spPr>
        <p:txBody>
          <a:bodyPr/>
          <a:lstStyle/>
          <a:p>
            <a:pPr algn="ctr"/>
            <a:r>
              <a:rPr lang="ru-RU" sz="2500" b="1" dirty="0">
                <a:solidFill>
                  <a:schemeClr val="tx1"/>
                </a:solidFill>
                <a:latin typeface="+mn-lt"/>
              </a:rPr>
              <a:t>Доля расходов на питание в </a:t>
            </a:r>
            <a:r>
              <a:rPr lang="ru-RU" sz="2500" b="1" dirty="0" err="1">
                <a:solidFill>
                  <a:schemeClr val="tx1"/>
                </a:solidFill>
                <a:latin typeface="+mn-lt"/>
              </a:rPr>
              <a:t>квинтильных</a:t>
            </a:r>
            <a:r>
              <a:rPr lang="ru-RU" sz="2500" b="1" dirty="0">
                <a:solidFill>
                  <a:schemeClr val="tx1"/>
                </a:solidFill>
                <a:latin typeface="+mn-lt"/>
              </a:rPr>
              <a:t> группах </a:t>
            </a:r>
            <a:br>
              <a:rPr lang="ru-RU" sz="2000" b="1" dirty="0">
                <a:solidFill>
                  <a:schemeClr val="tx1"/>
                </a:solidFill>
              </a:rPr>
            </a:br>
            <a:endParaRPr lang="ru-RU" sz="20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52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0234721"/>
              </p:ext>
            </p:extLst>
          </p:nvPr>
        </p:nvGraphicFramePr>
        <p:xfrm>
          <a:off x="539552" y="1484784"/>
          <a:ext cx="8147248" cy="4248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Worksheet" r:id="rId4" imgW="5724528" imgH="3305106" progId="Excel.Sheet.8">
                  <p:embed/>
                </p:oleObj>
              </mc:Choice>
              <mc:Fallback>
                <p:oleObj name="Worksheet" r:id="rId4" imgW="5724528" imgH="3305106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484784"/>
                        <a:ext cx="8147248" cy="42484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36" descr="7oblastif-0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35" y="6077454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dtytuł 2"/>
          <p:cNvSpPr>
            <a:spLocks/>
          </p:cNvSpPr>
          <p:nvPr/>
        </p:nvSpPr>
        <p:spPr bwMode="auto">
          <a:xfrm>
            <a:off x="1198563" y="6308330"/>
            <a:ext cx="748823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Национальный статистический комитет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Кыргызской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 Республики</a:t>
            </a:r>
            <a:endParaRPr lang="pl-PL" b="1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69361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220C85-6215-43A7-B519-11EC750B5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1" y="0"/>
            <a:ext cx="8856983" cy="980728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Доля детей с недостаточной массой тела в возрасте 1-6 лет в 2018г.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40FCF6-F7A4-4670-802A-98B57FAD15E2}"/>
              </a:ext>
            </a:extLst>
          </p:cNvPr>
          <p:cNvSpPr txBox="1"/>
          <p:nvPr/>
        </p:nvSpPr>
        <p:spPr>
          <a:xfrm>
            <a:off x="290667" y="972231"/>
            <a:ext cx="88569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общей численности детей соответствующего возраста)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6868B53D-18D8-4480-B833-EA9CFE1AD0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5589498"/>
              </p:ext>
            </p:extLst>
          </p:nvPr>
        </p:nvGraphicFramePr>
        <p:xfrm>
          <a:off x="290667" y="1700808"/>
          <a:ext cx="8313781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26162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DEEA2-D0D1-429E-9E3D-4414BCF93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1"/>
            <a:ext cx="9144000" cy="680010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Индекс массы тела для взрослых в 2018г.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1297F598-C1C7-41FF-90AD-B2D950F639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2457377"/>
              </p:ext>
            </p:extLst>
          </p:nvPr>
        </p:nvGraphicFramePr>
        <p:xfrm>
          <a:off x="395536" y="1602043"/>
          <a:ext cx="8352928" cy="4484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BD2A32C-19C2-43F0-99B1-B54F8C5D6C0E}"/>
              </a:ext>
            </a:extLst>
          </p:cNvPr>
          <p:cNvSpPr txBox="1"/>
          <p:nvPr/>
        </p:nvSpPr>
        <p:spPr>
          <a:xfrm>
            <a:off x="2195736" y="796641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/>
              <a:t>(в процентах)</a:t>
            </a:r>
          </a:p>
        </p:txBody>
      </p:sp>
    </p:spTree>
    <p:extLst>
      <p:ext uri="{BB962C8B-B14F-4D97-AF65-F5344CB8AC3E}">
        <p14:creationId xmlns:p14="http://schemas.microsoft.com/office/powerpoint/2010/main" val="2939032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684153-13B2-4ACE-8602-3DF55FF89ABC}"/>
              </a:ext>
            </a:extLst>
          </p:cNvPr>
          <p:cNvSpPr txBox="1"/>
          <p:nvPr/>
        </p:nvSpPr>
        <p:spPr>
          <a:xfrm>
            <a:off x="467544" y="2060848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chemeClr val="accent2">
                    <a:lumMod val="50000"/>
                  </a:schemeClr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5793480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2488</TotalTime>
  <Words>1258</Words>
  <Application>Microsoft Office PowerPoint</Application>
  <PresentationFormat>Экран (4:3)</PresentationFormat>
  <Paragraphs>135</Paragraphs>
  <Slides>13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Constantia</vt:lpstr>
      <vt:lpstr>Garamond</vt:lpstr>
      <vt:lpstr>Times New Roman</vt:lpstr>
      <vt:lpstr>Wingdings 2</vt:lpstr>
      <vt:lpstr>1_Przepływ</vt:lpstr>
      <vt:lpstr>Worksheet</vt:lpstr>
      <vt:lpstr>О питании населения Кыргызской Республики  в I полугодии 2019 года</vt:lpstr>
      <vt:lpstr>Нормативно-правовая база</vt:lpstr>
      <vt:lpstr>Сбор информации</vt:lpstr>
      <vt:lpstr>Баланс питания в виде энергетической ценности по результатам обследования ежедневного потребления и оценки ежедневных потребностей, I полугодие 2019 года (ккал в день на душу населения по демографическим группам) </vt:lpstr>
      <vt:lpstr>Баланс питания в виде энергетической ценности по результатам обследования ежедневного потребления и оценки ежедневных потребностей, I полугодие 2019 года (белки в день на душу населения по демографическим группам, грамм)</vt:lpstr>
      <vt:lpstr>Баланс питания в виде энергетической ценности по результатам обследования ежедневного потребления и оценки ежедневных потребностей, I полугодие 2019 года (жиры в день на душу населения по демографическим группам, грамм)</vt:lpstr>
      <vt:lpstr>Презентация PowerPoint</vt:lpstr>
      <vt:lpstr>Питание в виде энергетической ценности по результатам обследования ежедневного потребления,  I полугодие 2019 года (ккал в день на душу населения)</vt:lpstr>
      <vt:lpstr>Презентация PowerPoint</vt:lpstr>
      <vt:lpstr>Доля расходов на питание в квинтильных группах  </vt:lpstr>
      <vt:lpstr>Доля детей с недостаточной массой тела в возрасте 1-6 лет в 2018г.</vt:lpstr>
      <vt:lpstr>Индекс массы тела для взрослых в 2018г.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Внедрение КАПИ технологий в системе Нацстаткома</dc:title>
  <dc:creator>ibraimkulov</dc:creator>
  <cp:lastModifiedBy>user</cp:lastModifiedBy>
  <cp:revision>170</cp:revision>
  <cp:lastPrinted>2019-05-13T08:20:03Z</cp:lastPrinted>
  <dcterms:created xsi:type="dcterms:W3CDTF">2017-04-04T10:06:44Z</dcterms:created>
  <dcterms:modified xsi:type="dcterms:W3CDTF">2019-12-10T17:16:16Z</dcterms:modified>
</cp:coreProperties>
</file>