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9" r:id="rId2"/>
    <p:sldId id="257" r:id="rId3"/>
    <p:sldId id="274" r:id="rId4"/>
    <p:sldId id="276" r:id="rId5"/>
    <p:sldId id="292" r:id="rId6"/>
    <p:sldId id="278" r:id="rId7"/>
    <p:sldId id="279" r:id="rId8"/>
    <p:sldId id="294" r:id="rId9"/>
    <p:sldId id="277" r:id="rId10"/>
    <p:sldId id="280" r:id="rId11"/>
    <p:sldId id="281" r:id="rId12"/>
    <p:sldId id="299" r:id="rId13"/>
    <p:sldId id="302" r:id="rId14"/>
    <p:sldId id="301" r:id="rId15"/>
    <p:sldId id="287" r:id="rId1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46" autoAdjust="0"/>
    <p:restoredTop sz="82470" autoAdjust="0"/>
  </p:normalViewPr>
  <p:slideViewPr>
    <p:cSldViewPr>
      <p:cViewPr varScale="1">
        <p:scale>
          <a:sx n="47" d="100"/>
          <a:sy n="47" d="100"/>
        </p:scale>
        <p:origin x="1629" y="4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872B9CB-7044-4D64-96F7-A39D4597DD3A}" type="datetimeFigureOut">
              <a:rPr lang="ru-RU"/>
              <a:pPr>
                <a:defRPr/>
              </a:pPr>
              <a:t>28.10.2018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6F1E4C9-F771-4DF2-842A-48D04008B7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C28BCAE-5ED5-447E-8C4A-F5D6FE1C4536}" type="datetimeFigureOut">
              <a:rPr lang="ru-RU"/>
              <a:pPr>
                <a:defRPr/>
              </a:pPr>
              <a:t>28.10.2018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BEC44B8-7281-43B5-A3B8-518FA8D77C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64EEC1-A6A7-4201-9199-25F52142F64C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FDDE1-3E19-48B1-A439-3AD076A76C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2144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solidFill>
                  <a:srgbClr val="00206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7D762-10EA-4AB8-BD63-30D74D8F51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481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35876-C934-48FC-B13D-E9B28F3458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950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EFBB8-9AC5-4EA8-9078-BC070624F2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7686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F4C75-940B-4A63-87FD-4B7FEFB21A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8466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EBF26-736D-414B-888A-AE73DFAD93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8068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4AB2B-1304-4247-835D-2DDF1B30B8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0103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4A6B6-3CEC-4BB4-855C-FF8AC9BC93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93177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997FF-72D8-4A74-9D77-3949445E65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337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D6BE9-1D16-4282-AE16-2628B79E5A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915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B1012-70B1-42CD-AFB4-509826A005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0033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5BD07ED5-D349-4A77-8C80-8F60E448DC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5800" y="2969926"/>
            <a:ext cx="7772400" cy="227528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altLang="ru-RU" sz="3600" dirty="0" smtClean="0">
                <a:solidFill>
                  <a:schemeClr val="accent2"/>
                </a:solidFill>
              </a:rPr>
              <a:t>Гендерное   Насилие и торговля людьми: </a:t>
            </a:r>
            <a:r>
              <a:rPr lang="ru-RU" altLang="ru-RU" sz="3600" dirty="0" smtClean="0">
                <a:solidFill>
                  <a:schemeClr val="accent2">
                    <a:lumMod val="50000"/>
                  </a:schemeClr>
                </a:solidFill>
              </a:rPr>
              <a:t>понятие и виды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9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3B35B2-992A-414E-A82A-E8148749129E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400" smtClean="0"/>
          </a:p>
        </p:txBody>
      </p:sp>
      <p:sp>
        <p:nvSpPr>
          <p:cNvPr id="4100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08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101" name="Rectangle 25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508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657277"/>
            <a:ext cx="2412070" cy="1257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altLang="ru-RU" b="1" dirty="0" smtClean="0">
              <a:solidFill>
                <a:srgbClr val="3C3CB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b="1" dirty="0" smtClean="0">
                <a:solidFill>
                  <a:srgbClr val="3C3CB6"/>
                </a:solidFill>
              </a:rPr>
              <a:t>Гендерное насилие</a:t>
            </a:r>
            <a:r>
              <a:rPr lang="ru-RU" altLang="ru-RU" dirty="0" smtClean="0">
                <a:solidFill>
                  <a:srgbClr val="3C3CB6"/>
                </a:solidFill>
              </a:rPr>
              <a:t>-</a:t>
            </a:r>
            <a:r>
              <a:rPr lang="ru-RU" altLang="ru-RU" dirty="0" smtClean="0"/>
              <a:t> любой акт насилия, основанный на половом признаке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altLang="ru-RU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b="1" dirty="0" smtClean="0"/>
              <a:t>Гендерное насилие  </a:t>
            </a:r>
            <a:r>
              <a:rPr lang="ru-RU" altLang="ru-RU" dirty="0" smtClean="0"/>
              <a:t>- насилие, совершаемое над женщиной в силу того, что она - женщина, или насилие, которое оказывает на женщин несоразмерное воздействие.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000" dirty="0" smtClean="0"/>
              <a:t>          (Общая рекомендация № 19 КЛДЖ)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1143000"/>
          </a:xfrm>
        </p:spPr>
        <p:txBody>
          <a:bodyPr/>
          <a:lstStyle/>
          <a:p>
            <a:r>
              <a:rPr lang="ru-RU" altLang="ru-RU" sz="3200" dirty="0" smtClean="0"/>
              <a:t>Гендерное насилие включает, но не ограничивается следующим: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512" y="1135444"/>
            <a:ext cx="8363272" cy="5256931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ru-RU" sz="1800" dirty="0" smtClean="0">
              <a:solidFill>
                <a:schemeClr val="accent2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ru-RU" sz="1800" dirty="0" smtClean="0">
                <a:solidFill>
                  <a:schemeClr val="accent2"/>
                </a:solidFill>
              </a:rPr>
              <a:t>а) </a:t>
            </a:r>
            <a:r>
              <a:rPr lang="ru-RU" sz="1800" b="1" dirty="0" smtClean="0">
                <a:solidFill>
                  <a:schemeClr val="accent2"/>
                </a:solidFill>
              </a:rPr>
              <a:t>Физическое, сексуальное и психологическое насилие, возникающее: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 в семье,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800" b="1" dirty="0">
                <a:solidFill>
                  <a:srgbClr val="FF0000"/>
                </a:solidFill>
              </a:rPr>
              <a:t>в</a:t>
            </a:r>
            <a:r>
              <a:rPr lang="ru-RU" sz="1800" b="1" dirty="0" smtClean="0">
                <a:solidFill>
                  <a:srgbClr val="FF0000"/>
                </a:solidFill>
              </a:rPr>
              <a:t> пределах целого сообщества,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Укореняемое или прощаемое на государством</a:t>
            </a:r>
          </a:p>
          <a:p>
            <a:pPr marL="0" indent="0">
              <a:buFontTx/>
              <a:buNone/>
              <a:defRPr/>
            </a:pPr>
            <a:endParaRPr lang="ru-RU" sz="1800" b="1" dirty="0">
              <a:solidFill>
                <a:schemeClr val="accent2"/>
              </a:solidFill>
            </a:endParaRPr>
          </a:p>
          <a:p>
            <a:pPr marL="0" indent="0">
              <a:buFontTx/>
              <a:buNone/>
              <a:defRPr/>
            </a:pPr>
            <a:endParaRPr lang="ru-RU" sz="1800" b="1" dirty="0" smtClean="0">
              <a:solidFill>
                <a:schemeClr val="accent2"/>
              </a:solidFill>
            </a:endParaRPr>
          </a:p>
          <a:p>
            <a:pPr marL="0" indent="0">
              <a:buFontTx/>
              <a:buNone/>
              <a:defRPr/>
            </a:pPr>
            <a:endParaRPr lang="ru-RU" sz="1800" b="1" dirty="0">
              <a:solidFill>
                <a:schemeClr val="accent2"/>
              </a:solidFill>
            </a:endParaRPr>
          </a:p>
          <a:p>
            <a:pPr marL="0" indent="0">
              <a:buFontTx/>
              <a:buNone/>
              <a:defRPr/>
            </a:pPr>
            <a:endParaRPr lang="ru-RU" sz="1800" dirty="0">
              <a:solidFill>
                <a:schemeClr val="accent2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47204" y="3952916"/>
            <a:ext cx="8209607" cy="237648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268257" y="4110186"/>
            <a:ext cx="5428539" cy="20380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320535" y="4404533"/>
            <a:ext cx="3371263" cy="147325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endParaRPr lang="ru-RU" b="1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6700602" y="4745755"/>
            <a:ext cx="925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Семья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999122" y="4561367"/>
            <a:ext cx="13504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Общество</a:t>
            </a:r>
            <a:endParaRPr lang="ru-RU" altLang="ru-RU" sz="1800" b="1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82718" y="4405285"/>
            <a:ext cx="1631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bg1"/>
                </a:solidFill>
              </a:rPr>
              <a:t>Государство</a:t>
            </a:r>
            <a:endParaRPr lang="ru-RU" altLang="ru-RU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Классификация видов гендерного насилия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408" y="1700808"/>
            <a:ext cx="3911552" cy="1872208"/>
          </a:xfrm>
          <a:solidFill>
            <a:schemeClr val="accent1"/>
          </a:solidFill>
        </p:spPr>
        <p:txBody>
          <a:bodyPr/>
          <a:lstStyle/>
          <a:p>
            <a:r>
              <a:rPr lang="ru-RU" altLang="ru-RU" dirty="0" smtClean="0">
                <a:solidFill>
                  <a:srgbClr val="404040"/>
                </a:solidFill>
              </a:rPr>
              <a:t>Физическое;</a:t>
            </a:r>
          </a:p>
          <a:p>
            <a:r>
              <a:rPr lang="ru-RU" altLang="ru-RU" dirty="0" smtClean="0">
                <a:solidFill>
                  <a:srgbClr val="404040"/>
                </a:solidFill>
              </a:rPr>
              <a:t>Психологическое;</a:t>
            </a:r>
          </a:p>
          <a:p>
            <a:r>
              <a:rPr lang="ru-RU" altLang="ru-RU" dirty="0" smtClean="0">
                <a:solidFill>
                  <a:srgbClr val="404040"/>
                </a:solidFill>
              </a:rPr>
              <a:t>Сексуальное;</a:t>
            </a:r>
            <a:endParaRPr lang="ru-RU" altLang="ru-RU" dirty="0">
              <a:solidFill>
                <a:srgbClr val="404040"/>
              </a:solidFill>
            </a:endParaRPr>
          </a:p>
          <a:p>
            <a:pPr marL="514350" indent="-514350">
              <a:buFontTx/>
              <a:buAutoNum type="arabicParenR"/>
            </a:pPr>
            <a:endParaRPr lang="ru-RU" altLang="ru-RU" dirty="0" smtClean="0">
              <a:solidFill>
                <a:srgbClr val="404040"/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 bwMode="auto">
          <a:xfrm>
            <a:off x="349188" y="4437112"/>
            <a:ext cx="3430724" cy="22325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kern="0" dirty="0" smtClean="0">
                <a:solidFill>
                  <a:srgbClr val="404040"/>
                </a:solidFill>
              </a:rPr>
              <a:t>Семейное;</a:t>
            </a:r>
          </a:p>
          <a:p>
            <a:r>
              <a:rPr lang="ru-RU" altLang="ru-RU" kern="0" dirty="0" smtClean="0">
                <a:solidFill>
                  <a:srgbClr val="404040"/>
                </a:solidFill>
              </a:rPr>
              <a:t>Школьное;</a:t>
            </a:r>
          </a:p>
          <a:p>
            <a:r>
              <a:rPr lang="ru-RU" altLang="ru-RU" kern="0" dirty="0" smtClean="0">
                <a:solidFill>
                  <a:srgbClr val="404040"/>
                </a:solidFill>
              </a:rPr>
              <a:t>Уличное;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4427984" y="1722928"/>
            <a:ext cx="4258816" cy="2354143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kern="0" dirty="0" smtClean="0">
                <a:solidFill>
                  <a:srgbClr val="404040"/>
                </a:solidFill>
              </a:rPr>
              <a:t>Негативные брачные практики;</a:t>
            </a:r>
          </a:p>
          <a:p>
            <a:r>
              <a:rPr lang="ru-RU" altLang="ru-RU" kern="0" dirty="0" smtClean="0">
                <a:solidFill>
                  <a:srgbClr val="404040"/>
                </a:solidFill>
              </a:rPr>
              <a:t>Опасные ритуалы;</a:t>
            </a:r>
          </a:p>
          <a:p>
            <a:r>
              <a:rPr lang="ru-RU" altLang="ru-RU" kern="0" dirty="0" smtClean="0">
                <a:solidFill>
                  <a:srgbClr val="404040"/>
                </a:solidFill>
              </a:rPr>
              <a:t>Торговля людьми;</a:t>
            </a:r>
          </a:p>
          <a:p>
            <a:pPr marL="514350" indent="-514350">
              <a:buFontTx/>
              <a:buAutoNum type="arabicParenR"/>
            </a:pPr>
            <a:endParaRPr lang="ru-RU" altLang="ru-RU" kern="0" dirty="0" smtClean="0">
              <a:solidFill>
                <a:srgbClr val="404040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4427984" y="4437112"/>
            <a:ext cx="4474840" cy="2232548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kern="0" dirty="0" smtClean="0">
                <a:solidFill>
                  <a:srgbClr val="404040"/>
                </a:solidFill>
              </a:rPr>
              <a:t>В отношении женщин;</a:t>
            </a:r>
          </a:p>
          <a:p>
            <a:r>
              <a:rPr lang="ru-RU" altLang="ru-RU" kern="0" dirty="0" smtClean="0">
                <a:solidFill>
                  <a:srgbClr val="404040"/>
                </a:solidFill>
              </a:rPr>
              <a:t>В отношении детей;</a:t>
            </a:r>
          </a:p>
          <a:p>
            <a:r>
              <a:rPr lang="ru-RU" altLang="ru-RU" kern="0" dirty="0" smtClean="0">
                <a:solidFill>
                  <a:srgbClr val="404040"/>
                </a:solidFill>
              </a:rPr>
              <a:t>В отношении ЛОВЗ;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>
          <a:xfrm>
            <a:off x="251520" y="37659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b="1" dirty="0" smtClean="0">
                <a:solidFill>
                  <a:srgbClr val="002060"/>
                </a:solidFill>
                <a:latin typeface="+mn-lt"/>
              </a:rPr>
              <a:t>Определение семейного насилия</a:t>
            </a:r>
          </a:p>
        </p:txBody>
      </p:sp>
      <p:sp>
        <p:nvSpPr>
          <p:cNvPr id="58371" name="Содержимое 2"/>
          <p:cNvSpPr>
            <a:spLocks noGrp="1"/>
          </p:cNvSpPr>
          <p:nvPr>
            <p:ph idx="1"/>
          </p:nvPr>
        </p:nvSpPr>
        <p:spPr>
          <a:xfrm>
            <a:off x="611560" y="1702650"/>
            <a:ext cx="7869560" cy="482269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</a:rPr>
              <a:t>семейное насилие (насилие в семье) </a:t>
            </a:r>
            <a:r>
              <a:rPr lang="ru-RU" altLang="ru-RU" sz="2800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ru-RU" sz="2800" dirty="0"/>
              <a:t>это умышленные действия </a:t>
            </a:r>
            <a:r>
              <a:rPr lang="ru-RU" sz="2800" b="1" dirty="0">
                <a:solidFill>
                  <a:srgbClr val="FF0000"/>
                </a:solidFill>
              </a:rPr>
              <a:t>физического, психологического, экономического </a:t>
            </a:r>
            <a:r>
              <a:rPr lang="ru-RU" sz="2800" dirty="0"/>
              <a:t>характера или их угроза,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а </a:t>
            </a:r>
            <a:r>
              <a:rPr lang="ru-RU" sz="2800" dirty="0"/>
              <a:t>также </a:t>
            </a:r>
            <a:r>
              <a:rPr lang="ru-RU" sz="2800" b="1" dirty="0">
                <a:solidFill>
                  <a:srgbClr val="FF0000"/>
                </a:solidFill>
              </a:rPr>
              <a:t>пренебрежительное отношение</a:t>
            </a:r>
            <a:r>
              <a:rPr lang="ru-RU" sz="2800" dirty="0"/>
              <a:t>, совершенные одним членом </a:t>
            </a:r>
            <a:r>
              <a:rPr lang="ru-RU" sz="2800" dirty="0" smtClean="0"/>
              <a:t>в </a:t>
            </a:r>
            <a:r>
              <a:rPr lang="ru-RU" sz="2800" dirty="0"/>
              <a:t>отношении другого члена </a:t>
            </a:r>
            <a:r>
              <a:rPr lang="ru-RU" sz="2800" dirty="0" smtClean="0"/>
              <a:t>семьи. </a:t>
            </a:r>
          </a:p>
          <a:p>
            <a:pPr marL="0" indent="0" algn="just">
              <a:buNone/>
            </a:pPr>
            <a:endParaRPr lang="ru-RU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ru-RU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229" name="Номер слайда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E4E605-D6F2-48E8-9630-61C6DE2B16D2}" type="slidenum">
              <a:rPr lang="ru-RU" smtClean="0">
                <a:solidFill>
                  <a:srgbClr val="898989"/>
                </a:solidFill>
              </a:rPr>
              <a:pPr>
                <a:defRPr/>
              </a:pPr>
              <a:t>5</a:t>
            </a:fld>
            <a:endParaRPr lang="ru-RU" dirty="0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28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Физическое насилие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Физическое нападение:</a:t>
            </a:r>
          </a:p>
          <a:p>
            <a:pPr lvl="3">
              <a:defRPr/>
            </a:pPr>
            <a:r>
              <a:rPr lang="ru-RU" dirty="0" smtClean="0"/>
              <a:t>нанесение телесных повреждений;</a:t>
            </a:r>
          </a:p>
          <a:p>
            <a:pPr lvl="3">
              <a:defRPr/>
            </a:pPr>
            <a:r>
              <a:rPr lang="ru-RU" dirty="0" smtClean="0"/>
              <a:t>побои и истязания; </a:t>
            </a:r>
          </a:p>
          <a:p>
            <a:pPr lvl="3">
              <a:defRPr/>
            </a:pPr>
            <a:r>
              <a:rPr lang="ru-RU" dirty="0" smtClean="0"/>
              <a:t>доведение или склонение к самоубийству; </a:t>
            </a:r>
          </a:p>
          <a:p>
            <a:pPr lvl="3">
              <a:defRPr/>
            </a:pPr>
            <a:r>
              <a:rPr lang="ru-RU" dirty="0" smtClean="0"/>
              <a:t>убийство.</a:t>
            </a:r>
          </a:p>
          <a:p>
            <a:pPr>
              <a:defRPr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Психологическое насилие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Оскорбление/унижение;</a:t>
            </a:r>
          </a:p>
          <a:p>
            <a:pPr>
              <a:defRPr/>
            </a:pPr>
            <a:r>
              <a:rPr lang="ru-RU" dirty="0" smtClean="0"/>
              <a:t>Лишение свободы;</a:t>
            </a:r>
          </a:p>
          <a:p>
            <a:pPr>
              <a:defRPr/>
            </a:pPr>
            <a:r>
              <a:rPr lang="ru-RU" dirty="0" smtClean="0"/>
              <a:t>Угрозы физического/сексуального насилия;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ru-RU" dirty="0"/>
              <a:t>Пренебрежительное </a:t>
            </a:r>
            <a:r>
              <a:rPr lang="ru-RU" dirty="0" smtClean="0"/>
              <a:t>отношение</a:t>
            </a:r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628800"/>
            <a:ext cx="8537171" cy="4525963"/>
          </a:xfrm>
        </p:spPr>
        <p:txBody>
          <a:bodyPr/>
          <a:lstStyle/>
          <a:p>
            <a:pPr algn="just"/>
            <a:r>
              <a:rPr lang="ru-RU" sz="2800" b="1" dirty="0"/>
              <a:t>Пренебрежительное отношение</a:t>
            </a:r>
            <a:r>
              <a:rPr lang="ru-RU" sz="2800" dirty="0"/>
              <a:t> - умышленное невыполнение обязанностей по </a:t>
            </a:r>
            <a:r>
              <a:rPr lang="ru-RU" sz="2800" dirty="0" smtClean="0"/>
              <a:t>заботе.</a:t>
            </a:r>
            <a:endParaRPr lang="ru-RU" sz="2800" dirty="0"/>
          </a:p>
          <a:p>
            <a:pPr algn="just"/>
            <a:r>
              <a:rPr lang="ru-RU" sz="2800" dirty="0" smtClean="0"/>
              <a:t>отсутствие, </a:t>
            </a:r>
            <a:r>
              <a:rPr lang="ru-RU" sz="2800" dirty="0"/>
              <a:t>элементарной </a:t>
            </a:r>
            <a:r>
              <a:rPr lang="ru-RU" sz="2800" dirty="0" smtClean="0"/>
              <a:t>заботы, </a:t>
            </a:r>
            <a:r>
              <a:rPr lang="ru-RU" sz="2800" dirty="0"/>
              <a:t>а также недобросовестное выполнение обязанностей по </a:t>
            </a:r>
            <a:r>
              <a:rPr lang="ru-RU" sz="2800" dirty="0" smtClean="0"/>
              <a:t>воспитанию и уходу, </a:t>
            </a:r>
            <a:r>
              <a:rPr lang="ru-RU" sz="2800" dirty="0"/>
              <a:t>в результате чего </a:t>
            </a:r>
            <a:r>
              <a:rPr lang="ru-RU" sz="2800" dirty="0" smtClean="0"/>
              <a:t>здоровье </a:t>
            </a:r>
            <a:r>
              <a:rPr lang="ru-RU" sz="2800" dirty="0"/>
              <a:t>и </a:t>
            </a:r>
            <a:r>
              <a:rPr lang="ru-RU" sz="2800" dirty="0" smtClean="0"/>
              <a:t>развитие пострадавшего  </a:t>
            </a:r>
            <a:r>
              <a:rPr lang="ru-RU" sz="2800" dirty="0"/>
              <a:t>нарушаются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2631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Сексуальное насилие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>
              <a:defRPr/>
            </a:pPr>
            <a:r>
              <a:rPr lang="ru-RU" sz="2800" dirty="0" smtClean="0"/>
              <a:t>Изнасилование и супружеское изнасилование;</a:t>
            </a:r>
          </a:p>
          <a:p>
            <a:pPr>
              <a:defRPr/>
            </a:pPr>
            <a:r>
              <a:rPr lang="ru-RU" sz="2800" dirty="0" smtClean="0"/>
              <a:t>Сексуальное совращение, растление детей, инцест;</a:t>
            </a:r>
          </a:p>
          <a:p>
            <a:pPr>
              <a:defRPr/>
            </a:pPr>
            <a:r>
              <a:rPr lang="ru-RU" sz="2800" dirty="0" smtClean="0"/>
              <a:t>Сексуальная </a:t>
            </a:r>
            <a:r>
              <a:rPr lang="ru-RU" sz="2800" dirty="0"/>
              <a:t>эксплуатация/ </a:t>
            </a:r>
            <a:r>
              <a:rPr lang="ru-RU" sz="2800" dirty="0" smtClean="0"/>
              <a:t>Вынужденная проституция;</a:t>
            </a:r>
          </a:p>
          <a:p>
            <a:pPr>
              <a:defRPr/>
            </a:pPr>
            <a:r>
              <a:rPr lang="ru-RU" sz="2800" dirty="0" smtClean="0"/>
              <a:t>Сексуальное домогательство;</a:t>
            </a:r>
          </a:p>
          <a:p>
            <a:pPr>
              <a:defRPr/>
            </a:pPr>
            <a:r>
              <a:rPr lang="ru-RU" sz="2800" dirty="0" smtClean="0"/>
              <a:t>Сексуальное насилие как средство воздействия и пыток;</a:t>
            </a:r>
          </a:p>
          <a:p>
            <a:pPr>
              <a:defRPr/>
            </a:pPr>
            <a:endParaRPr lang="ru-RU" sz="2800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Негативные брачные традиции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Ранний брак ( до 18 лет);</a:t>
            </a:r>
          </a:p>
          <a:p>
            <a:pPr>
              <a:defRPr/>
            </a:pPr>
            <a:r>
              <a:rPr lang="ru-RU" dirty="0" smtClean="0"/>
              <a:t>Принуждение к браку;</a:t>
            </a:r>
          </a:p>
          <a:p>
            <a:pPr>
              <a:defRPr/>
            </a:pPr>
            <a:r>
              <a:rPr lang="ru-RU" dirty="0" smtClean="0"/>
              <a:t>Похищение женщины для вступления в брак;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07950" y="274638"/>
            <a:ext cx="8578850" cy="1143000"/>
          </a:xfrm>
        </p:spPr>
        <p:txBody>
          <a:bodyPr/>
          <a:lstStyle/>
          <a:p>
            <a:r>
              <a:rPr lang="ru-RU" altLang="ru-RU" dirty="0" smtClean="0"/>
              <a:t>Экономическое насилие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Невыполнение обязанностей по содержанию;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Лишение, ограничение права распоряжения имуществом;</a:t>
            </a:r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Торговля людьми (ст.171 нового УК)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364" y="1700808"/>
            <a:ext cx="8363272" cy="4968552"/>
          </a:xfrm>
        </p:spPr>
        <p:txBody>
          <a:bodyPr/>
          <a:lstStyle/>
          <a:p>
            <a:r>
              <a:rPr lang="ru-RU" sz="3000" b="1" dirty="0" smtClean="0"/>
              <a:t>Торговля людьми - </a:t>
            </a:r>
            <a:r>
              <a:rPr lang="ru-RU" sz="3000" dirty="0" smtClean="0"/>
              <a:t>их  </a:t>
            </a:r>
            <a:r>
              <a:rPr lang="ru-RU" sz="3000" b="1" dirty="0" smtClean="0"/>
              <a:t>вербовка</a:t>
            </a:r>
            <a:r>
              <a:rPr lang="ru-RU" sz="3000" b="1" dirty="0"/>
              <a:t>, перевозка, укрывательство</a:t>
            </a:r>
            <a:r>
              <a:rPr lang="ru-RU" sz="3000" dirty="0"/>
              <a:t>, прием или передача, осуществленная с их согласия или без согласия, </a:t>
            </a:r>
            <a:r>
              <a:rPr lang="ru-RU" sz="3000" b="1" dirty="0" smtClean="0"/>
              <a:t>путем</a:t>
            </a:r>
            <a:r>
              <a:rPr lang="ru-RU" sz="3000" dirty="0" smtClean="0"/>
              <a:t> </a:t>
            </a:r>
            <a:r>
              <a:rPr lang="ru-RU" sz="3000" dirty="0"/>
              <a:t>угрозы, применения силы или других форм принуждения, шантажа, похищения, мошенничества, обмана</a:t>
            </a:r>
            <a:r>
              <a:rPr lang="ru-RU" sz="3000" dirty="0" smtClean="0"/>
              <a:t>, </a:t>
            </a:r>
            <a:r>
              <a:rPr lang="ru-RU" sz="3000" b="1" dirty="0" smtClean="0"/>
              <a:t> </a:t>
            </a:r>
            <a:r>
              <a:rPr lang="ru-RU" sz="3000" b="1" dirty="0"/>
              <a:t>с целью </a:t>
            </a:r>
            <a:r>
              <a:rPr lang="ru-RU" sz="3000" dirty="0"/>
              <a:t>эксплуатации или получения иной выгоды либо без </a:t>
            </a:r>
            <a:r>
              <a:rPr lang="ru-RU" sz="3000" dirty="0" smtClean="0"/>
              <a:t>таковой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177664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sz="3200" dirty="0" smtClean="0"/>
              <a:t>Основные формы торговли людьми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530400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400" dirty="0" smtClean="0"/>
              <a:t>женщинами </a:t>
            </a:r>
            <a:r>
              <a:rPr lang="ru-RU" sz="2400" dirty="0"/>
              <a:t>и </a:t>
            </a:r>
            <a:r>
              <a:rPr lang="ru-RU" sz="2400" dirty="0" smtClean="0"/>
              <a:t>детьми</a:t>
            </a:r>
            <a:r>
              <a:rPr lang="ru-RU" sz="2400" dirty="0"/>
              <a:t> </a:t>
            </a:r>
            <a:r>
              <a:rPr lang="ru-RU" sz="2400" dirty="0" smtClean="0"/>
              <a:t>с </a:t>
            </a:r>
            <a:r>
              <a:rPr lang="ru-RU" sz="2400" dirty="0"/>
              <a:t>целью </a:t>
            </a:r>
            <a:r>
              <a:rPr lang="ru-RU" sz="2400" dirty="0" smtClean="0"/>
              <a:t>сексуальной эксплуатации;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в </a:t>
            </a:r>
            <a:r>
              <a:rPr lang="ru-RU" sz="2400" dirty="0"/>
              <a:t>целях эксплуатации рабского </a:t>
            </a:r>
            <a:r>
              <a:rPr lang="ru-RU" sz="2400" dirty="0" smtClean="0"/>
              <a:t>труда;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особенно   детьми    </a:t>
            </a:r>
            <a:r>
              <a:rPr lang="ru-RU" sz="2400" dirty="0"/>
              <a:t>и   </a:t>
            </a:r>
            <a:r>
              <a:rPr lang="ru-RU" sz="2400" dirty="0" smtClean="0"/>
              <a:t>инвалидами с    целью попрошайничества;</a:t>
            </a:r>
          </a:p>
          <a:p>
            <a:pPr>
              <a:spcBef>
                <a:spcPts val="0"/>
              </a:spcBef>
            </a:pPr>
            <a:r>
              <a:rPr lang="ru-RU" sz="2400" dirty="0"/>
              <a:t>Браки в целях </a:t>
            </a:r>
            <a:r>
              <a:rPr lang="ru-RU" sz="2400" dirty="0" smtClean="0"/>
              <a:t>эксплуатации (ранние и принудительные)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с </a:t>
            </a:r>
            <a:r>
              <a:rPr lang="ru-RU" sz="2400" dirty="0"/>
              <a:t>целью принуждения к суррогатному материнству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для </a:t>
            </a:r>
            <a:r>
              <a:rPr lang="ru-RU" sz="2400" dirty="0"/>
              <a:t>трансплантации органов и тканей</a:t>
            </a:r>
          </a:p>
          <a:p>
            <a:pPr>
              <a:spcBef>
                <a:spcPts val="0"/>
              </a:spcBef>
            </a:pPr>
            <a:r>
              <a:rPr lang="ru-RU" sz="2400" dirty="0"/>
              <a:t>с целью </a:t>
            </a:r>
            <a:r>
              <a:rPr lang="ru-RU" sz="2400" dirty="0" smtClean="0"/>
              <a:t>незаконного усыновления/удочерения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с    </a:t>
            </a:r>
            <a:r>
              <a:rPr lang="ru-RU" sz="2400" dirty="0"/>
              <a:t>целью    использования    в    </a:t>
            </a:r>
            <a:r>
              <a:rPr lang="ru-RU" sz="2400" dirty="0" smtClean="0"/>
              <a:t>вооруженных формированиях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использование </a:t>
            </a:r>
            <a:r>
              <a:rPr lang="ru-RU" sz="2400" dirty="0"/>
              <a:t>солдат и заключенных для принудительных работ</a:t>
            </a:r>
          </a:p>
          <a:p>
            <a:pPr marL="0" indent="0">
              <a:buNone/>
            </a:pPr>
            <a:endParaRPr lang="ru-RU" dirty="0"/>
          </a:p>
          <a:p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6382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Преступления смежные с торговлей людьми  - 11 статей УК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925144"/>
          </a:xfrm>
        </p:spPr>
        <p:txBody>
          <a:bodyPr/>
          <a:lstStyle/>
          <a:p>
            <a:r>
              <a:rPr lang="ru-RU" sz="1800" dirty="0" smtClean="0"/>
              <a:t>Ст</a:t>
            </a:r>
            <a:r>
              <a:rPr lang="ru-RU" sz="1800" dirty="0"/>
              <a:t>. 146. Принуждение к изъятию органов или тканей человека для трансплантации</a:t>
            </a:r>
          </a:p>
          <a:p>
            <a:r>
              <a:rPr lang="ru-RU" sz="1800" dirty="0"/>
              <a:t>Ст. 147. Нарушение установленного законом порядка проведения трансплантации органов или тканей человека, а равно незаконная торговля ими</a:t>
            </a:r>
          </a:p>
          <a:p>
            <a:r>
              <a:rPr lang="ru-RU" sz="1800" dirty="0"/>
              <a:t>Ст. 173. Принудительное использование труда (рабский труд)</a:t>
            </a:r>
          </a:p>
          <a:p>
            <a:r>
              <a:rPr lang="ru-RU" sz="1800" dirty="0"/>
              <a:t>Ст. 175. Похищение лица с целью вступления в брак</a:t>
            </a:r>
          </a:p>
          <a:p>
            <a:r>
              <a:rPr lang="ru-RU" sz="1800" dirty="0"/>
              <a:t>Ст. 176. Принуждение к вступлению в фактические брачные отношения</a:t>
            </a:r>
          </a:p>
          <a:p>
            <a:r>
              <a:rPr lang="ru-RU" sz="1800" dirty="0"/>
              <a:t>Ст. 177. Принуждение лица к вступлению в брак</a:t>
            </a:r>
          </a:p>
          <a:p>
            <a:r>
              <a:rPr lang="ru-RU" sz="1800" dirty="0"/>
              <a:t>Ст. 182. Вывоз несовершеннолетних в зону вооруженных конфликтов или военных действий на территории иностранного государства</a:t>
            </a:r>
          </a:p>
          <a:p>
            <a:r>
              <a:rPr lang="ru-RU" sz="1800" dirty="0"/>
              <a:t>Ст. 166. Вовлечение в занятие проституцией</a:t>
            </a:r>
          </a:p>
          <a:p>
            <a:r>
              <a:rPr lang="ru-RU" sz="1800" dirty="0"/>
              <a:t>Ст. 167. Содействие проституции и разврату</a:t>
            </a:r>
          </a:p>
          <a:p>
            <a:r>
              <a:rPr lang="ru-RU" sz="1800" dirty="0"/>
              <a:t>Ст. 168. Вовлечение заведомо несовершеннолетнего в </a:t>
            </a:r>
            <a:r>
              <a:rPr lang="ru-RU" sz="1800" dirty="0" err="1"/>
              <a:t>порнобизнес</a:t>
            </a:r>
            <a:endParaRPr lang="ru-RU" sz="1800" dirty="0"/>
          </a:p>
          <a:p>
            <a:r>
              <a:rPr lang="ru-RU" sz="1800" dirty="0"/>
              <a:t>Ст. 395. </a:t>
            </a:r>
            <a:r>
              <a:rPr lang="ru-RU" sz="1800" dirty="0" err="1"/>
              <a:t>Наемничество</a:t>
            </a:r>
            <a:r>
              <a:rPr lang="ru-RU" sz="18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978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0699" y="4581128"/>
            <a:ext cx="7772400" cy="1362075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Спасибо за внимание!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899" y="2581240"/>
            <a:ext cx="2412070" cy="125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84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560</Words>
  <Application>Microsoft Office PowerPoint</Application>
  <PresentationFormat>Экран (4:3)</PresentationFormat>
  <Paragraphs>90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Оформление по умолчанию</vt:lpstr>
      <vt:lpstr>Гендерное   Насилие и торговля людьми: понятие и виды</vt:lpstr>
      <vt:lpstr>Презентация PowerPoint</vt:lpstr>
      <vt:lpstr>Гендерное насилие включает, но не ограничивается следующим:</vt:lpstr>
      <vt:lpstr>Классификация видов гендерного насилия</vt:lpstr>
      <vt:lpstr>Определение семейного насилия</vt:lpstr>
      <vt:lpstr>Физическое насилие</vt:lpstr>
      <vt:lpstr>Психологическое насилие</vt:lpstr>
      <vt:lpstr>Пренебрежительное отношение</vt:lpstr>
      <vt:lpstr>Сексуальное насилие</vt:lpstr>
      <vt:lpstr>Негативные брачные традиции</vt:lpstr>
      <vt:lpstr>Экономическое насилие</vt:lpstr>
      <vt:lpstr>Торговля людьми (ст.171 нового УК)</vt:lpstr>
      <vt:lpstr>Основные формы торговли людьми</vt:lpstr>
      <vt:lpstr>Преступления смежные с торговлей людьми  - 11 статей УК</vt:lpstr>
      <vt:lpstr>Спасибо за внимание! </vt:lpstr>
    </vt:vector>
  </TitlesOfParts>
  <Company>работа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ОПРЕДЕЛЕНИЕ НАСИЛИЯ</dc:title>
  <dc:creator>user</dc:creator>
  <cp:lastModifiedBy>Лариса</cp:lastModifiedBy>
  <cp:revision>105</cp:revision>
  <cp:lastPrinted>2017-02-16T09:21:01Z</cp:lastPrinted>
  <dcterms:created xsi:type="dcterms:W3CDTF">2009-07-28T05:31:53Z</dcterms:created>
  <dcterms:modified xsi:type="dcterms:W3CDTF">2018-10-28T10:12:55Z</dcterms:modified>
</cp:coreProperties>
</file>