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60" r:id="rId4"/>
    <p:sldId id="269" r:id="rId5"/>
    <p:sldId id="278" r:id="rId6"/>
    <p:sldId id="285" r:id="rId7"/>
    <p:sldId id="286" r:id="rId8"/>
    <p:sldId id="287" r:id="rId9"/>
    <p:sldId id="291" r:id="rId10"/>
    <p:sldId id="292" r:id="rId11"/>
    <p:sldId id="293" r:id="rId12"/>
    <p:sldId id="290" r:id="rId13"/>
    <p:sldId id="294" r:id="rId14"/>
    <p:sldId id="295" r:id="rId15"/>
    <p:sldId id="28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FF0000"/>
    <a:srgbClr val="FFFFCC"/>
    <a:srgbClr val="CCFF66"/>
    <a:srgbClr val="FF3399"/>
    <a:srgbClr val="FF66FF"/>
    <a:srgbClr val="FF66CC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-11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B73F3AB-E7AD-440E-95FD-55FAF40899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A940B437-500B-45AD-A311-C545F3708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z="9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843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A5E52-FDCB-4EC7-9F09-9B1D55744EBA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100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042387-F097-498E-83E5-8B14508D80FC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7CD832-4455-4270-99BF-27B12B3DABB4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560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560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45F49C-FC70-47DC-A228-1E44005C1508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765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765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9AF3E0-9E45-4950-BE4C-C2B9EDA01DF8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9699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9700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A7AF39-FDB5-4C6D-9C73-7EDFE7717A19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174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174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52352-F4E9-42A2-89BA-8342AC6B1F51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F2C9D-446D-43EC-8E96-674C1B7BE301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584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584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AE139C-220C-4164-8C9A-E874A000CD0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789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789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A7C7B2-F344-40D6-A7D8-FB2B9B09ED59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6F885D-55BF-4710-83B9-BA2B004DE6E4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3012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200">
              <a:latin typeface="Arial" charset="0"/>
            </a:endParaRPr>
          </a:p>
        </p:txBody>
      </p:sp>
      <p:sp>
        <p:nvSpPr>
          <p:cNvPr id="43013" name="Номер слайда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AABAD92-5213-4628-8541-7AF4918A147A}" type="slidenum">
              <a:rPr lang="ru-RU" sz="1200">
                <a:latin typeface="Arial" charset="0"/>
              </a:rPr>
              <a:pPr algn="r"/>
              <a:t>15</a:t>
            </a:fld>
            <a:endParaRPr lang="ru-RU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E839E-C28D-48DF-BEC4-AF87EA36F3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B2C5-4D64-46B1-AA10-C3A2B4DC6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F39CA-55F3-4FA7-BE99-B309F6617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58900-9EBE-4E59-A17C-CD4F27F27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A2CD6-7CAA-4B5A-8D7B-A067A4230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2952B-1B05-46F3-9FFB-5315A1035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8B85-3BF5-4EE9-901D-E8DC3036D5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07857-9E30-4DB4-8DFF-165494F65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2F837-5DDA-4A8E-89B6-E5AFFC5409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16426-4573-448D-98C7-A62EA2BF35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37F3F-2354-411C-B989-E1BE1C327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72381FFA-67D5-4507-B125-CFD9035C8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/>
              <a:t>Об изменении потребительских</a:t>
            </a:r>
          </a:p>
          <a:p>
            <a:pPr>
              <a:spcBef>
                <a:spcPct val="20000"/>
              </a:spcBef>
            </a:pPr>
            <a:r>
              <a:rPr lang="ru-RU" sz="3400" b="1" i="0"/>
              <a:t>цен и тарифов за 9 месяцев 2016г.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11 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октября 2016г.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725488"/>
          </a:xfrm>
        </p:spPr>
        <p:txBody>
          <a:bodyPr/>
          <a:lstStyle/>
          <a:p>
            <a:pPr eaLnBrk="1" hangingPunct="1"/>
            <a:r>
              <a:rPr lang="ru-RU" sz="2100" b="1" smtClean="0">
                <a:latin typeface="Times New Roman" pitchFamily="18" charset="0"/>
              </a:rPr>
              <a:t>Изменение ИПЦ по Кыргызской Республике в январе-сентябре</a:t>
            </a:r>
            <a:br>
              <a:rPr lang="ru-RU" sz="2100" b="1" smtClean="0">
                <a:latin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2048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66725" y="1773238"/>
          <a:ext cx="8229600" cy="4525962"/>
        </p:xfrm>
        <a:graphic>
          <a:graphicData uri="http://schemas.openxmlformats.org/presentationml/2006/ole">
            <p:oleObj spid="_x0000_s20484" r:id="rId5" imgW="8230313" imgH="4523624" progId="Excel.Char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7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229600" cy="714375"/>
          </a:xfrm>
        </p:spPr>
        <p:txBody>
          <a:bodyPr/>
          <a:lstStyle/>
          <a:p>
            <a:pPr eaLnBrk="1" hangingPunct="1"/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Изменение ИПЦ по Кыргызской Республике</a:t>
            </a:r>
            <a:br>
              <a:rPr lang="ru-RU" sz="21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прирост (+), снижение (-); 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</a:p>
        </p:txBody>
      </p:sp>
      <p:graphicFrame>
        <p:nvGraphicFramePr>
          <p:cNvPr id="17506" name="Object 98"/>
          <p:cNvGraphicFramePr>
            <a:graphicFrameLocks noGrp="1"/>
          </p:cNvGraphicFramePr>
          <p:nvPr>
            <p:ph idx="1"/>
          </p:nvPr>
        </p:nvGraphicFramePr>
        <p:xfrm>
          <a:off x="646113" y="1700213"/>
          <a:ext cx="7707312" cy="4681537"/>
        </p:xfrm>
        <a:graphic>
          <a:graphicData uri="http://schemas.openxmlformats.org/presentationml/2006/ole">
            <p:oleObj spid="_x0000_s17506" name="Лист" r:id="rId4" imgW="7934347" imgH="4819521" progId="Excel.Sheet.8">
              <p:embed/>
            </p:oleObj>
          </a:graphicData>
        </a:graphic>
      </p:graphicFrame>
      <p:pic>
        <p:nvPicPr>
          <p:cNvPr id="17508" name="Picture 2" descr="logo NS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09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1675" cy="642937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прирост (+), снижение (-); 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714500"/>
          <a:ext cx="7812088" cy="471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2014г.)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-2,5</a:t>
                      </a:r>
                      <a:endParaRPr lang="ru-RU" sz="19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19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-8,0</a:t>
                      </a:r>
                      <a:endParaRPr lang="ru-RU" sz="19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-5,2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2569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0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323850" y="928688"/>
            <a:ext cx="8405813" cy="771525"/>
          </a:xfrm>
        </p:spPr>
        <p:txBody>
          <a:bodyPr/>
          <a:lstStyle/>
          <a:p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Средние цены на отдельные виды товаров и их изменение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сомов за 1 кг; снижение (-)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</p:nvPr>
        </p:nvGraphicFramePr>
        <p:xfrm>
          <a:off x="498475" y="1700213"/>
          <a:ext cx="7991475" cy="4465637"/>
        </p:xfrm>
        <a:graphic>
          <a:graphicData uri="http://schemas.openxmlformats.org/drawingml/2006/table">
            <a:tbl>
              <a:tblPr/>
              <a:tblGrid>
                <a:gridCol w="3208338"/>
                <a:gridCol w="1035050"/>
                <a:gridCol w="1157287"/>
                <a:gridCol w="1079500"/>
                <a:gridCol w="1511300"/>
              </a:tblGrid>
              <a:tr h="901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2015г.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 сентябрь 2016 в % к декабрю 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0850">
                <a:tc gridSpan="4">
                  <a:txBody>
                    <a:bodyPr/>
                    <a:lstStyle/>
                    <a:p>
                      <a:pPr marL="14398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Мука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Мука пшеничная высшего сорта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Мука пшеничная первого сорта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Рис среднезерный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 gridSpan="4">
                  <a:txBody>
                    <a:bodyPr/>
                    <a:lstStyle/>
                    <a:p>
                      <a:pPr marL="14398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Свежее мясо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Говядина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342,3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Баранина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319,3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283,1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Окорочка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64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323850" y="928688"/>
            <a:ext cx="8405813" cy="771525"/>
          </a:xfrm>
        </p:spPr>
        <p:txBody>
          <a:bodyPr/>
          <a:lstStyle/>
          <a:p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Средние цены на отдельные виды товаров и их изменение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сомов за 1 кг; снижение (-)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</p:nvPr>
        </p:nvGraphicFramePr>
        <p:xfrm>
          <a:off x="498475" y="1700213"/>
          <a:ext cx="7991475" cy="4572000"/>
        </p:xfrm>
        <a:graphic>
          <a:graphicData uri="http://schemas.openxmlformats.org/drawingml/2006/table">
            <a:tbl>
              <a:tblPr/>
              <a:tblGrid>
                <a:gridCol w="3208338"/>
                <a:gridCol w="1035050"/>
                <a:gridCol w="1157287"/>
                <a:gridCol w="1079500"/>
                <a:gridCol w="1511300"/>
              </a:tblGrid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2015г.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 сентябрь 2016 в % к декабрю 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20688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 и молочная продукция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-8,9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 разливное,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Кефир, айран,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Яйца куриные, 10 шт.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Свежие овощи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-38,0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Капуста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Лук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-19,2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Морковь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Помидоры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-69,6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69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9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323850" y="928688"/>
            <a:ext cx="8405813" cy="771525"/>
          </a:xfrm>
        </p:spPr>
        <p:txBody>
          <a:bodyPr/>
          <a:lstStyle/>
          <a:p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Средние цены на отдельные виды товаров и их изменение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сомов за 1 кг ; прирост (+))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</p:nvPr>
        </p:nvGraphicFramePr>
        <p:xfrm>
          <a:off x="498475" y="1700213"/>
          <a:ext cx="7991475" cy="4130675"/>
        </p:xfrm>
        <a:graphic>
          <a:graphicData uri="http://schemas.openxmlformats.org/drawingml/2006/table">
            <a:tbl>
              <a:tblPr/>
              <a:tblGrid>
                <a:gridCol w="3208338"/>
                <a:gridCol w="1035050"/>
                <a:gridCol w="1157287"/>
                <a:gridCol w="1079500"/>
                <a:gridCol w="1511300"/>
              </a:tblGrid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2015г.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 сентябрь 2016 в % к декабрю 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Гречневая крупа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+22,8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Консервы рыбные, 125 гр.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Чай черный, 100 гр.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Чай зеленый, 100 гр.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Яблоки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+12,1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Картофель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73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3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530225" y="1125538"/>
            <a:ext cx="7921625" cy="771525"/>
          </a:xfrm>
        </p:spPr>
        <p:txBody>
          <a:bodyPr/>
          <a:lstStyle/>
          <a:p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Средние цены на отдельные виды товаров и их изменение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сомов ; прирост (+), снижение (-)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</p:nvPr>
        </p:nvGraphicFramePr>
        <p:xfrm>
          <a:off x="487363" y="1989138"/>
          <a:ext cx="7961312" cy="2952750"/>
        </p:xfrm>
        <a:graphic>
          <a:graphicData uri="http://schemas.openxmlformats.org/drawingml/2006/table">
            <a:tbl>
              <a:tblPr/>
              <a:tblGrid>
                <a:gridCol w="3208337"/>
                <a:gridCol w="1081088"/>
                <a:gridCol w="1079500"/>
                <a:gridCol w="1079500"/>
                <a:gridCol w="1512887"/>
              </a:tblGrid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2015г.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 сентябрь 2016 в % к декабрю 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98475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Водка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0.5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168,6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Табачные изделия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Сигареты с фильтром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20 шт.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37,3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6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1675" cy="642937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прирост (+), снижение (-); 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714500"/>
          <a:ext cx="7812088" cy="471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2014г.)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-2,5</a:t>
                      </a:r>
                      <a:endParaRPr lang="ru-RU" sz="19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-8,0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-5,2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9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2809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0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539750" y="928688"/>
            <a:ext cx="7920038" cy="771525"/>
          </a:xfrm>
        </p:spPr>
        <p:txBody>
          <a:bodyPr/>
          <a:lstStyle/>
          <a:p>
            <a:r>
              <a:rPr lang="ru-RU" sz="2100" b="1" smtClean="0">
                <a:latin typeface="Times New Roman" pitchFamily="18" charset="0"/>
                <a:cs typeface="Times New Roman" pitchFamily="18" charset="0"/>
              </a:rPr>
              <a:t>Средние цены на отдельные виды товаров и их изменение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сомов ; прирост (+), снижение (-)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77" name="Group 61"/>
          <p:cNvGraphicFramePr>
            <a:graphicFrameLocks noGrp="1"/>
          </p:cNvGraphicFramePr>
          <p:nvPr>
            <p:ph idx="1"/>
          </p:nvPr>
        </p:nvGraphicFramePr>
        <p:xfrm>
          <a:off x="498475" y="1700213"/>
          <a:ext cx="7959725" cy="4284662"/>
        </p:xfrm>
        <a:graphic>
          <a:graphicData uri="http://schemas.openxmlformats.org/drawingml/2006/table">
            <a:tbl>
              <a:tblPr/>
              <a:tblGrid>
                <a:gridCol w="3208338"/>
                <a:gridCol w="1079500"/>
                <a:gridCol w="1079500"/>
                <a:gridCol w="1081087"/>
                <a:gridCol w="1511300"/>
              </a:tblGrid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2015г.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 2015г.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 сентябрь 2016 в % к декабрю 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68313">
                <a:tc gridSpan="4">
                  <a:txBody>
                    <a:bodyPr/>
                    <a:lstStyle/>
                    <a:p>
                      <a:pPr marL="719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Горюче-смазочные материалы        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-10,1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-9,8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-11,2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4241,0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4683,4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4138,5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-9,6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 gridSpan="4">
                  <a:txBody>
                    <a:bodyPr/>
                    <a:lstStyle/>
                    <a:p>
                      <a:pPr marL="5032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Материалы для содержания и ремонта жилых помещений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</a:t>
                      </a: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Цемент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50 кг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342,1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326,9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263,5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-19,7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Кирпич, 1000 шт.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6963,1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6842,4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6451,0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-6,4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487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7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1675" cy="642937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прирост (+), снижение (-); 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714500"/>
          <a:ext cx="7812088" cy="471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2014г.)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9 месяцев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-2,5</a:t>
                      </a:r>
                      <a:endParaRPr lang="ru-RU" sz="19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-8,0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-5,2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9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1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90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0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00063" y="928688"/>
            <a:ext cx="8229600" cy="571500"/>
          </a:xfrm>
        </p:spPr>
        <p:txBody>
          <a:bodyPr/>
          <a:lstStyle/>
          <a:p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Изменение ИПЦ в территориальном разрезе за 9 месяцев </a:t>
            </a:r>
            <a:br>
              <a:rPr lang="ru-RU" sz="2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smtClean="0">
                <a:latin typeface="Times New Roman" pitchFamily="18" charset="0"/>
              </a:rPr>
              <a:t>прирост (+), снижение (-); </a:t>
            </a: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09613" y="1844675"/>
          <a:ext cx="7675562" cy="3802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05830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Иссык-Кульская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90299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Нарынская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Баткенская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0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Чуйская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Ошская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обл. (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включая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г.Ош)             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effectLst/>
                          <a:latin typeface="Times New Roman"/>
                        </a:rPr>
                        <a:t>-2,1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05566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 Джалал-Абадская  </a:t>
                      </a:r>
                      <a:r>
                        <a:rPr lang="ru-RU" sz="1800" b="1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3440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г.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Бишкек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effectLst/>
                          <a:latin typeface="Times New Roman"/>
                        </a:rPr>
                        <a:t>-3,1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 Таласская  </a:t>
                      </a:r>
                      <a:r>
                        <a:rPr lang="ru-RU" sz="1800" b="1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effectLst/>
                          <a:latin typeface="Times New Roman"/>
                        </a:rPr>
                        <a:t>-3,9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"/>
                        </a:rPr>
                        <a:t>-0,7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56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5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587875" y="2565400"/>
            <a:ext cx="863600" cy="35877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75463" y="3789363"/>
            <a:ext cx="865187" cy="360362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500063" y="620713"/>
            <a:ext cx="7888287" cy="879475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 </a:t>
            </a:r>
            <a:br>
              <a:rPr lang="ru-RU" sz="1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в территориальном разрезе за 9 месяцев т.г.</a:t>
            </a:r>
            <a:br>
              <a:rPr lang="ru-RU" sz="1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(в процентах к декабрю предыдущего года)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09613" y="1844675"/>
          <a:ext cx="7675562" cy="3919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05830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Пищевые продукты и безалкогольные напитки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Баткенская  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90299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Джалал-Абадская  область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Иссык-Кульская  область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2007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Нарынская  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effectLst/>
                          <a:latin typeface="Times New Roman"/>
                        </a:rPr>
                        <a:t>  Таласская  </a:t>
                      </a:r>
                      <a:r>
                        <a:rPr lang="ru-RU" sz="1800" b="1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1742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Ошская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обл. (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включая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г.Ош)             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055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Чуйская  область</a:t>
                      </a:r>
                      <a:endParaRPr lang="ru-RU" sz="18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3440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г.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Бишкек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980" name="Овал 6"/>
          <p:cNvSpPr>
            <a:spLocks noChangeArrowheads="1"/>
          </p:cNvSpPr>
          <p:nvPr/>
        </p:nvSpPr>
        <p:spPr bwMode="auto">
          <a:xfrm>
            <a:off x="6794500" y="4941888"/>
            <a:ext cx="1008063" cy="50323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500063" y="620713"/>
            <a:ext cx="7888287" cy="879475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 </a:t>
            </a:r>
            <a:br>
              <a:rPr lang="ru-RU" sz="1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в территориальном разрезе за 9 месяцев т.г.</a:t>
            </a:r>
            <a:br>
              <a:rPr lang="ru-RU" sz="1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(в процентах к декабрю предыдущего года)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07" name="Group 47"/>
          <p:cNvGraphicFramePr>
            <a:graphicFrameLocks noGrp="1"/>
          </p:cNvGraphicFramePr>
          <p:nvPr>
            <p:ph idx="1"/>
          </p:nvPr>
        </p:nvGraphicFramePr>
        <p:xfrm>
          <a:off x="709613" y="1844675"/>
          <a:ext cx="7894637" cy="4010025"/>
        </p:xfrm>
        <a:graphic>
          <a:graphicData uri="http://schemas.openxmlformats.org/drawingml/2006/table">
            <a:tbl>
              <a:tblPr/>
              <a:tblGrid>
                <a:gridCol w="3327400"/>
                <a:gridCol w="2335212"/>
                <a:gridCol w="2232025"/>
              </a:tblGrid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Непродовольст-венные товары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Баткенская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Джалал-Абадская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Иссык-Кульская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Нарынская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Таласская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Ошская обл. (включая г.Ош)             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Чуйская  область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г. Бишкек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41004" name="Овал 4"/>
          <p:cNvSpPr>
            <a:spLocks noChangeArrowheads="1"/>
          </p:cNvSpPr>
          <p:nvPr/>
        </p:nvSpPr>
        <p:spPr bwMode="auto">
          <a:xfrm>
            <a:off x="6965950" y="3500438"/>
            <a:ext cx="990600" cy="461962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/>
          </a:p>
        </p:txBody>
      </p:sp>
      <p:sp>
        <p:nvSpPr>
          <p:cNvPr id="41005" name="Овал 5"/>
          <p:cNvSpPr>
            <a:spLocks noChangeArrowheads="1"/>
          </p:cNvSpPr>
          <p:nvPr/>
        </p:nvSpPr>
        <p:spPr bwMode="auto">
          <a:xfrm>
            <a:off x="4643438" y="3935413"/>
            <a:ext cx="990600" cy="46037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500" y="928688"/>
            <a:ext cx="8229600" cy="500062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ИПЦ по отдельным странам СНГ за 9 месяцев 2016г.</a:t>
            </a:r>
          </a:p>
        </p:txBody>
      </p:sp>
      <p:graphicFrame>
        <p:nvGraphicFramePr>
          <p:cNvPr id="6179" name="Group 35"/>
          <p:cNvGraphicFramePr>
            <a:graphicFrameLocks noGrp="1"/>
          </p:cNvGraphicFramePr>
          <p:nvPr>
            <p:ph idx="4294967295"/>
          </p:nvPr>
        </p:nvGraphicFramePr>
        <p:xfrm>
          <a:off x="857250" y="1571625"/>
          <a:ext cx="7500938" cy="3703638"/>
        </p:xfrm>
        <a:graphic>
          <a:graphicData uri="http://schemas.openxmlformats.org/drawingml/2006/table">
            <a:tbl>
              <a:tblPr/>
              <a:tblGrid>
                <a:gridCol w="3116263"/>
                <a:gridCol w="2136775"/>
                <a:gridCol w="2247900"/>
              </a:tblGrid>
              <a:tr h="1141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декабрю 2015г.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Справочно: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2016г.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августу 2016г.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5877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201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862</Words>
  <Application>Microsoft Office PowerPoint</Application>
  <PresentationFormat>Экран (4:3)</PresentationFormat>
  <Paragraphs>389</Paragraphs>
  <Slides>15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Times New Roman</vt:lpstr>
      <vt:lpstr>Arial</vt:lpstr>
      <vt:lpstr>Оформление по умолчанию</vt:lpstr>
      <vt:lpstr>Лист</vt:lpstr>
      <vt:lpstr>Диаграмма Microsoft Excel</vt:lpstr>
      <vt:lpstr>Слайд 1</vt:lpstr>
      <vt:lpstr>Изменение ИПЦ по Кыргызской Республике в январе-сентябре (прирост (+), снижение (-); в процентах к декабрю предыдущего года)</vt:lpstr>
      <vt:lpstr>Изменение ИПЦ по Кыргызской Республике (прирост (+), снижение (-); в процентах к предыдущему месяцу)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Средние цены на отдельные виды товаров и их изменение (сомов за 1 кг; снижение (-)) </vt:lpstr>
      <vt:lpstr>Средние цены на отдельные виды товаров и их изменение (сомов за 1 кг; снижение (-)) </vt:lpstr>
      <vt:lpstr>Средние цены на отдельные виды товаров и их изменение (сомов за 1 кг ; прирост (+))</vt:lpstr>
      <vt:lpstr>Средние цены на отдельные виды товаров и их изменение (сомов ; прирост (+), снижение (-)) 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Средние цены на отдельные виды товаров и их изменение (сомов ; прирост (+), снижение (-)) 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ИПЦ в территориальном разрезе за 9 месяцев  (прирост (+), снижение (-); в процентах)</vt:lpstr>
      <vt:lpstr>Изменение цен и тарифов по основным группам товаров и услуг  в территориальном разрезе за 9 месяцев т.г. (в процентах к декабрю предыдущего года) </vt:lpstr>
      <vt:lpstr>Изменение цен и тарифов по основным группам товаров и услуг  в территориальном разрезе за 9 месяцев т.г. (в процентах к декабрю предыдущего года) </vt:lpstr>
      <vt:lpstr>ИПЦ по отдельным странам СНГ за 9 месяцев 2016г.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nchuikov</cp:lastModifiedBy>
  <cp:revision>218</cp:revision>
  <cp:lastPrinted>2016-10-10T08:22:07Z</cp:lastPrinted>
  <dcterms:created xsi:type="dcterms:W3CDTF">2014-06-07T05:17:30Z</dcterms:created>
  <dcterms:modified xsi:type="dcterms:W3CDTF">2016-10-14T08:59:21Z</dcterms:modified>
</cp:coreProperties>
</file>