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3" r:id="rId4"/>
    <p:sldId id="290" r:id="rId5"/>
    <p:sldId id="276" r:id="rId6"/>
    <p:sldId id="292" r:id="rId7"/>
    <p:sldId id="278" r:id="rId8"/>
    <p:sldId id="291" r:id="rId9"/>
    <p:sldId id="263" r:id="rId10"/>
    <p:sldId id="264" r:id="rId11"/>
    <p:sldId id="281" r:id="rId12"/>
    <p:sldId id="284" r:id="rId13"/>
    <p:sldId id="282" r:id="rId14"/>
    <p:sldId id="287" r:id="rId15"/>
    <p:sldId id="286" r:id="rId16"/>
    <p:sldId id="28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1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Лист1!$A$27</c:f>
              <c:strCache>
                <c:ptCount val="1"/>
                <c:pt idx="0">
                  <c:v>Девочки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Лист1!$B$25:$F$25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Лист1!$B$27:$F$27</c:f>
              <c:numCache>
                <c:formatCode>General</c:formatCode>
                <c:ptCount val="5"/>
                <c:pt idx="0">
                  <c:v>73.5</c:v>
                </c:pt>
                <c:pt idx="1">
                  <c:v>73.7</c:v>
                </c:pt>
                <c:pt idx="2">
                  <c:v>74.099999999999994</c:v>
                </c:pt>
                <c:pt idx="3">
                  <c:v>74.3</c:v>
                </c:pt>
                <c:pt idx="4">
                  <c:v>74.5</c:v>
                </c:pt>
              </c:numCache>
            </c:numRef>
          </c:val>
        </c:ser>
        <c:ser>
          <c:idx val="2"/>
          <c:order val="1"/>
          <c:tx>
            <c:strRef>
              <c:f>Лист1!$A$28</c:f>
              <c:strCache>
                <c:ptCount val="1"/>
                <c:pt idx="0">
                  <c:v>Мальчики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1.351351351351351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26126126126122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51351351351351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51351351351351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51351351351351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Лист1!$B$25:$F$25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Лист1!$B$28:$F$28</c:f>
              <c:numCache>
                <c:formatCode>General</c:formatCode>
                <c:ptCount val="5"/>
                <c:pt idx="0">
                  <c:v>65.3</c:v>
                </c:pt>
                <c:pt idx="1">
                  <c:v>65.7</c:v>
                </c:pt>
                <c:pt idx="2">
                  <c:v>66.099999999999994</c:v>
                </c:pt>
                <c:pt idx="3">
                  <c:v>66.3</c:v>
                </c:pt>
                <c:pt idx="4">
                  <c:v>66.5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09792"/>
        <c:axId val="29011328"/>
      </c:barChart>
      <c:catAx>
        <c:axId val="29009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9011328"/>
        <c:crosses val="autoZero"/>
        <c:auto val="1"/>
        <c:lblAlgn val="ctr"/>
        <c:lblOffset val="100"/>
        <c:noMultiLvlLbl val="0"/>
      </c:catAx>
      <c:valAx>
        <c:axId val="290113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90097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 b="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607174103237096E-2"/>
          <c:y val="0.18964523034518477"/>
          <c:w val="0.88337270341207352"/>
          <c:h val="0.633805826727850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Лист3!$A$8</c:f>
              <c:strCache>
                <c:ptCount val="1"/>
                <c:pt idx="0">
                  <c:v>Активный туберкулез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Лист3!$B$7:$C$7</c:f>
              <c:numCache>
                <c:formatCode>General</c:formatCode>
                <c:ptCount val="2"/>
                <c:pt idx="0">
                  <c:v>2013</c:v>
                </c:pt>
                <c:pt idx="1">
                  <c:v>2014</c:v>
                </c:pt>
              </c:numCache>
            </c:numRef>
          </c:cat>
          <c:val>
            <c:numRef>
              <c:f>Лист3!$B$8:$C$8</c:f>
              <c:numCache>
                <c:formatCode>0.0</c:formatCode>
                <c:ptCount val="2"/>
                <c:pt idx="0" formatCode="General">
                  <c:v>102.4</c:v>
                </c:pt>
                <c:pt idx="1">
                  <c:v>101.06555792711764</c:v>
                </c:pt>
              </c:numCache>
            </c:numRef>
          </c:val>
        </c:ser>
        <c:ser>
          <c:idx val="1"/>
          <c:order val="1"/>
          <c:tx>
            <c:strRef>
              <c:f>Лист3!$A$9</c:f>
              <c:strCache>
                <c:ptCount val="1"/>
                <c:pt idx="0">
                  <c:v> из них органов дыхания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Лист3!$B$7:$C$7</c:f>
              <c:numCache>
                <c:formatCode>General</c:formatCode>
                <c:ptCount val="2"/>
                <c:pt idx="0">
                  <c:v>2013</c:v>
                </c:pt>
                <c:pt idx="1">
                  <c:v>2014</c:v>
                </c:pt>
              </c:numCache>
            </c:numRef>
          </c:cat>
          <c:val>
            <c:numRef>
              <c:f>Лист3!$B$9:$C$9</c:f>
              <c:numCache>
                <c:formatCode>0.0</c:formatCode>
                <c:ptCount val="2"/>
                <c:pt idx="0">
                  <c:v>73.166228776548763</c:v>
                </c:pt>
                <c:pt idx="1">
                  <c:v>73.254537154701254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684864"/>
        <c:axId val="29686400"/>
      </c:barChart>
      <c:catAx>
        <c:axId val="29684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9686400"/>
        <c:crosses val="autoZero"/>
        <c:auto val="1"/>
        <c:lblAlgn val="ctr"/>
        <c:lblOffset val="100"/>
        <c:noMultiLvlLbl val="0"/>
      </c:catAx>
      <c:valAx>
        <c:axId val="296864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9684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3609339457567804"/>
          <c:y val="0.88850503062117236"/>
          <c:w val="0.86390660542432196"/>
          <c:h val="8.371719160104987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1081081081081086E-2"/>
          <c:y val="6.6964285714285712E-2"/>
          <c:w val="0.89459459459459456"/>
          <c:h val="0.6919642857142857"/>
        </c:manualLayout>
      </c:layout>
      <c:lineChart>
        <c:grouping val="standard"/>
        <c:varyColors val="0"/>
        <c:ser>
          <c:idx val="0"/>
          <c:order val="0"/>
          <c:tx>
            <c:strRef>
              <c:f>'график тб'!$B$3</c:f>
              <c:strCache>
                <c:ptCount val="1"/>
                <c:pt idx="0">
                  <c:v>женщины</c:v>
                </c:pt>
              </c:strCache>
            </c:strRef>
          </c:tx>
          <c:spPr>
            <a:ln w="50800">
              <a:solidFill>
                <a:srgbClr val="C00000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C0000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8423461466122072E-2"/>
                  <c:y val="-9.325131233595798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3468445083148108E-2"/>
                  <c:y val="-8.18227409073864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3108016161359041E-2"/>
                  <c:y val="-6.887607799025112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9774649933645547E-2"/>
                  <c:y val="-7.430024371953496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4008808473041378E-2"/>
                  <c:y val="-6.81397637795274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864617167697618E-2"/>
                  <c:y val="-5.820678665166852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6.3061921717510086E-2"/>
                  <c:y val="-7.554883764529431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'график тб'!$A$16:$A$20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'график тб'!$B$16:$B$20</c:f>
              <c:numCache>
                <c:formatCode>0.0</c:formatCode>
                <c:ptCount val="5"/>
                <c:pt idx="0" formatCode="General">
                  <c:v>84.9</c:v>
                </c:pt>
                <c:pt idx="1">
                  <c:v>81.947250039397716</c:v>
                </c:pt>
                <c:pt idx="2" formatCode="General">
                  <c:v>85.2</c:v>
                </c:pt>
                <c:pt idx="3" formatCode="General">
                  <c:v>87.8</c:v>
                </c:pt>
                <c:pt idx="4" formatCode="General">
                  <c:v>88.7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'график тб'!$C$3</c:f>
              <c:strCache>
                <c:ptCount val="1"/>
                <c:pt idx="0">
                  <c:v>мужчины</c:v>
                </c:pt>
              </c:strCache>
            </c:strRef>
          </c:tx>
          <c:spPr>
            <a:ln w="50800">
              <a:solidFill>
                <a:srgbClr val="000080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0315342657899399E-2"/>
                  <c:y val="-7.421119235095613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698197643018587E-2"/>
                  <c:y val="-7.503702662167230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662154750839681E-2"/>
                  <c:y val="-8.418869516310457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4369237394830396E-2"/>
                  <c:y val="-6.838535808023998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3197983395411129E-2"/>
                  <c:y val="-6.311726659167607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7014900230526878E-3"/>
                  <c:y val="-6.269310086239218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7.2060722139462297E-3"/>
                  <c:y val="-6.401152980877385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Mode val="edge"/>
                  <c:yMode val="edge"/>
                  <c:x val="0.98108237579494273"/>
                  <c:y val="0.30357142857142855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'график тб'!$A$16:$A$20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'график тб'!$C$16:$C$20</c:f>
              <c:numCache>
                <c:formatCode>0.0</c:formatCode>
                <c:ptCount val="5"/>
                <c:pt idx="0" formatCode="General">
                  <c:v>117.8</c:v>
                </c:pt>
                <c:pt idx="1">
                  <c:v>119.25600705766379</c:v>
                </c:pt>
                <c:pt idx="2" formatCode="General">
                  <c:v>123.9</c:v>
                </c:pt>
                <c:pt idx="3" formatCode="General">
                  <c:v>117.4</c:v>
                </c:pt>
                <c:pt idx="4" formatCode="General">
                  <c:v>113.7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35200"/>
        <c:axId val="22836736"/>
      </c:lineChart>
      <c:catAx>
        <c:axId val="22835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8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22836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2836736"/>
        <c:scaling>
          <c:orientation val="minMax"/>
          <c:max val="180"/>
          <c:min val="8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8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22835200"/>
        <c:crosses val="autoZero"/>
        <c:crossBetween val="between"/>
        <c:majorUnit val="20"/>
      </c:valAx>
      <c:spPr>
        <a:solidFill>
          <a:srgbClr val="FFFFFF"/>
        </a:solidFill>
        <a:ln w="25400">
          <a:noFill/>
        </a:ln>
      </c:spPr>
    </c:plotArea>
    <c:legend>
      <c:legendPos val="b"/>
      <c:layout>
        <c:manualLayout>
          <c:xMode val="edge"/>
          <c:yMode val="edge"/>
          <c:x val="0.11351379726182875"/>
          <c:y val="0.8794642857142857"/>
          <c:w val="0.85135248634461225"/>
          <c:h val="0.1071428571428571"/>
        </c:manualLayout>
      </c:layout>
      <c:overlay val="0"/>
      <c:spPr>
        <a:solidFill>
          <a:srgbClr val="FFFFFF"/>
        </a:solidFill>
        <a:ln w="25400">
          <a:noFill/>
        </a:ln>
      </c:sp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400" b="1" i="0" u="none" strike="noStrike" baseline="0">
          <a:solidFill>
            <a:sysClr val="windowText" lastClr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452725840919637E-2"/>
          <c:y val="3.1256739447250957E-2"/>
          <c:w val="0.91259640102827766"/>
          <c:h val="0.74324651273275943"/>
        </c:manualLayout>
      </c:layout>
      <c:lineChart>
        <c:grouping val="standard"/>
        <c:varyColors val="0"/>
        <c:ser>
          <c:idx val="0"/>
          <c:order val="0"/>
          <c:tx>
            <c:strRef>
              <c:f>'[расчетные данные здравоохранение для сборника.xls]график рак'!$B$2</c:f>
              <c:strCache>
                <c:ptCount val="1"/>
                <c:pt idx="0">
                  <c:v>женщины</c:v>
                </c:pt>
              </c:strCache>
            </c:strRef>
          </c:tx>
          <c:spPr>
            <a:ln w="50800">
              <a:solidFill>
                <a:srgbClr val="C00000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C0000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0978637509179197E-2"/>
                  <c:y val="-7.97345773012580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55368286342367E-2"/>
                  <c:y val="-0.1109445057886227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1552892742089687E-2"/>
                  <c:y val="-7.43930706982315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45518320360221E-2"/>
                  <c:y val="-0.1241358546689347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8116594613917001E-2"/>
                  <c:y val="-8.81642639238346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6.01815967491046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'[расчетные данные здравоохранение для сборника.xls]график рак'!$A$15:$A$19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'[расчетные данные здравоохранение для сборника.xls]график рак'!$B$15:$B$19</c:f>
              <c:numCache>
                <c:formatCode>General</c:formatCode>
                <c:ptCount val="5"/>
                <c:pt idx="0" formatCode="0.0">
                  <c:v>93</c:v>
                </c:pt>
                <c:pt idx="1">
                  <c:v>98.7</c:v>
                </c:pt>
                <c:pt idx="2" formatCode="0.0">
                  <c:v>100</c:v>
                </c:pt>
                <c:pt idx="3">
                  <c:v>102.9</c:v>
                </c:pt>
                <c:pt idx="4" formatCode="0.0">
                  <c:v>106.1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'[расчетные данные здравоохранение для сборника.xls]график рак'!$C$2</c:f>
              <c:strCache>
                <c:ptCount val="1"/>
                <c:pt idx="0">
                  <c:v>мужчины</c:v>
                </c:pt>
              </c:strCache>
            </c:strRef>
          </c:tx>
          <c:spPr>
            <a:ln w="50800">
              <a:solidFill>
                <a:srgbClr val="00008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 algn="l">
                  <a:defRPr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'[расчетные данные здравоохранение для сборника.xls]график рак'!$A$15:$A$19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'[расчетные данные здравоохранение для сборника.xls]график рак'!$C$15:$C$19</c:f>
              <c:numCache>
                <c:formatCode>General</c:formatCode>
                <c:ptCount val="5"/>
                <c:pt idx="0">
                  <c:v>73.099999999999994</c:v>
                </c:pt>
                <c:pt idx="1">
                  <c:v>82.5</c:v>
                </c:pt>
                <c:pt idx="2">
                  <c:v>78.5</c:v>
                </c:pt>
                <c:pt idx="3">
                  <c:v>78.900000000000006</c:v>
                </c:pt>
                <c:pt idx="4">
                  <c:v>84.5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079616"/>
        <c:axId val="30302592"/>
      </c:lineChart>
      <c:catAx>
        <c:axId val="30079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8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30302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0302592"/>
        <c:scaling>
          <c:orientation val="minMax"/>
          <c:min val="70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175">
            <a:solidFill>
              <a:srgbClr val="00008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30079616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10539845758354756"/>
          <c:y val="0.91441867063914306"/>
          <c:w val="0.88431876606683801"/>
          <c:h val="7.2072544985930853E-2"/>
        </c:manualLayout>
      </c:layout>
      <c:overlay val="0"/>
      <c:spPr>
        <a:solidFill>
          <a:srgbClr val="FFFFFF"/>
        </a:solidFill>
        <a:ln w="25400">
          <a:noFill/>
        </a:ln>
      </c:sp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400" b="1" i="0" u="none" strike="noStrike" baseline="0">
          <a:solidFill>
            <a:sysClr val="windowText" lastClr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'[образование для графика.xlsx]Лист1'!$B$6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noFill/>
                <a:prstDash val="solid"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'[образование для графика.xlsx]Лист1'!$A$7:$A$18</c:f>
              <c:strCache>
                <c:ptCount val="12"/>
                <c:pt idx="0">
                  <c:v>Междисциплинарные науки </c:v>
                </c:pt>
                <c:pt idx="1">
                  <c:v>Сфера обслуживания</c:v>
                </c:pt>
                <c:pt idx="2">
                  <c:v>Сельскохозяйственные </c:v>
                </c:pt>
                <c:pt idx="3">
                  <c:v>Здравоохранение </c:v>
                </c:pt>
                <c:pt idx="4">
                  <c:v>Образование</c:v>
                </c:pt>
                <c:pt idx="5">
                  <c:v>Архитектура и строительство</c:v>
                </c:pt>
                <c:pt idx="6">
                  <c:v>Технические науки</c:v>
                </c:pt>
                <c:pt idx="7">
                  <c:v>Культура и искусство</c:v>
                </c:pt>
                <c:pt idx="8">
                  <c:v>Юриспруденция </c:v>
                </c:pt>
                <c:pt idx="9">
                  <c:v>Экономика </c:v>
                </c:pt>
                <c:pt idx="10">
                  <c:v>Гуманитарные </c:v>
                </c:pt>
                <c:pt idx="11">
                  <c:v>Естественные специальности</c:v>
                </c:pt>
              </c:strCache>
            </c:strRef>
          </c:cat>
          <c:val>
            <c:numRef>
              <c:f>'[образование для графика.xlsx]Лист1'!$B$7:$B$18</c:f>
              <c:numCache>
                <c:formatCode>General</c:formatCode>
                <c:ptCount val="12"/>
                <c:pt idx="0">
                  <c:v>45.7</c:v>
                </c:pt>
                <c:pt idx="1">
                  <c:v>69.3</c:v>
                </c:pt>
                <c:pt idx="2">
                  <c:v>30.3</c:v>
                </c:pt>
                <c:pt idx="3">
                  <c:v>50.6</c:v>
                </c:pt>
                <c:pt idx="4">
                  <c:v>83.2</c:v>
                </c:pt>
                <c:pt idx="5">
                  <c:v>28.4</c:v>
                </c:pt>
                <c:pt idx="6">
                  <c:v>31.6</c:v>
                </c:pt>
                <c:pt idx="7">
                  <c:v>56.8</c:v>
                </c:pt>
                <c:pt idx="8">
                  <c:v>33.700000000000003</c:v>
                </c:pt>
                <c:pt idx="9">
                  <c:v>62.3</c:v>
                </c:pt>
                <c:pt idx="10">
                  <c:v>55.1</c:v>
                </c:pt>
                <c:pt idx="11">
                  <c:v>64.400000000000006</c:v>
                </c:pt>
              </c:numCache>
            </c:numRef>
          </c:val>
        </c:ser>
        <c:ser>
          <c:idx val="1"/>
          <c:order val="1"/>
          <c:tx>
            <c:strRef>
              <c:f>'[образование для графика.xlsx]Лист1'!$C$6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rgbClr val="9999FF"/>
            </a:solidFill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noFill/>
                <a:prstDash val="solid"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'[образование для графика.xlsx]Лист1'!$A$7:$A$18</c:f>
              <c:strCache>
                <c:ptCount val="12"/>
                <c:pt idx="0">
                  <c:v>Междисциплинарные науки </c:v>
                </c:pt>
                <c:pt idx="1">
                  <c:v>Сфера обслуживания</c:v>
                </c:pt>
                <c:pt idx="2">
                  <c:v>Сельскохозяйственные </c:v>
                </c:pt>
                <c:pt idx="3">
                  <c:v>Здравоохранение </c:v>
                </c:pt>
                <c:pt idx="4">
                  <c:v>Образование</c:v>
                </c:pt>
                <c:pt idx="5">
                  <c:v>Архитектура и строительство</c:v>
                </c:pt>
                <c:pt idx="6">
                  <c:v>Технические науки</c:v>
                </c:pt>
                <c:pt idx="7">
                  <c:v>Культура и искусство</c:v>
                </c:pt>
                <c:pt idx="8">
                  <c:v>Юриспруденция </c:v>
                </c:pt>
                <c:pt idx="9">
                  <c:v>Экономика </c:v>
                </c:pt>
                <c:pt idx="10">
                  <c:v>Гуманитарные </c:v>
                </c:pt>
                <c:pt idx="11">
                  <c:v>Естественные специальности</c:v>
                </c:pt>
              </c:strCache>
            </c:strRef>
          </c:cat>
          <c:val>
            <c:numRef>
              <c:f>'[образование для графика.xlsx]Лист1'!$C$7:$C$18</c:f>
              <c:numCache>
                <c:formatCode>General</c:formatCode>
                <c:ptCount val="12"/>
                <c:pt idx="0">
                  <c:v>54.3</c:v>
                </c:pt>
                <c:pt idx="1">
                  <c:v>30.7</c:v>
                </c:pt>
                <c:pt idx="2">
                  <c:v>69.7</c:v>
                </c:pt>
                <c:pt idx="3">
                  <c:v>49.4</c:v>
                </c:pt>
                <c:pt idx="4">
                  <c:v>16.8</c:v>
                </c:pt>
                <c:pt idx="5">
                  <c:v>71.599999999999994</c:v>
                </c:pt>
                <c:pt idx="6">
                  <c:v>68.400000000000006</c:v>
                </c:pt>
                <c:pt idx="7">
                  <c:v>43.2</c:v>
                </c:pt>
                <c:pt idx="8">
                  <c:v>66.3</c:v>
                </c:pt>
                <c:pt idx="9">
                  <c:v>37.700000000000003</c:v>
                </c:pt>
                <c:pt idx="10">
                  <c:v>44.9</c:v>
                </c:pt>
                <c:pt idx="11">
                  <c:v>35.6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30367104"/>
        <c:axId val="30513792"/>
      </c:barChart>
      <c:catAx>
        <c:axId val="303671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30513792"/>
        <c:crosses val="autoZero"/>
        <c:auto val="1"/>
        <c:lblAlgn val="ctr"/>
        <c:lblOffset val="100"/>
        <c:noMultiLvlLbl val="0"/>
      </c:catAx>
      <c:valAx>
        <c:axId val="30513792"/>
        <c:scaling>
          <c:orientation val="minMax"/>
          <c:max val="1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03671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7829141414141425"/>
          <c:y val="0.95435733070348461"/>
          <c:w val="0.76207853535353554"/>
          <c:h val="3.3118014464168309E-2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solidFill>
            <a:srgbClr val="000080"/>
          </a:solidFill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2921891707980945E-2"/>
          <c:y val="3.8007601918089037E-2"/>
          <c:w val="0.90064912024885779"/>
          <c:h val="0.778942956449268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'[ЖиМ_2013.xlsx]график  зан по возр'!$A$4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-4.6296296296296294E-3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6975308641975308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2345679012345678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080246913580246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3888888888888888E-2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23456790123456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5432098765432155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2345679012345678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7.71604938271604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234567901234567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9.259259259259146E-3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0802469135802469E-2"/>
                  <c:y val="2.80603266089438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'[ЖиМ_2013.xlsx]график  зан по возр'!$B$3:$M$3</c:f>
              <c:strCache>
                <c:ptCount val="12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  <c:pt idx="11">
                  <c:v>70 и старше</c:v>
                </c:pt>
              </c:strCache>
            </c:strRef>
          </c:cat>
          <c:val>
            <c:numRef>
              <c:f>'[ЖиМ_2013.xlsx]график  зан по возр'!$B$4:$M$4</c:f>
              <c:numCache>
                <c:formatCode>0.0</c:formatCode>
                <c:ptCount val="12"/>
                <c:pt idx="0">
                  <c:v>15.3</c:v>
                </c:pt>
                <c:pt idx="1">
                  <c:v>40.1</c:v>
                </c:pt>
                <c:pt idx="2">
                  <c:v>49.9</c:v>
                </c:pt>
                <c:pt idx="3">
                  <c:v>60.9</c:v>
                </c:pt>
                <c:pt idx="4">
                  <c:v>64</c:v>
                </c:pt>
                <c:pt idx="5">
                  <c:v>69.099999999999994</c:v>
                </c:pt>
                <c:pt idx="6">
                  <c:v>67.599999999999994</c:v>
                </c:pt>
                <c:pt idx="7">
                  <c:v>61.6</c:v>
                </c:pt>
                <c:pt idx="8">
                  <c:v>44.7</c:v>
                </c:pt>
                <c:pt idx="9">
                  <c:v>20.2</c:v>
                </c:pt>
                <c:pt idx="10">
                  <c:v>11.1</c:v>
                </c:pt>
                <c:pt idx="11">
                  <c:v>4.5</c:v>
                </c:pt>
              </c:numCache>
            </c:numRef>
          </c:val>
        </c:ser>
        <c:ser>
          <c:idx val="1"/>
          <c:order val="1"/>
          <c:tx>
            <c:strRef>
              <c:f>'[ЖиМ_2013.xlsx]график  зан по возр'!$A$5</c:f>
              <c:strCache>
                <c:ptCount val="1"/>
                <c:pt idx="0">
                  <c:v>мужчины 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'[ЖиМ_2013.xlsx]график  зан по возр'!$B$3:$M$3</c:f>
              <c:strCache>
                <c:ptCount val="12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  <c:pt idx="11">
                  <c:v>70 и старше</c:v>
                </c:pt>
              </c:strCache>
            </c:strRef>
          </c:cat>
          <c:val>
            <c:numRef>
              <c:f>'[ЖиМ_2013.xlsx]график  зан по возр'!$B$5:$M$5</c:f>
              <c:numCache>
                <c:formatCode>0.0</c:formatCode>
                <c:ptCount val="12"/>
                <c:pt idx="0">
                  <c:v>27.3</c:v>
                </c:pt>
                <c:pt idx="1">
                  <c:v>66</c:v>
                </c:pt>
                <c:pt idx="2">
                  <c:v>84.4</c:v>
                </c:pt>
                <c:pt idx="3">
                  <c:v>90.3</c:v>
                </c:pt>
                <c:pt idx="4">
                  <c:v>90.5</c:v>
                </c:pt>
                <c:pt idx="5">
                  <c:v>90.1</c:v>
                </c:pt>
                <c:pt idx="6">
                  <c:v>83.7</c:v>
                </c:pt>
                <c:pt idx="7">
                  <c:v>81.3</c:v>
                </c:pt>
                <c:pt idx="8">
                  <c:v>73.599999999999994</c:v>
                </c:pt>
                <c:pt idx="9">
                  <c:v>48.2</c:v>
                </c:pt>
                <c:pt idx="10">
                  <c:v>20.8</c:v>
                </c:pt>
                <c:pt idx="11">
                  <c:v>9.8000000000000007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337664"/>
        <c:axId val="92221824"/>
      </c:barChart>
      <c:catAx>
        <c:axId val="92337664"/>
        <c:scaling>
          <c:orientation val="minMax"/>
        </c:scaling>
        <c:delete val="0"/>
        <c:axPos val="b"/>
        <c:majorTickMark val="out"/>
        <c:minorTickMark val="none"/>
        <c:tickLblPos val="nextTo"/>
        <c:crossAx val="92221824"/>
        <c:crosses val="autoZero"/>
        <c:auto val="1"/>
        <c:lblAlgn val="ctr"/>
        <c:lblOffset val="100"/>
        <c:noMultiLvlLbl val="0"/>
      </c:catAx>
      <c:valAx>
        <c:axId val="92221824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crossAx val="92337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703339165937591"/>
          <c:y val="4.0158967273926018E-2"/>
          <c:w val="0.18063563235151162"/>
          <c:h val="0.1443725898775575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 b="1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8E045-DD13-4DA4-BA73-397F1F977642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9D6A3-86B0-454D-BAA2-8890B213C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863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884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Среди студентов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ВПУЗов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женщины составили 55%.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Традиционно высока доля обучающихся женщин по таким направлениям, как  образование – 83%, сфера обслуживания  – 69%, естественные специальности – 64%, экономика – 62%, культура и искусство – 57%, гуманитарные специальности – 55%, в то время как в архитектуре и строительстве она составила 28%.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6487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Во всех возрастных группах уровень занятости мужчин выше, чем уровень занятости женщин, но наиболее значительный разрыв наблюдается в возрастных группах 25-34 года. В этом возрасте женщины чаще всего оставляют работу в связи с рождением ребенка. Но уже в возрастной группе 40-49 лет отмечается сближение уровня занятости мужчин и женщин. Женщины этого возраста, как правило, имеют уже подросших детей и возвращаются к трудовой деятельности.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9258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2014 году среднее время работы в неделю у мужчин почти на 5 часов больше, чем у женщин. Численность женщин преобладает в тех видах деятельности, где законодательно предусмотрена сокращенная продолжительность рабочей недели (здравоохранение, образование).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9258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9258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Безработица среди женщин за последние пять лет,</a:t>
            </a:r>
            <a:r>
              <a:rPr lang="ru-RU" baseline="0" dirty="0" smtClean="0"/>
              <a:t> </a:t>
            </a:r>
            <a:r>
              <a:rPr lang="ru-RU" dirty="0" smtClean="0"/>
              <a:t>наблюдается снижение на – 9,3</a:t>
            </a:r>
            <a:r>
              <a:rPr lang="ru-RU" baseline="0" dirty="0" smtClean="0"/>
              <a:t> процента, у мужчин – на 6,7 процентов. Тенденция безработных женщин соблюдается на уровне (больше на 8 процентов в 2014г., чем мужчины).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9258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2014г. женщины совершившие преступления составляют более 12 процентов от общего числа лиц совершивших преступления. За последние пять лет их число увеличилось на 25 процентов, мужчины - на 10 процентов. Среди несовершеннолетних: число девочек, совершивших преступления, осталось на прежнем у</a:t>
            </a:r>
            <a:r>
              <a:rPr lang="ru-RU" baseline="0" dirty="0" smtClean="0"/>
              <a:t>ровне, а мальчиков - увеличилось в 1,8 раза.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9258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925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Численность постоянного населения Кыргызской Республики по оценке на 1 января 2015г. составила 5 млн. 895 тыс. человек, в числе которых </a:t>
            </a:r>
          </a:p>
          <a:p>
            <a:r>
              <a:rPr lang="ru-RU" dirty="0" smtClean="0"/>
              <a:t>Женщины составили 50,5 процентов</a:t>
            </a:r>
            <a:r>
              <a:rPr lang="ru-RU" baseline="0" dirty="0" smtClean="0"/>
              <a:t> от общей численности населения, а мужчины 49,5 процентов.</a:t>
            </a:r>
          </a:p>
          <a:p>
            <a:r>
              <a:rPr lang="ru-RU" dirty="0" smtClean="0"/>
              <a:t>Распределение населения по полу в республике неоднородно. В городской местности доля женщин выше, чем мужчин и составляет </a:t>
            </a:r>
          </a:p>
          <a:p>
            <a:r>
              <a:rPr lang="ru-RU" dirty="0" smtClean="0"/>
              <a:t>52,6 процента, а в сельской, где рождаемость выше, напротив, незначительно преобладают мужчины - 50,5 процента.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925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2014г. ожидаемая продолжительность жизни при рождении у мальчиков составила 66,5 лет, девочек – 74,5 года. При рождении разность в продолжительности жизни мальчиков и девочек составляет 8 лет. Эта разница сокращается во времени. Так, у юношей и девушек в 15-летнем возрасте она составляет около 8 лет; для взрослого населения активного рабочего возраста. </a:t>
            </a:r>
          </a:p>
          <a:p>
            <a:r>
              <a:rPr lang="ru-RU" dirty="0" smtClean="0"/>
              <a:t>(45 лет) – 6 лет. В 60-летнем возрасте, современные женщины имеют вероятность прожить еще около 20 лет, мужчины – лишь 15 лет. Разрыв в продолжительности жизни связан с различиями в уровне смертности полов: смертность мужчин в 1,5-1,6 раза выше смертности женщин.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925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 2014г. средний возраст при вступлении в первый брак составил у женщин 23,4 лет, у мужчин – 26,7 лет. По сравнению с 2010г., брачный возраст снизился у женщин на 0,1, а у мужчин – на 0,2 года.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066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Туберкулез, согласно ВОЗ, в настоящее время признается всемирной проблемой и занимает ведущее место среди </a:t>
            </a:r>
            <a:r>
              <a:rPr kumimoji="0" lang="ru-RU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инвалидизации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и смертности. Тенденция заболеваемости туберкулезом снижается. Туберкулез органов дыхания диагностирован у 4275 больных в расчете на 100 000 населения составила 73,3 в 2014г. и 73,2 – в 2013г.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AF3EE-FEC2-4F4B-9F7D-6F5E9EF944D3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528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effectLst/>
                <a:latin typeface="Times New Roman"/>
                <a:ea typeface="Times New Roman"/>
              </a:rPr>
              <a:t>Доля заболеваемости туберкулезом среди мужчин составила 55,6% от общего числа зарегистрированных больных, женщин – 44,4%.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AF3EE-FEC2-4F4B-9F7D-6F5E9EF944D3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528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/>
                <a:ea typeface="Times New Roman"/>
              </a:rPr>
              <a:t>В </a:t>
            </a:r>
            <a:r>
              <a:rPr lang="ru-RU" dirty="0">
                <a:latin typeface="Times New Roman"/>
                <a:ea typeface="Times New Roman"/>
              </a:rPr>
              <a:t>структуре заболеваемости по локализации чаще всего встречается рак желудка (13,4%), молочной железы (10,3%), женских половых органов (16,2%), трахеи, бронхов и легкого (9,4%), печени и внутри печеночных желчных протоков (5,2%), и мужских половых органов (2,2</a:t>
            </a:r>
            <a:r>
              <a:rPr lang="ru-RU" dirty="0" smtClean="0">
                <a:latin typeface="Times New Roman"/>
                <a:ea typeface="Times New Roman"/>
              </a:rPr>
              <a:t>%).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AF3EE-FEC2-4F4B-9F7D-6F5E9EF944D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838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1200" spc="-10" dirty="0" smtClean="0">
                <a:effectLst/>
                <a:latin typeface="Times New Roman"/>
                <a:ea typeface="Times New Roman"/>
              </a:rPr>
              <a:t>В 2014г. заболеваемость злокачественными новообразованиями в расчете на 100 тыс. населения по сравнению с 2010г. увеличилась на 14,7%. </a:t>
            </a:r>
            <a:r>
              <a:rPr lang="ru-RU" dirty="0" smtClean="0">
                <a:latin typeface="Times New Roman"/>
                <a:ea typeface="Times New Roman"/>
              </a:rPr>
              <a:t>Среди </a:t>
            </a:r>
            <a:r>
              <a:rPr lang="ru-RU" dirty="0">
                <a:latin typeface="Times New Roman"/>
                <a:ea typeface="Times New Roman"/>
              </a:rPr>
              <a:t>лиц с впервые установленным диагнозом в 2014г. доля женщин составила 56,2%, мужчин – 43,8</a:t>
            </a:r>
            <a:r>
              <a:rPr lang="ru-RU" dirty="0" smtClean="0">
                <a:latin typeface="Times New Roman"/>
                <a:ea typeface="Times New Roman"/>
              </a:rPr>
              <a:t>%.</a:t>
            </a:r>
            <a:r>
              <a:rPr lang="ru-RU" spc="-10" dirty="0" smtClean="0">
                <a:latin typeface="Times New Roman"/>
                <a:ea typeface="Times New Roman"/>
              </a:rPr>
              <a:t> </a:t>
            </a:r>
            <a:endParaRPr lang="ru-RU" dirty="0" smtClean="0">
              <a:latin typeface="Times New Roman"/>
              <a:ea typeface="Times New Roman"/>
            </a:endParaRPr>
          </a:p>
          <a:p>
            <a:pPr algn="just">
              <a:spcBef>
                <a:spcPts val="600"/>
              </a:spcBef>
            </a:pPr>
            <a:r>
              <a:rPr lang="ru-RU" spc="-10" dirty="0" smtClean="0">
                <a:latin typeface="Times New Roman"/>
                <a:ea typeface="Times New Roman"/>
              </a:rPr>
              <a:t>Вместе с тем, уровень заболеваемости женщин злокачественными новообразованиями остается выше, чем у мужчин.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endParaRPr lang="ru-RU" dirty="0">
              <a:latin typeface="Times New Roman"/>
              <a:ea typeface="Calibri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AF3EE-FEC2-4F4B-9F7D-6F5E9EF944D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838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общей численности студентов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СПУЗов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женщины составили более 56%.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Наиболее высока доля женщин, предпочитающих обучаться по таким направлениям, как технология товаров широкого потребления – 96%, образование – 86%, здравоохранение – 81%, культура и искусство – 66% и сервис – 60%.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то же время, она довольно низка по таким направлениям, как строительство и архитектура – 6%, разработка полезных ископаемых – около 4%.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D6A3-86B0-454D-BAA2-8890B213CFE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34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74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448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40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237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245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732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26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62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324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37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703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FFBF4-E884-419A-BB8D-9857DA335509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F4B9-CBC7-4431-B00E-308080AC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75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0668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Женщины и мужчины </a:t>
            </a:r>
            <a:b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Кыргызской Республике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1400" b="1" dirty="0"/>
              <a:t/>
            </a:r>
            <a:br>
              <a:rPr lang="ru-RU" sz="1400" b="1" dirty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661248"/>
            <a:ext cx="6872808" cy="72008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Отдел социальной статистики НСК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95567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16013" y="260648"/>
            <a:ext cx="77764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Национальный статистический комитет Кыргызской Республики</a:t>
            </a:r>
            <a:br>
              <a:rPr lang="ru-RU" sz="2000" b="1" dirty="0" smtClean="0"/>
            </a:br>
            <a:r>
              <a:rPr lang="ru-RU" sz="2000" b="1" dirty="0" smtClean="0"/>
              <a:t>День открытых дверей</a:t>
            </a:r>
          </a:p>
          <a:p>
            <a:pPr algn="ctr"/>
            <a:r>
              <a:rPr lang="ru-RU" sz="2000" b="1" dirty="0" smtClean="0"/>
              <a:t>21 октября 2015г.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1367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2400" b="1" dirty="0"/>
              <a:t>График </a:t>
            </a:r>
            <a:r>
              <a:rPr lang="ru-RU" sz="2400" b="1" dirty="0" smtClean="0"/>
              <a:t>7. </a:t>
            </a:r>
            <a:r>
              <a:rPr lang="ru-RU" sz="2400" b="1" dirty="0"/>
              <a:t>Распределение студентов </a:t>
            </a:r>
            <a:r>
              <a:rPr lang="ru-RU" sz="2400" b="1" dirty="0" err="1" smtClean="0"/>
              <a:t>ВПУЗов</a:t>
            </a:r>
            <a:r>
              <a:rPr lang="ru-RU" sz="2400" b="1" dirty="0" smtClean="0"/>
              <a:t> </a:t>
            </a:r>
            <a:r>
              <a:rPr lang="ru-RU" sz="2400" b="1" dirty="0"/>
              <a:t>по направлениям обучения и полу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000" i="1" dirty="0"/>
              <a:t>(на начало 2014/2015 учебного года; в процентах к итогу)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1060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5888"/>
            <a:ext cx="720080" cy="721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28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52928" cy="936104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График </a:t>
            </a:r>
            <a:r>
              <a:rPr lang="ru-RU" sz="2600" b="1" dirty="0" smtClean="0"/>
              <a:t>8. </a:t>
            </a:r>
            <a:r>
              <a:rPr lang="ru-RU" sz="2600" b="1" dirty="0" smtClean="0"/>
              <a:t>Уровень занятости населения </a:t>
            </a:r>
            <a:br>
              <a:rPr lang="ru-RU" sz="2600" b="1" dirty="0" smtClean="0"/>
            </a:br>
            <a:r>
              <a:rPr lang="ru-RU" sz="2600" b="1" dirty="0" smtClean="0"/>
              <a:t>по возрастным группам в 2014г.</a:t>
            </a:r>
            <a:br>
              <a:rPr lang="ru-RU" sz="2600" b="1" dirty="0" smtClean="0"/>
            </a:br>
            <a:r>
              <a:rPr lang="ru-RU" sz="2200" i="1" dirty="0" smtClean="0"/>
              <a:t>(по данным интегрированного выборочного обследования бюджетов домашних хозяйств и рабочей силы; в процентах)</a:t>
            </a:r>
            <a:endParaRPr lang="ru-RU" sz="2600" b="1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5636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2054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8136904" cy="1008112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Таблица </a:t>
            </a:r>
            <a:r>
              <a:rPr lang="ru-RU" sz="2600" b="1" dirty="0" smtClean="0"/>
              <a:t>3. </a:t>
            </a:r>
            <a:r>
              <a:rPr lang="ru-RU" sz="2600" b="1" dirty="0" smtClean="0"/>
              <a:t>Распределение занятого населения </a:t>
            </a:r>
            <a:r>
              <a:rPr lang="ru-RU" sz="2600" b="1" dirty="0"/>
              <a:t>п</a:t>
            </a:r>
            <a:r>
              <a:rPr lang="ru-RU" sz="2600" b="1" dirty="0" smtClean="0"/>
              <a:t>о фактически отработанному количеству рабочих часов в неделю на основной работе в 2014г.</a:t>
            </a:r>
            <a:br>
              <a:rPr lang="ru-RU" sz="2600" b="1" dirty="0" smtClean="0"/>
            </a:br>
            <a:r>
              <a:rPr lang="ru-RU" sz="2200" i="1" dirty="0" smtClean="0"/>
              <a:t>(по данным интегрированного выборочного обследования бюджетов домашних хозяйств и рабочей силы; в процентах к итогу)</a:t>
            </a:r>
            <a:endParaRPr lang="ru-RU" sz="2600" b="1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70" y="2348880"/>
            <a:ext cx="832651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45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52928" cy="936104"/>
          </a:xfrm>
        </p:spPr>
        <p:txBody>
          <a:bodyPr>
            <a:noAutofit/>
          </a:bodyPr>
          <a:lstStyle/>
          <a:p>
            <a:r>
              <a:rPr lang="ru-RU" sz="2600" b="1" dirty="0"/>
              <a:t>Г</a:t>
            </a:r>
            <a:r>
              <a:rPr lang="ru-RU" sz="2600" b="1" dirty="0" smtClean="0"/>
              <a:t>рафик 9. Доля государственных служащих, занятых в органах государственной власти и управления</a:t>
            </a:r>
            <a:br>
              <a:rPr lang="ru-RU" sz="2600" b="1" dirty="0" smtClean="0"/>
            </a:br>
            <a:r>
              <a:rPr lang="ru-RU" sz="2200" i="1" dirty="0" smtClean="0"/>
              <a:t>(в процентах)</a:t>
            </a:r>
            <a:endParaRPr lang="ru-RU" sz="2600" b="1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1556792"/>
            <a:ext cx="7497524" cy="4104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054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8316416" cy="936104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График </a:t>
            </a:r>
            <a:r>
              <a:rPr lang="ru-RU" sz="2600" b="1" dirty="0" smtClean="0"/>
              <a:t>10. </a:t>
            </a:r>
            <a:r>
              <a:rPr lang="ru-RU" sz="2600" b="1" dirty="0" smtClean="0"/>
              <a:t>Численность официально зарегистрированных безработных</a:t>
            </a:r>
            <a:br>
              <a:rPr lang="ru-RU" sz="2600" b="1" dirty="0" smtClean="0"/>
            </a:br>
            <a:r>
              <a:rPr lang="ru-RU" sz="2200" i="1" dirty="0" smtClean="0"/>
              <a:t>(человек)</a:t>
            </a:r>
            <a:endParaRPr lang="ru-RU" sz="2600" b="1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7560840" cy="4176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21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52928" cy="936104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Таблица </a:t>
            </a:r>
            <a:r>
              <a:rPr lang="ru-RU" sz="2600" b="1" dirty="0" smtClean="0"/>
              <a:t>4. </a:t>
            </a:r>
            <a:r>
              <a:rPr lang="ru-RU" sz="2600" b="1" dirty="0" smtClean="0"/>
              <a:t>Число лиц, совершивших преступления</a:t>
            </a:r>
            <a:br>
              <a:rPr lang="ru-RU" sz="2600" b="1" dirty="0" smtClean="0"/>
            </a:br>
            <a:r>
              <a:rPr lang="ru-RU" sz="2200" i="1" dirty="0" smtClean="0"/>
              <a:t>(человек)</a:t>
            </a:r>
            <a:endParaRPr lang="ru-RU" sz="2600" b="1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8760"/>
            <a:ext cx="8136904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003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52928" cy="936104"/>
          </a:xfrm>
        </p:spPr>
        <p:txBody>
          <a:bodyPr>
            <a:noAutofit/>
          </a:bodyPr>
          <a:lstStyle/>
          <a:p>
            <a:endParaRPr lang="ru-RU" sz="2600" b="1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sz="4000" b="1" i="1" dirty="0" smtClean="0"/>
              <a:t>Спасибо за внимание!</a:t>
            </a:r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val="74359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52928" cy="936104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Таблица 1. Численность постоянного населения</a:t>
            </a:r>
            <a:br>
              <a:rPr lang="ru-RU" sz="2600" b="1" dirty="0" smtClean="0"/>
            </a:br>
            <a:r>
              <a:rPr lang="ru-RU" sz="2200" i="1" dirty="0" smtClean="0"/>
              <a:t>(оценка на начало года; тысяч человек)</a:t>
            </a:r>
            <a:endParaRPr lang="ru-RU" sz="2600" b="1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825491"/>
              </p:ext>
            </p:extLst>
          </p:nvPr>
        </p:nvGraphicFramePr>
        <p:xfrm>
          <a:off x="457200" y="1628798"/>
          <a:ext cx="8229600" cy="3892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9046"/>
                <a:gridCol w="2059046"/>
                <a:gridCol w="2059046"/>
                <a:gridCol w="2052462"/>
              </a:tblGrid>
              <a:tr h="46716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</a:rPr>
                        <a:t>Годы </a:t>
                      </a:r>
                      <a:endParaRPr lang="ru-RU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</a:rPr>
                        <a:t>Все население</a:t>
                      </a:r>
                      <a:endParaRPr lang="ru-RU" sz="2400" b="1" dirty="0">
                        <a:effectLst/>
                        <a:latin typeface="+mn-lt"/>
                        <a:ea typeface="Arial Unicode MS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</a:rPr>
                        <a:t>в том числе</a:t>
                      </a:r>
                      <a:endParaRPr lang="ru-RU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81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</a:rPr>
                        <a:t>городское</a:t>
                      </a:r>
                      <a:endParaRPr lang="ru-RU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</a:rPr>
                        <a:t>сельское </a:t>
                      </a:r>
                      <a:endParaRPr lang="ru-RU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</a:tr>
              <a:tr h="428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 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 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+mn-lt"/>
                        </a:rPr>
                        <a:t> </a:t>
                      </a:r>
                      <a:endParaRPr lang="ru-RU" sz="2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+mn-lt"/>
                        </a:rPr>
                        <a:t> </a:t>
                      </a:r>
                      <a:endParaRPr lang="ru-RU" sz="2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</a:tr>
              <a:tr h="428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2011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5 477,6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1 861,7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3 615,9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</a:tr>
              <a:tr h="428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женщины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2 773,9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982,1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1 791,8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</a:tr>
              <a:tr h="428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мужчины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2 703,7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879,6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1 824,1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</a:tr>
              <a:tr h="428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2015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5 895,1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1 986,7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3 </a:t>
                      </a:r>
                      <a:r>
                        <a:rPr lang="ru-RU" sz="2400" b="0" dirty="0" smtClean="0">
                          <a:effectLst/>
                          <a:latin typeface="+mn-lt"/>
                        </a:rPr>
                        <a:t>908,3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</a:tr>
              <a:tr h="428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женщины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0" dirty="0" smtClean="0">
                          <a:latin typeface="+mn-lt"/>
                        </a:rPr>
                        <a:t>2 978,1</a:t>
                      </a:r>
                      <a:endParaRPr lang="ru-RU" sz="2400" b="0" dirty="0"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0" dirty="0" smtClean="0">
                          <a:latin typeface="+mn-lt"/>
                        </a:rPr>
                        <a:t>1 045,2</a:t>
                      </a:r>
                      <a:endParaRPr lang="ru-RU" sz="2400" b="0" dirty="0"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0" dirty="0" smtClean="0">
                          <a:latin typeface="+mn-lt"/>
                        </a:rPr>
                        <a:t>1 932,9</a:t>
                      </a:r>
                      <a:endParaRPr lang="ru-RU" sz="2400" b="0" dirty="0"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428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Times New Roman"/>
                        </a:rPr>
                        <a:t>мужчины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 </a:t>
                      </a:r>
                      <a:r>
                        <a:rPr lang="ru-RU" sz="2400" b="0" dirty="0" smtClean="0">
                          <a:effectLst/>
                          <a:latin typeface="+mn-lt"/>
                        </a:rPr>
                        <a:t>2 917,0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n-lt"/>
                        </a:rPr>
                        <a:t> </a:t>
                      </a:r>
                      <a:r>
                        <a:rPr lang="ru-RU" sz="2400" b="0" dirty="0" smtClean="0">
                          <a:effectLst/>
                          <a:latin typeface="+mn-lt"/>
                        </a:rPr>
                        <a:t>941,5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+mn-lt"/>
                        </a:rPr>
                        <a:t>1 975,4</a:t>
                      </a:r>
                      <a:endParaRPr lang="ru-RU" sz="2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14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52928" cy="1080120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График 1. </a:t>
            </a:r>
            <a:r>
              <a:rPr lang="ru-RU" sz="2600" b="1" dirty="0" smtClean="0"/>
              <a:t>Ожидаемая продолжительность жизни</a:t>
            </a:r>
            <a:br>
              <a:rPr lang="ru-RU" sz="2600" b="1" dirty="0" smtClean="0"/>
            </a:br>
            <a:r>
              <a:rPr lang="ru-RU" sz="2600" b="1" dirty="0" smtClean="0"/>
              <a:t> при рождении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200" i="1" dirty="0" smtClean="0"/>
              <a:t>(лет)</a:t>
            </a:r>
            <a:endParaRPr lang="ru-RU" sz="2200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1374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1836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2600" b="1" dirty="0"/>
              <a:t>Таблица </a:t>
            </a:r>
            <a:r>
              <a:rPr lang="ru-RU" sz="2600" b="1" dirty="0" smtClean="0"/>
              <a:t>2. </a:t>
            </a:r>
            <a:r>
              <a:rPr lang="ru-RU" sz="2600" b="1" dirty="0"/>
              <a:t>Средний возраст вступления в брак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000" i="1" dirty="0"/>
              <a:t>(лет)</a:t>
            </a:r>
            <a:endParaRPr lang="ru-RU" sz="2000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80" y="1556792"/>
            <a:ext cx="8196092" cy="4032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140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1143000"/>
          </a:xfrm>
        </p:spPr>
        <p:txBody>
          <a:bodyPr>
            <a:normAutofit/>
          </a:bodyPr>
          <a:lstStyle/>
          <a:p>
            <a:r>
              <a:rPr lang="ru-RU" sz="2600" b="1" dirty="0" smtClean="0"/>
              <a:t>График </a:t>
            </a:r>
            <a:r>
              <a:rPr lang="ru-RU" sz="2600" b="1" dirty="0" smtClean="0"/>
              <a:t>2. </a:t>
            </a:r>
            <a:r>
              <a:rPr lang="ru-RU" sz="2600" b="1" dirty="0" smtClean="0"/>
              <a:t>Заболеваемость активным туберкулезом</a:t>
            </a:r>
            <a:br>
              <a:rPr lang="ru-RU" sz="2600" b="1" dirty="0" smtClean="0"/>
            </a:br>
            <a:r>
              <a:rPr lang="ru-RU" sz="2000" i="1" dirty="0"/>
              <a:t>(на 100 000 населения, случаев</a:t>
            </a:r>
            <a:r>
              <a:rPr lang="ru-RU" sz="2000" i="1" dirty="0" smtClean="0"/>
              <a:t>)</a:t>
            </a:r>
            <a:endParaRPr lang="ru-RU" sz="2000" b="1" i="1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837900"/>
              </p:ext>
            </p:extLst>
          </p:nvPr>
        </p:nvGraphicFramePr>
        <p:xfrm>
          <a:off x="1547664" y="1484784"/>
          <a:ext cx="6192688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5887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201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1143000"/>
          </a:xfrm>
        </p:spPr>
        <p:txBody>
          <a:bodyPr>
            <a:normAutofit/>
          </a:bodyPr>
          <a:lstStyle/>
          <a:p>
            <a:r>
              <a:rPr lang="ru-RU" sz="2600" b="1" dirty="0" smtClean="0"/>
              <a:t>График 3. Заболеваемость активным туберкулезом по полу</a:t>
            </a:r>
            <a:endParaRPr lang="ru-RU" sz="2600" b="1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9309936"/>
              </p:ext>
            </p:extLst>
          </p:nvPr>
        </p:nvGraphicFramePr>
        <p:xfrm>
          <a:off x="1403648" y="1556792"/>
          <a:ext cx="640871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5887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071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382"/>
            <a:ext cx="8784976" cy="908720"/>
          </a:xfrm>
        </p:spPr>
        <p:txBody>
          <a:bodyPr>
            <a:normAutofit/>
          </a:bodyPr>
          <a:lstStyle/>
          <a:p>
            <a:r>
              <a:rPr lang="ru-RU" sz="2200" b="1" spc="-20" dirty="0" smtClean="0">
                <a:effectLst/>
                <a:latin typeface="Calibri" pitchFamily="34" charset="0"/>
                <a:ea typeface="Times New Roman"/>
                <a:cs typeface="Calibri" pitchFamily="34" charset="0"/>
              </a:rPr>
              <a:t>График 4. Заболеваемость злокачественными новообразованиями</a:t>
            </a:r>
            <a:endParaRPr lang="ru-RU" sz="22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8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6588000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9" y="115886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738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382"/>
            <a:ext cx="8784976" cy="908720"/>
          </a:xfrm>
        </p:spPr>
        <p:txBody>
          <a:bodyPr>
            <a:normAutofit/>
          </a:bodyPr>
          <a:lstStyle/>
          <a:p>
            <a:r>
              <a:rPr lang="ru-RU" sz="2200" b="1" spc="-20" dirty="0" smtClean="0">
                <a:effectLst/>
                <a:latin typeface="Calibri" pitchFamily="34" charset="0"/>
                <a:ea typeface="Times New Roman"/>
                <a:cs typeface="Calibri" pitchFamily="34" charset="0"/>
              </a:rPr>
              <a:t>График </a:t>
            </a:r>
            <a:r>
              <a:rPr lang="ru-RU" sz="2200" b="1" spc="-20" dirty="0" smtClean="0">
                <a:effectLst/>
                <a:latin typeface="Calibri" pitchFamily="34" charset="0"/>
                <a:ea typeface="Times New Roman"/>
                <a:cs typeface="Calibri" pitchFamily="34" charset="0"/>
              </a:rPr>
              <a:t>5. </a:t>
            </a:r>
            <a:r>
              <a:rPr lang="ru-RU" sz="2200" b="1" spc="-20" dirty="0" smtClean="0">
                <a:effectLst/>
                <a:latin typeface="Calibri" pitchFamily="34" charset="0"/>
                <a:ea typeface="Times New Roman"/>
                <a:cs typeface="Calibri" pitchFamily="34" charset="0"/>
              </a:rPr>
              <a:t>Заболеваемость злокачественными новообразованиями</a:t>
            </a:r>
            <a:endParaRPr lang="ru-RU" sz="22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682013"/>
              </p:ext>
            </p:extLst>
          </p:nvPr>
        </p:nvGraphicFramePr>
        <p:xfrm>
          <a:off x="1187624" y="1412776"/>
          <a:ext cx="676875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9" y="115886"/>
            <a:ext cx="811262" cy="81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43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8208912" cy="64807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>График </a:t>
            </a:r>
            <a:r>
              <a:rPr lang="ru-RU" sz="2000" b="1" dirty="0" smtClean="0"/>
              <a:t>6. </a:t>
            </a:r>
            <a:r>
              <a:rPr lang="ru-RU" sz="2000" b="1" dirty="0" smtClean="0"/>
              <a:t>Распределение </a:t>
            </a:r>
            <a:r>
              <a:rPr lang="ru-RU" sz="2000" b="1" dirty="0"/>
              <a:t>студентов </a:t>
            </a:r>
            <a:r>
              <a:rPr lang="ru-RU" sz="2000" b="1" dirty="0" err="1" smtClean="0"/>
              <a:t>СПУЗов</a:t>
            </a:r>
            <a:r>
              <a:rPr lang="ru-RU" sz="2000" b="1" dirty="0" smtClean="0"/>
              <a:t> по направлениям обучения и полу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1800" i="1" dirty="0"/>
              <a:t>(на начало 2014/2015 учебного года; в процентах к итогу)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920880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5888"/>
            <a:ext cx="720080" cy="721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438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966</Words>
  <Application>Microsoft Office PowerPoint</Application>
  <PresentationFormat>Экран (4:3)</PresentationFormat>
  <Paragraphs>123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  Женщины и мужчины  в Кыргызской Республике       </vt:lpstr>
      <vt:lpstr>Таблица 1. Численность постоянного населения (оценка на начало года; тысяч человек)</vt:lpstr>
      <vt:lpstr>График 1. Ожидаемая продолжительность жизни  при рождении (лет)</vt:lpstr>
      <vt:lpstr>Таблица 2. Средний возраст вступления в брак (лет)</vt:lpstr>
      <vt:lpstr>График 2. Заболеваемость активным туберкулезом (на 100 000 населения, случаев)</vt:lpstr>
      <vt:lpstr>График 3. Заболеваемость активным туберкулезом по полу</vt:lpstr>
      <vt:lpstr>График 4. Заболеваемость злокачественными новообразованиями</vt:lpstr>
      <vt:lpstr>График 5. Заболеваемость злокачественными новообразованиями</vt:lpstr>
      <vt:lpstr>График 6. Распределение студентов СПУЗов по направлениям обучения и полу (на начало 2014/2015 учебного года; в процентах к итогу) </vt:lpstr>
      <vt:lpstr>График 7. Распределение студентов ВПУЗов по направлениям обучения и полу (на начало 2014/2015 учебного года; в процентах к итогу)</vt:lpstr>
      <vt:lpstr>График 8. Уровень занятости населения  по возрастным группам в 2014г. (по данным интегрированного выборочного обследования бюджетов домашних хозяйств и рабочей силы; в процентах)</vt:lpstr>
      <vt:lpstr>Таблица 3. Распределение занятого населения по фактически отработанному количеству рабочих часов в неделю на основной работе в 2014г. (по данным интегрированного выборочного обследования бюджетов домашних хозяйств и рабочей силы; в процентах к итогу)</vt:lpstr>
      <vt:lpstr>График 9. Доля государственных служащих, занятых в органах государственной власти и управления (в процентах)</vt:lpstr>
      <vt:lpstr>График 10. Численность официально зарегистрированных безработных (человек)</vt:lpstr>
      <vt:lpstr>Таблица 4. Число лиц, совершивших преступления (человек)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тенденции  в сфере образования      Отдел социальной статистики НСК</dc:title>
  <dc:creator>Gabdullaeva</dc:creator>
  <cp:lastModifiedBy>rahmanova</cp:lastModifiedBy>
  <cp:revision>84</cp:revision>
  <dcterms:created xsi:type="dcterms:W3CDTF">2015-10-19T05:45:35Z</dcterms:created>
  <dcterms:modified xsi:type="dcterms:W3CDTF">2015-10-21T02:59:58Z</dcterms:modified>
</cp:coreProperties>
</file>