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9" r:id="rId3"/>
    <p:sldId id="260" r:id="rId4"/>
    <p:sldId id="305" r:id="rId5"/>
    <p:sldId id="308" r:id="rId6"/>
    <p:sldId id="309" r:id="rId7"/>
    <p:sldId id="301" r:id="rId8"/>
    <p:sldId id="302" r:id="rId9"/>
    <p:sldId id="307" r:id="rId10"/>
    <p:sldId id="306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FF3399"/>
    <a:srgbClr val="FF0000"/>
    <a:srgbClr val="FFFFCC"/>
    <a:srgbClr val="CCFF66"/>
    <a:srgbClr val="FF66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83" autoAdjust="0"/>
  </p:normalViewPr>
  <p:slideViewPr>
    <p:cSldViewPr>
      <p:cViewPr varScale="1">
        <p:scale>
          <a:sx n="109" d="100"/>
          <a:sy n="109" d="100"/>
        </p:scale>
        <p:origin x="16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B73F3AB-E7AD-440E-95FD-55FAF408997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367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A940B437-500B-45AD-A311-C545F37088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245429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1118690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1843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1843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EA5E52-FDCB-4EC7-9F09-9B1D55744EBA}" type="slidenum">
              <a:rPr lang="ru-RU" smtClean="0"/>
              <a:pPr/>
              <a:t>2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51785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100" dirty="0" smtClean="0"/>
          </a:p>
        </p:txBody>
      </p:sp>
      <p:sp>
        <p:nvSpPr>
          <p:cNvPr id="2150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2150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042387-F097-498E-83E5-8B14508D80FC}" type="slidenum">
              <a:rPr lang="ru-RU" smtClean="0"/>
              <a:pPr/>
              <a:t>3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065405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42141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46147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7332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867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867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0E651-38B0-48FC-AD46-CB2D28C8B79B}" type="slidenum">
              <a:rPr lang="ru-RU" smtClean="0"/>
              <a:pPr/>
              <a:t>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08980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867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867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0E651-38B0-48FC-AD46-CB2D28C8B79B}" type="slidenum">
              <a:rPr lang="ru-RU" smtClean="0"/>
              <a:pPr/>
              <a:t>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31277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10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42192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E839E-C28D-48DF-BEC4-AF87EA36F3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4B2C5-4D64-46B1-AA10-C3A2B4DC6F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F39CA-55F3-4FA7-BE99-B309F66177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58900-9EBE-4E59-A17C-CD4F27F27B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A2CD6-7CAA-4B5A-8D7B-A067A42303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2952B-1B05-46F3-9FFB-5315A10350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48B85-3BF5-4EE9-901D-E8DC3036D5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07857-9E30-4DB4-8DFF-165494F658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2F837-5DDA-4A8E-89B6-E5AFFC5409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16426-4573-448D-98C7-A62EA2BF35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37F3F-2354-411C-B989-E1BE1C3279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72381FFA-67D5-4507-B125-CFD9035C87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_____Microsoft_Excel_97-20031.xls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_____Microsoft_Excel_97-20032.xls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dirty="0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600" i="1" dirty="0" smtClean="0"/>
              <a:t> 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971550" y="1844675"/>
            <a:ext cx="720090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ts val="600"/>
              </a:spcBef>
            </a:pPr>
            <a:r>
              <a:rPr lang="ru-RU" sz="3200" b="1" i="0" dirty="0"/>
              <a:t>Об изменении </a:t>
            </a:r>
            <a:r>
              <a:rPr lang="ru-RU" sz="3200" b="1" i="0" dirty="0" smtClean="0"/>
              <a:t>цен </a:t>
            </a:r>
            <a:r>
              <a:rPr lang="ru-RU" sz="3200" b="1" i="0" dirty="0"/>
              <a:t>и тарифов </a:t>
            </a:r>
            <a:endParaRPr lang="ru-RU" sz="3200" b="1" i="0" dirty="0" smtClean="0"/>
          </a:p>
          <a:p>
            <a:pPr>
              <a:spcBef>
                <a:spcPts val="600"/>
              </a:spcBef>
            </a:pPr>
            <a:r>
              <a:rPr lang="ru-RU" sz="3200" b="1" i="0" dirty="0" smtClean="0"/>
              <a:t>на потребительские товары </a:t>
            </a:r>
            <a:r>
              <a:rPr lang="ru-RU" sz="3200" b="1" i="0" dirty="0"/>
              <a:t>и </a:t>
            </a:r>
            <a:r>
              <a:rPr lang="ru-RU" sz="3200" b="1" i="0" dirty="0" smtClean="0"/>
              <a:t>услуги</a:t>
            </a:r>
          </a:p>
          <a:p>
            <a:pPr>
              <a:spcBef>
                <a:spcPts val="600"/>
              </a:spcBef>
            </a:pPr>
            <a:r>
              <a:rPr lang="ru-RU" sz="3200" b="1" i="0" dirty="0" smtClean="0"/>
              <a:t>в </a:t>
            </a:r>
            <a:r>
              <a:rPr lang="en-US" sz="3200" b="1" i="0" dirty="0"/>
              <a:t>I</a:t>
            </a:r>
            <a:r>
              <a:rPr lang="ru-RU" sz="3200" b="1" i="0" dirty="0"/>
              <a:t> квартале </a:t>
            </a:r>
            <a:r>
              <a:rPr lang="ru-RU" sz="3200" b="1" i="0" dirty="0" smtClean="0"/>
              <a:t>2017г</a:t>
            </a:r>
            <a:r>
              <a:rPr lang="ru-RU" sz="3200" b="1" i="0" dirty="0"/>
              <a:t>.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084888" y="5445125"/>
            <a:ext cx="24479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Отдел статистики цен</a:t>
            </a:r>
          </a:p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11 апреля 2017г</a:t>
            </a: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Кыргызской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title"/>
          </p:nvPr>
        </p:nvSpPr>
        <p:spPr>
          <a:xfrm>
            <a:off x="500063" y="1000125"/>
            <a:ext cx="8229600" cy="725488"/>
          </a:xfrm>
        </p:spPr>
        <p:txBody>
          <a:bodyPr/>
          <a:lstStyle/>
          <a:p>
            <a:pPr eaLnBrk="1" hangingPunct="1"/>
            <a:r>
              <a:rPr lang="ru-RU" sz="2100" b="1" dirty="0" smtClean="0">
                <a:latin typeface="Times New Roman" pitchFamily="18" charset="0"/>
              </a:rPr>
              <a:t>Изменение ИПЦ по Кыргызской Республике в </a:t>
            </a:r>
            <a:r>
              <a:rPr lang="ru-RU" sz="2100" b="1" dirty="0">
                <a:latin typeface="Times New Roman" pitchFamily="18" charset="0"/>
              </a:rPr>
              <a:t>январе-марте</a:t>
            </a:r>
            <a:br>
              <a:rPr lang="ru-RU" sz="2100" b="1" dirty="0">
                <a:latin typeface="Times New Roman" pitchFamily="18" charset="0"/>
              </a:rPr>
            </a:br>
            <a:r>
              <a:rPr lang="ru-RU" sz="2100" b="1" dirty="0">
                <a:latin typeface="Times New Roman" pitchFamily="18" charset="0"/>
              </a:rPr>
              <a:t> </a:t>
            </a:r>
            <a:r>
              <a:rPr lang="ru-RU" sz="1600" i="1" dirty="0" smtClean="0">
                <a:latin typeface="Times New Roman" pitchFamily="18" charset="0"/>
              </a:rPr>
              <a:t>(прирост (+), снижение (-); в процентах к декабрю предыдущего года)</a:t>
            </a:r>
          </a:p>
        </p:txBody>
      </p:sp>
      <p:graphicFrame>
        <p:nvGraphicFramePr>
          <p:cNvPr id="20484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371631"/>
              </p:ext>
            </p:extLst>
          </p:nvPr>
        </p:nvGraphicFramePr>
        <p:xfrm>
          <a:off x="466725" y="1765300"/>
          <a:ext cx="8137525" cy="458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6" name="Лист" r:id="rId6" imgW="8220015" imgH="4629150" progId="Excel.Sheet.8">
                  <p:embed/>
                </p:oleObj>
              </mc:Choice>
              <mc:Fallback>
                <p:oleObj name="Лист" r:id="rId6" imgW="8220015" imgH="4629150" progId="Excel.Sheet.8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" y="1765300"/>
                        <a:ext cx="8137525" cy="45831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7" name="Заголовок 1"/>
          <p:cNvSpPr>
            <a:spLocks noGrp="1"/>
          </p:cNvSpPr>
          <p:nvPr>
            <p:ph type="title"/>
          </p:nvPr>
        </p:nvSpPr>
        <p:spPr>
          <a:xfrm>
            <a:off x="428625" y="928688"/>
            <a:ext cx="8229600" cy="714375"/>
          </a:xfrm>
        </p:spPr>
        <p:txBody>
          <a:bodyPr/>
          <a:lstStyle/>
          <a:p>
            <a:pPr eaLnBrk="1" hangingPunct="1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Изменение ИПЦ по Кыргызской Республике</a:t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прирост (+), снижение (-);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 процентах к предыдущему месяцу)</a:t>
            </a:r>
          </a:p>
        </p:txBody>
      </p:sp>
      <p:graphicFrame>
        <p:nvGraphicFramePr>
          <p:cNvPr id="17506" name="Object 9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6264391"/>
              </p:ext>
            </p:extLst>
          </p:nvPr>
        </p:nvGraphicFramePr>
        <p:xfrm>
          <a:off x="466725" y="1556793"/>
          <a:ext cx="8210550" cy="4691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68" name="Лист" r:id="rId5" imgW="7877145" imgH="4286275" progId="Excel.Sheet.8">
                  <p:embed/>
                </p:oleObj>
              </mc:Choice>
              <mc:Fallback>
                <p:oleObj name="Лист" r:id="rId5" imgW="7877145" imgH="4286275" progId="Excel.Sheet.8">
                  <p:embed/>
                  <p:pic>
                    <p:nvPicPr>
                      <p:cNvPr id="0" name="Picture 98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" y="1556793"/>
                        <a:ext cx="8210550" cy="469160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508" name="Picture 2" descr="logo NSC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09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Кыргызской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0980" cy="642937"/>
          </a:xfrm>
        </p:spPr>
        <p:txBody>
          <a:bodyPr/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>
                <a:latin typeface="Times New Roman" pitchFamily="18" charset="0"/>
              </a:rPr>
              <a:t>прирост (+), снижение (-);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в процентах к декабрю предыдущего года)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8287018"/>
              </p:ext>
            </p:extLst>
          </p:nvPr>
        </p:nvGraphicFramePr>
        <p:xfrm>
          <a:off x="774698" y="1700808"/>
          <a:ext cx="7812000" cy="471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/>
                <a:gridCol w="1872000"/>
                <a:gridCol w="1620000"/>
                <a:gridCol w="1548000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 данным 2015г.)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квартале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5315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-1,2</a:t>
                      </a:r>
                      <a:endParaRPr lang="ru-RU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45,8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-3,5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30,2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1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627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0980" cy="642937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ИПЦ по отдельным подгруппам товаров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процентах к декабрю предыдущего года)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45687"/>
              </p:ext>
            </p:extLst>
          </p:nvPr>
        </p:nvGraphicFramePr>
        <p:xfrm>
          <a:off x="774698" y="1700808"/>
          <a:ext cx="7560000" cy="4320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5237"/>
                <a:gridCol w="1804564"/>
                <a:gridCol w="1660199"/>
              </a:tblGrid>
              <a:tr h="435106">
                <a:tc rowSpan="2"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ИПЦ в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квартале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6109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6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372556">
                <a:tc>
                  <a:txBody>
                    <a:bodyPr/>
                    <a:lstStyle/>
                    <a:p>
                      <a:pPr marL="72000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Хлебобулочные изделия и крупы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96,2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56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Свежее мясо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91,3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56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Свежие овощи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130,0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56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Молочные изделия, сыр и яйца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99,0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98,5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56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Табачные изделия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112,7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104,3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56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Одежда и обувь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100,1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102,1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8339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Бытовые приборы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98,9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101,5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56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Горюче-смазочные материалы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103,2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84,1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556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Твердое топливо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95,2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1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714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0980" cy="642937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ИПЦ по отдельным подгруппам услуг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процентах к декабрю предыдущего года)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7372493"/>
              </p:ext>
            </p:extLst>
          </p:nvPr>
        </p:nvGraphicFramePr>
        <p:xfrm>
          <a:off x="774698" y="1700808"/>
          <a:ext cx="7560000" cy="4320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5237"/>
                <a:gridCol w="1804564"/>
                <a:gridCol w="1660199"/>
              </a:tblGrid>
              <a:tr h="508079">
                <a:tc rowSpan="2"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ИПЦ в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квартале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9374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6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435039">
                <a:tc>
                  <a:txBody>
                    <a:bodyPr/>
                    <a:lstStyle/>
                    <a:p>
                      <a:pPr marL="72000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Ремонт обуви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00" marR="10800" marT="108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102,4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103,0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0594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 по текущему содержанию и ремонту жилых помещений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103,0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5039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Железнодорожный пассажирский транспорт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96,3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103,2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5039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Воздушный пассажирский транспорт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107,4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90,8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5039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Связь 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109,2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5039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Общественное питание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101,5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6761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Гостиничное обслуживание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97,4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6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99,4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1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691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466725" y="981075"/>
            <a:ext cx="8065716" cy="647726"/>
          </a:xfrm>
        </p:spPr>
        <p:txBody>
          <a:bodyPr/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Средние потребительские цены на отдельные товары и их изменение   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сомов за 1 кг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722473"/>
              </p:ext>
            </p:extLst>
          </p:nvPr>
        </p:nvGraphicFramePr>
        <p:xfrm>
          <a:off x="497790" y="1700808"/>
          <a:ext cx="7992888" cy="4357726"/>
        </p:xfrm>
        <a:graphic>
          <a:graphicData uri="http://schemas.openxmlformats.org/drawingml/2006/table">
            <a:tbl>
              <a:tblPr/>
              <a:tblGrid>
                <a:gridCol w="3208528"/>
                <a:gridCol w="1035936"/>
                <a:gridCol w="1156136"/>
                <a:gridCol w="1080120"/>
                <a:gridCol w="1512168"/>
              </a:tblGrid>
              <a:tr h="9013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2016г.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2016г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2017г</a:t>
                      </a:r>
                      <a:r>
                        <a:rPr lang="ru-RU" sz="1600" b="1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ИПЦ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 март 2017 в % к декабрю 2016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7557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Рис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среднезерный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80,90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75,31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72,46</a:t>
                      </a:r>
                      <a:endParaRPr lang="ru-RU" sz="18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99,1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5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первого 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32,33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29,87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29,49</a:t>
                      </a:r>
                      <a:endParaRPr lang="ru-RU" sz="1800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100,1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6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Крупа гречневая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78,67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88,83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84,55</a:t>
                      </a:r>
                      <a:endParaRPr lang="ru-RU" sz="1800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96,3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44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Говядина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293,90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297,54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300,02</a:t>
                      </a:r>
                      <a:endParaRPr lang="ru-RU" sz="180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101,3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44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Баранина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280,82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280,16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290,64</a:t>
                      </a:r>
                      <a:endParaRPr lang="ru-RU" sz="180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103,9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91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разливное, 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35,27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36,71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34,61</a:t>
                      </a:r>
                      <a:endParaRPr lang="ru-RU" sz="18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96,5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9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Яйца куриные, 10 шт.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74,11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77,52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75,84</a:t>
                      </a:r>
                      <a:endParaRPr lang="ru-RU" sz="18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99,6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9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Сахар-песок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56,54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53,57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53,24</a:t>
                      </a:r>
                      <a:endParaRPr lang="ru-RU" sz="18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99,7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9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9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606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611560" y="977774"/>
            <a:ext cx="7848873" cy="719733"/>
          </a:xfrm>
        </p:spPr>
        <p:txBody>
          <a:bodyPr/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Средние потребительские цены на отдельные товары и их изменение 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сомов за 1 кг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651334"/>
              </p:ext>
            </p:extLst>
          </p:nvPr>
        </p:nvGraphicFramePr>
        <p:xfrm>
          <a:off x="497790" y="1700808"/>
          <a:ext cx="7992888" cy="4266824"/>
        </p:xfrm>
        <a:graphic>
          <a:graphicData uri="http://schemas.openxmlformats.org/drawingml/2006/table">
            <a:tbl>
              <a:tblPr/>
              <a:tblGrid>
                <a:gridCol w="3208528"/>
                <a:gridCol w="1035936"/>
                <a:gridCol w="1156136"/>
                <a:gridCol w="1080120"/>
                <a:gridCol w="1512168"/>
              </a:tblGrid>
              <a:tr h="8717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2016г.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2016г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2017г</a:t>
                      </a:r>
                      <a:r>
                        <a:rPr lang="ru-RU" sz="1600" b="1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ИПЦ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2017 в % к декабрю 2016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305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Капуста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23,97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22,21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32,21</a:t>
                      </a:r>
                      <a:endParaRPr lang="ru-RU" sz="1800" b="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147,9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05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Лук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15,85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16,34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22,18</a:t>
                      </a:r>
                      <a:endParaRPr lang="ru-RU" sz="1800" b="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134,7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82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Морковь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19,99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20,32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24,10</a:t>
                      </a:r>
                      <a:endParaRPr lang="ru-RU" sz="1800" b="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118,2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8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Помидоры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172,90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117,56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167,34</a:t>
                      </a:r>
                      <a:endParaRPr lang="ru-RU" sz="1800" b="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141,6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8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Огурцы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143,13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119,81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163,31</a:t>
                      </a:r>
                      <a:endParaRPr lang="ru-RU" sz="1800" b="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135,8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8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Картофель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14,30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23,02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30,95</a:t>
                      </a:r>
                      <a:endParaRPr lang="ru-RU" sz="1800" b="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139,3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82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Яблоки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57,00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57,85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58,59</a:t>
                      </a:r>
                      <a:endParaRPr lang="ru-RU" sz="1800" b="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105,2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82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Курага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371,94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300,97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284,91</a:t>
                      </a:r>
                      <a:endParaRPr lang="ru-RU" sz="1800" b="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99,3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9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9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548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500063" y="928688"/>
            <a:ext cx="8229600" cy="571500"/>
          </a:xfrm>
        </p:spPr>
        <p:txBody>
          <a:bodyPr/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Изменение ИПЦ в территориальном разрезе в январе-марте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прирост (+), снижение (-);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 процентах)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/>
          </p:nvPr>
        </p:nvGraphicFramePr>
        <p:xfrm>
          <a:off x="790575" y="1700808"/>
          <a:ext cx="7701259" cy="4453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7999"/>
                <a:gridCol w="2358448"/>
                <a:gridCol w="2254812"/>
              </a:tblGrid>
              <a:tr h="748605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4271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г. </a:t>
                      </a:r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Ош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3,4</a:t>
                      </a:r>
                      <a:endParaRPr lang="ru-RU" sz="20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271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Нарынская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3,2</a:t>
                      </a:r>
                      <a:endParaRPr lang="ru-RU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20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271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Ошская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область          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2,9</a:t>
                      </a:r>
                      <a:endParaRPr lang="ru-RU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94271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  Таласская  </a:t>
                      </a:r>
                      <a:r>
                        <a:rPr lang="ru-RU" sz="1800" b="0" i="0" u="none" strike="noStrike" dirty="0"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2,6</a:t>
                      </a:r>
                      <a:endParaRPr lang="ru-RU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45529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Чуйская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1,6</a:t>
                      </a:r>
                      <a:endParaRPr lang="ru-RU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30145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  Джалал-Абадская  </a:t>
                      </a:r>
                      <a:r>
                        <a:rPr lang="ru-RU" sz="1800" b="0" i="0" u="none" strike="noStrike" dirty="0"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2,1</a:t>
                      </a:r>
                      <a:endParaRPr lang="ru-RU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17284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г.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Бишкек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1,9</a:t>
                      </a:r>
                      <a:endParaRPr lang="ru-RU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17600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Иссык-Кульская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1,8</a:t>
                      </a:r>
                      <a:endParaRPr lang="ru-RU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17600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Баткенская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область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1,0</a:t>
                      </a:r>
                      <a:endParaRPr lang="ru-RU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956" name="Picture 2" descr="logo N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57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ru-RU" dirty="0"/>
              <a:t>Национальный статистический комитет Кыргызской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2204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229600" cy="500062"/>
          </a:xfrm>
        </p:spPr>
        <p:txBody>
          <a:bodyPr/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ИПЦ по отдельным странам СНГ в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квартале 2017г.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5968180"/>
              </p:ext>
            </p:extLst>
          </p:nvPr>
        </p:nvGraphicFramePr>
        <p:xfrm>
          <a:off x="857250" y="1571625"/>
          <a:ext cx="7500990" cy="4334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5902"/>
                <a:gridCol w="2137909"/>
                <a:gridCol w="2247179"/>
              </a:tblGrid>
              <a:tr h="1140833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Март 2017г.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2016г.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Справочно: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март 2017г.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февралю 2017г.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dirty="0" smtClean="0">
                          <a:latin typeface="Times New Roman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102,3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100,5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dirty="0" smtClean="0">
                          <a:solidFill>
                            <a:srgbClr val="0000FF"/>
                          </a:solidFill>
                          <a:latin typeface="Times New Roman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102,1</a:t>
                      </a:r>
                      <a:endParaRPr lang="ru-RU" sz="2400" b="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100,5</a:t>
                      </a:r>
                      <a:endParaRPr lang="ru-RU" sz="2400" b="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dirty="0" smtClean="0">
                          <a:latin typeface="Times New Roman"/>
                        </a:rPr>
                        <a:t>Беларусь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101,7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100,3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kern="1200" dirty="0" smtClean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Армения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101,4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dirty="0" smtClean="0">
                          <a:latin typeface="Times New Roman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101,0</a:t>
                      </a:r>
                      <a:endParaRPr lang="ru-RU" sz="2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100,1</a:t>
                      </a:r>
                      <a:endParaRPr lang="ru-RU" sz="2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1776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77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dirty="0"/>
              <a:t>Национальный статистический комитет Кыргызской Республики</a:t>
            </a:r>
            <a:r>
              <a:rPr lang="ru-RU" dirty="0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625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1889</TotalTime>
  <Words>531</Words>
  <Application>Microsoft Office PowerPoint</Application>
  <PresentationFormat>Экран (4:3)</PresentationFormat>
  <Paragraphs>252</Paragraphs>
  <Slides>10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Times New Roman</vt:lpstr>
      <vt:lpstr>Оформление по умолчанию</vt:lpstr>
      <vt:lpstr>Лист</vt:lpstr>
      <vt:lpstr>Презентация PowerPoint</vt:lpstr>
      <vt:lpstr>Изменение ИПЦ по Кыргызской Республике в январе-марте  (прирост (+), снижение (-); в процентах к декабрю предыдущего года)</vt:lpstr>
      <vt:lpstr>Изменение ИПЦ по Кыргызской Республике (прирост (+), снижение (-); в процентах к предыдущему месяцу)</vt:lpstr>
      <vt:lpstr>Изменение цен и тарифов по основным группам товаров и услуг (прирост (+), снижение (-); в процентах к декабрю предыдущего года) </vt:lpstr>
      <vt:lpstr>ИПЦ по отдельным подгруппам товаров (в процентах к декабрю предыдущего года) </vt:lpstr>
      <vt:lpstr>ИПЦ по отдельным подгруппам услуг (в процентах к декабрю предыдущего года) </vt:lpstr>
      <vt:lpstr>Средние потребительские цены на отдельные товары и их изменение    (сомов за 1 кг) </vt:lpstr>
      <vt:lpstr>Средние потребительские цены на отдельные товары и их изменение  (сомов за 1 кг) </vt:lpstr>
      <vt:lpstr>Изменение ИПЦ в территориальном разрезе в январе-марте (прирост (+), снижение (-); в процентах)</vt:lpstr>
      <vt:lpstr>ИПЦ по отдельным странам СНГ в I квартале 2017г.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Ibraeva</cp:lastModifiedBy>
  <cp:revision>270</cp:revision>
  <cp:lastPrinted>2017-04-11T02:58:52Z</cp:lastPrinted>
  <dcterms:created xsi:type="dcterms:W3CDTF">2014-06-07T05:17:30Z</dcterms:created>
  <dcterms:modified xsi:type="dcterms:W3CDTF">2017-04-11T03:21:07Z</dcterms:modified>
</cp:coreProperties>
</file>