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theme/themeOverride2.xml" ContentType="application/vnd.openxmlformats-officedocument.themeOverride+xml"/>
  <Override PartName="/ppt/charts/chart6.xml" ContentType="application/vnd.openxmlformats-officedocument.drawingml.chart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7" r:id="rId2"/>
    <p:sldId id="259" r:id="rId3"/>
    <p:sldId id="261" r:id="rId4"/>
    <p:sldId id="262" r:id="rId5"/>
    <p:sldId id="275" r:id="rId6"/>
    <p:sldId id="264" r:id="rId7"/>
    <p:sldId id="267" r:id="rId8"/>
    <p:sldId id="277" r:id="rId9"/>
    <p:sldId id="276" r:id="rId10"/>
    <p:sldId id="272" r:id="rId11"/>
    <p:sldId id="270" r:id="rId12"/>
    <p:sldId id="271" r:id="rId13"/>
  </p:sldIdLst>
  <p:sldSz cx="9144000" cy="6858000" type="screen4x3"/>
  <p:notesSz cx="6858000" cy="9144000"/>
  <p:defaultTextStyle>
    <a:defPPr>
      <a:defRPr lang="ru-RU"/>
    </a:defPPr>
    <a:lvl1pPr marL="0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5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90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35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81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26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71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16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61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9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5" d="100"/>
          <a:sy n="85" d="100"/>
        </p:scale>
        <p:origin x="-315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4.xlsx"/><Relationship Id="rId1" Type="http://schemas.openxmlformats.org/officeDocument/2006/relationships/themeOverride" Target="../theme/themeOverride2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5.xlsx"/><Relationship Id="rId1" Type="http://schemas.openxmlformats.org/officeDocument/2006/relationships/themeOverride" Target="../theme/themeOverrid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Лист16!$A$2</c:f>
              <c:strCache>
                <c:ptCount val="1"/>
                <c:pt idx="0">
                  <c:v>Рыночные услуги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"/>
                  <c:y val="-0.28115084572761745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"/>
                  <c:y val="-0.30994495479731698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"/>
                  <c:y val="-0.3565029892096821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"/>
                  <c:y val="-0.3888560804899388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0"/>
                  <c:y val="-0.4099690142898804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Лист16!$B$1:$F$1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Лист16!$B$2:$F$2</c:f>
              <c:numCache>
                <c:formatCode>0.0</c:formatCode>
                <c:ptCount val="5"/>
                <c:pt idx="0">
                  <c:v>391.8</c:v>
                </c:pt>
                <c:pt idx="1">
                  <c:v>448</c:v>
                </c:pt>
                <c:pt idx="2">
                  <c:v>518.5</c:v>
                </c:pt>
                <c:pt idx="3">
                  <c:v>572.9</c:v>
                </c:pt>
                <c:pt idx="4">
                  <c:v>608.4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08051568"/>
        <c:axId val="108050784"/>
      </c:barChart>
      <c:catAx>
        <c:axId val="1080515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08050784"/>
        <c:crosses val="autoZero"/>
        <c:auto val="1"/>
        <c:lblAlgn val="ctr"/>
        <c:lblOffset val="100"/>
        <c:noMultiLvlLbl val="0"/>
      </c:catAx>
      <c:valAx>
        <c:axId val="108050784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10805156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7396171066851935E-2"/>
          <c:y val="7.8028093710508409E-2"/>
          <c:w val="0.57619293911790437"/>
          <c:h val="0.84699426460581306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legend>
      <c:legendPos val="r"/>
      <c:layout>
        <c:manualLayout>
          <c:xMode val="edge"/>
          <c:yMode val="edge"/>
          <c:x val="0.6673430343265917"/>
          <c:y val="4.9477738893749387E-2"/>
          <c:w val="0.33265696567340847"/>
          <c:h val="0.9404257801108195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50" b="0" i="0" u="none" strike="noStrike" kern="1200" baseline="0">
              <a:solidFill>
                <a:schemeClr val="accent4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  <c:userShapes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cked"/>
        <c:varyColors val="0"/>
        <c:ser>
          <c:idx val="0"/>
          <c:order val="0"/>
          <c:tx>
            <c:strRef>
              <c:f>Лист17!$A$2</c:f>
              <c:strCache>
                <c:ptCount val="1"/>
                <c:pt idx="0">
                  <c:v>Рыночные услуги в ВВП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Лист17!$B$1:$F$1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Лист17!$B$2:$F$2</c:f>
              <c:numCache>
                <c:formatCode>0.0</c:formatCode>
                <c:ptCount val="5"/>
                <c:pt idx="0">
                  <c:v>48</c:v>
                </c:pt>
                <c:pt idx="1">
                  <c:v>46.6</c:v>
                </c:pt>
                <c:pt idx="2">
                  <c:v>47.4</c:v>
                </c:pt>
                <c:pt idx="3">
                  <c:v>49.1</c:v>
                </c:pt>
                <c:pt idx="4">
                  <c:v>49.8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8052352"/>
        <c:axId val="148552120"/>
      </c:lineChart>
      <c:catAx>
        <c:axId val="1080523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 baseline="0"/>
            </a:pPr>
            <a:endParaRPr lang="ru-RU"/>
          </a:p>
        </c:txPr>
        <c:crossAx val="148552120"/>
        <c:crosses val="autoZero"/>
        <c:auto val="1"/>
        <c:lblAlgn val="ctr"/>
        <c:lblOffset val="100"/>
        <c:noMultiLvlLbl val="0"/>
      </c:catAx>
      <c:valAx>
        <c:axId val="148552120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108052352"/>
        <c:crosses val="autoZero"/>
        <c:crossBetween val="between"/>
      </c:valAx>
    </c:plotArea>
    <c:plotVisOnly val="1"/>
    <c:dispBlanksAs val="zero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explosion val="23"/>
          <c:dLbls>
            <c:dLbl>
              <c:idx val="0"/>
              <c:layout>
                <c:manualLayout>
                  <c:x val="7.0948012232415897E-2"/>
                  <c:y val="-5.5020640682868251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1.9572058079895979E-2"/>
                  <c:y val="0.23108669086804665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5.1376146788990822E-2"/>
                  <c:y val="1.100412813657365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4678899082568808E-2"/>
                  <c:y val="-2.20082562731473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0.13211009174311927"/>
                  <c:y val="-2.9344341697529731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aseline="0"/>
                </a:pPr>
                <a:endParaRPr lang="ru-RU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Лист19!$A$2:$A$6</c:f>
              <c:strCache>
                <c:ptCount val="5"/>
                <c:pt idx="0">
                  <c:v>Оборот оптовой и розничной торговли, ремонт автомобилей и принадлежностями</c:v>
                </c:pt>
                <c:pt idx="1">
                  <c:v>Транспортная деятельность и хранение грузов</c:v>
                </c:pt>
                <c:pt idx="2">
                  <c:v>Гостиницы и рестораны</c:v>
                </c:pt>
                <c:pt idx="3">
                  <c:v>Информация и связь</c:v>
                </c:pt>
                <c:pt idx="4">
                  <c:v>Другие</c:v>
                </c:pt>
              </c:strCache>
            </c:strRef>
          </c:cat>
          <c:val>
            <c:numRef>
              <c:f>Лист19!$B$2:$B$6</c:f>
              <c:numCache>
                <c:formatCode>General</c:formatCode>
                <c:ptCount val="5"/>
                <c:pt idx="0" formatCode="0.0">
                  <c:v>75</c:v>
                </c:pt>
                <c:pt idx="1">
                  <c:v>6.8</c:v>
                </c:pt>
                <c:pt idx="2" formatCode="#,##0.0">
                  <c:v>3.4</c:v>
                </c:pt>
                <c:pt idx="3">
                  <c:v>5.5</c:v>
                </c:pt>
                <c:pt idx="4">
                  <c:v>9.3000000000000007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dLbls>
            <c:dLbl>
              <c:idx val="0"/>
              <c:layout>
                <c:manualLayout>
                  <c:x val="4.1601664066562667E-3"/>
                  <c:y val="-5.5944055944055944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6.2893081761006289E-2"/>
                  <c:y val="0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"/>
                  <c:y val="-1.2432012432012375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4.1601664066562662E-2"/>
                  <c:y val="4.6620046620046506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6.2402496099843996E-2"/>
                  <c:y val="6.216006216006216E-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0"/>
                  <c:y val="-6.5268065268065278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Лист20!$A$2:$A$7</c:f>
              <c:strCache>
                <c:ptCount val="6"/>
                <c:pt idx="0">
                  <c:v>Ошская область</c:v>
                </c:pt>
                <c:pt idx="1">
                  <c:v>Джалал-Абадская область</c:v>
                </c:pt>
                <c:pt idx="2">
                  <c:v>Чуйская область</c:v>
                </c:pt>
                <c:pt idx="3">
                  <c:v>г. Бишкек</c:v>
                </c:pt>
                <c:pt idx="4">
                  <c:v>г. Ош</c:v>
                </c:pt>
                <c:pt idx="5">
                  <c:v>Другие области</c:v>
                </c:pt>
              </c:strCache>
            </c:strRef>
          </c:cat>
          <c:val>
            <c:numRef>
              <c:f>Лист20!$B$2:$B$7</c:f>
              <c:numCache>
                <c:formatCode>General</c:formatCode>
                <c:ptCount val="6"/>
                <c:pt idx="0" formatCode="0.0">
                  <c:v>6.2</c:v>
                </c:pt>
                <c:pt idx="1">
                  <c:v>10.199999999999999</c:v>
                </c:pt>
                <c:pt idx="2" formatCode="#,##0.0">
                  <c:v>11.9</c:v>
                </c:pt>
                <c:pt idx="3">
                  <c:v>52.9</c:v>
                </c:pt>
                <c:pt idx="4">
                  <c:v>8.1</c:v>
                </c:pt>
                <c:pt idx="5">
                  <c:v>10.7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Лист21!$A$2</c:f>
              <c:strCache>
                <c:ptCount val="1"/>
                <c:pt idx="0">
                  <c:v>Оборот опт.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"/>
                  <c:y val="-0.3047376989268746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5.0890585241730284E-3"/>
                  <c:y val="-0.34432240273763248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"/>
                  <c:y val="-0.38339778730190371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"/>
                  <c:y val="-0.4214106780956177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3.0109595079241048E-3"/>
                  <c:y val="-0.43102594770590386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aseline="0"/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Лист21!$B$1:$F$1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Лист21!$B$2:$F$2</c:f>
              <c:numCache>
                <c:formatCode>0.0</c:formatCode>
                <c:ptCount val="5"/>
                <c:pt idx="0">
                  <c:v>286.60000000000002</c:v>
                </c:pt>
                <c:pt idx="1">
                  <c:v>330.6</c:v>
                </c:pt>
                <c:pt idx="2">
                  <c:v>386.7</c:v>
                </c:pt>
                <c:pt idx="3">
                  <c:v>430.8</c:v>
                </c:pt>
                <c:pt idx="4">
                  <c:v>456.4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48551336"/>
        <c:axId val="148555256"/>
      </c:barChart>
      <c:catAx>
        <c:axId val="1485513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 baseline="0"/>
            </a:pPr>
            <a:endParaRPr lang="ru-RU"/>
          </a:p>
        </c:txPr>
        <c:crossAx val="148555256"/>
        <c:crosses val="autoZero"/>
        <c:auto val="1"/>
        <c:lblAlgn val="ctr"/>
        <c:lblOffset val="100"/>
        <c:noMultiLvlLbl val="0"/>
      </c:catAx>
      <c:valAx>
        <c:axId val="148555256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148551336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0.02868</cdr:x>
      <cdr:y>0.01832</cdr:y>
    </cdr:from>
    <cdr:to>
      <cdr:x>0.96875</cdr:x>
      <cdr:y>1</cdr:y>
    </cdr:to>
    <cdr:pic>
      <cdr:nvPicPr>
        <cdr:cNvPr id="2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198258" y="71994"/>
          <a:ext cx="6498486" cy="3857813"/>
        </a:xfrm>
        <a:prstGeom xmlns:a="http://schemas.openxmlformats.org/drawingml/2006/main" prst="rect">
          <a:avLst/>
        </a:prstGeom>
      </cdr:spPr>
    </cdr:pic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F4AE08-4319-4A98-B38C-186251D5B1E4}" type="datetimeFigureOut">
              <a:rPr lang="ru-RU" smtClean="0"/>
              <a:t>12.09.2017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324327-8EC8-44E9-A249-D85CD0CB4A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4283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12.09.2017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12.09.2017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12.09.2017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12.09.2017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24745"/>
            <a:ext cx="3610744" cy="72008"/>
          </a:xfrm>
        </p:spPr>
        <p:txBody>
          <a:bodyPr>
            <a:normAutofit fontScale="90000"/>
          </a:bodyPr>
          <a:lstStyle/>
          <a:p>
            <a:endParaRPr lang="ru-RU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Picture 2" descr="http://swamp.ru/zelenograd/guide/83/market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60648"/>
            <a:ext cx="3960440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http://static.akipress.org/127/.storage/limon2/images/december2014/e7e6c1522668b9f42a412901319b76c2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581129"/>
            <a:ext cx="3960440" cy="1944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http://static.akipress.org/127/.upload/kgnews/8/1329078.1.147367372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393195"/>
            <a:ext cx="3960440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787050" y="1997912"/>
            <a:ext cx="3961414" cy="3416310"/>
          </a:xfrm>
          <a:prstGeom prst="rect">
            <a:avLst/>
          </a:prstGeom>
        </p:spPr>
        <p:txBody>
          <a:bodyPr wrap="square" lIns="91429" tIns="45715" rIns="91429" bIns="45715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1F497D">
                    <a:lumMod val="60000"/>
                    <a:lumOff val="40000"/>
                  </a:srgbClr>
                </a:solidFill>
                <a:ea typeface="+mj-ea"/>
                <a:cs typeface="+mj-cs"/>
              </a:rPr>
              <a:t>Развитие рыночных </a:t>
            </a:r>
            <a:r>
              <a:rPr lang="ru-RU" sz="3600" b="1" smtClean="0">
                <a:solidFill>
                  <a:srgbClr val="1F497D">
                    <a:lumMod val="60000"/>
                    <a:lumOff val="40000"/>
                  </a:srgbClr>
                </a:solidFill>
                <a:ea typeface="+mj-ea"/>
                <a:cs typeface="+mj-cs"/>
              </a:rPr>
              <a:t>услуг </a:t>
            </a:r>
            <a:r>
              <a:rPr lang="ru-RU" sz="3600" b="1" smtClean="0">
                <a:solidFill>
                  <a:srgbClr val="1F497D">
                    <a:lumMod val="60000"/>
                    <a:lumOff val="40000"/>
                  </a:srgbClr>
                </a:solidFill>
                <a:ea typeface="+mj-ea"/>
                <a:cs typeface="+mj-cs"/>
              </a:rPr>
              <a:t>в Кыргызской</a:t>
            </a:r>
            <a:r>
              <a:rPr lang="ru-RU" sz="3600" b="1" dirty="0" smtClean="0">
                <a:solidFill>
                  <a:srgbClr val="1F497D">
                    <a:lumMod val="60000"/>
                    <a:lumOff val="40000"/>
                  </a:srgbClr>
                </a:solidFill>
                <a:ea typeface="+mj-ea"/>
                <a:cs typeface="+mj-cs"/>
              </a:rPr>
              <a:t> </a:t>
            </a:r>
            <a:r>
              <a:rPr lang="ru-RU" sz="3600" b="1" dirty="0" smtClean="0">
                <a:solidFill>
                  <a:srgbClr val="1F497D">
                    <a:lumMod val="60000"/>
                    <a:lumOff val="40000"/>
                  </a:srgbClr>
                </a:solidFill>
                <a:ea typeface="+mj-ea"/>
                <a:cs typeface="+mj-cs"/>
              </a:rPr>
              <a:t>Республике</a:t>
            </a:r>
          </a:p>
          <a:p>
            <a:pPr algn="ctr"/>
            <a:r>
              <a:rPr lang="ru-RU" sz="3600" b="1" dirty="0">
                <a:solidFill>
                  <a:srgbClr val="1F497D">
                    <a:lumMod val="60000"/>
                    <a:lumOff val="40000"/>
                  </a:srgbClr>
                </a:solidFill>
                <a:ea typeface="+mj-ea"/>
                <a:cs typeface="+mj-cs"/>
              </a:rPr>
              <a:t>з</a:t>
            </a:r>
            <a:r>
              <a:rPr lang="ru-RU" sz="3600" b="1" dirty="0" smtClean="0">
                <a:solidFill>
                  <a:srgbClr val="1F497D">
                    <a:lumMod val="60000"/>
                    <a:lumOff val="40000"/>
                  </a:srgbClr>
                </a:solidFill>
                <a:ea typeface="+mj-ea"/>
                <a:cs typeface="+mj-cs"/>
              </a:rPr>
              <a:t>а 2012-2016 годы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047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Текст 2"/>
          <p:cNvSpPr>
            <a:spLocks noGrp="1"/>
          </p:cNvSpPr>
          <p:nvPr>
            <p:ph type="body" idx="4294967295"/>
          </p:nvPr>
        </p:nvSpPr>
        <p:spPr>
          <a:xfrm>
            <a:off x="971600" y="1772815"/>
            <a:ext cx="7704856" cy="2376265"/>
          </a:xfrm>
          <a:ln>
            <a:noFill/>
          </a:ln>
        </p:spPr>
        <p:txBody>
          <a:bodyPr>
            <a:normAutofit/>
          </a:bodyPr>
          <a:lstStyle/>
          <a:p>
            <a:pPr marL="45720" indent="0" algn="l">
              <a:buNone/>
            </a:pPr>
            <a:r>
              <a:rPr lang="ru-RU" altLang="ru-RU" sz="3200" b="1" dirty="0" smtClean="0">
                <a:latin typeface="Times New Roman" pitchFamily="18" charset="0"/>
                <a:cs typeface="Times New Roman" pitchFamily="18" charset="0"/>
              </a:rPr>
              <a:t>Рыночные услуги - услуги, являющиеся объектом купли продажи, где затраты производителей покрываются за счет выручки от их реализации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619672" y="332656"/>
            <a:ext cx="6984776" cy="1152127"/>
          </a:xfrm>
          <a:ln>
            <a:noFill/>
          </a:ln>
        </p:spPr>
        <p:txBody>
          <a:bodyPr/>
          <a:lstStyle/>
          <a:p>
            <a:pPr marL="0" indent="0" algn="ctr">
              <a:buNone/>
              <a:defRPr/>
            </a:pPr>
            <a:r>
              <a:rPr lang="ru-RU" sz="4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Рыночные услуги</a:t>
            </a:r>
            <a:endParaRPr lang="ru-RU" sz="4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8" name="Picture 4" descr="whitesqua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063" y="17463"/>
            <a:ext cx="1268412" cy="126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whitesqua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800" y="17463"/>
            <a:ext cx="1268412" cy="126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9096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Текст 2"/>
          <p:cNvSpPr>
            <a:spLocks noGrp="1"/>
          </p:cNvSpPr>
          <p:nvPr>
            <p:ph type="body" idx="4294967295"/>
          </p:nvPr>
        </p:nvSpPr>
        <p:spPr>
          <a:xfrm>
            <a:off x="1115616" y="1772815"/>
            <a:ext cx="7560840" cy="3528393"/>
          </a:xfrm>
          <a:ln>
            <a:noFill/>
          </a:ln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altLang="ru-RU" sz="3200" b="1" dirty="0">
                <a:latin typeface="Times New Roman" pitchFamily="18" charset="0"/>
                <a:cs typeface="Times New Roman" pitchFamily="18" charset="0"/>
              </a:rPr>
              <a:t>Объем рыночных услуг – отражает общий объем выручки от предоставления услуг, оказанных юридическими лицами и индивидуальными предпринимателями (физическими лицами)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619672" y="332656"/>
            <a:ext cx="6984776" cy="1152127"/>
          </a:xfrm>
          <a:ln>
            <a:noFill/>
          </a:ln>
        </p:spPr>
        <p:txBody>
          <a:bodyPr/>
          <a:lstStyle/>
          <a:p>
            <a:pPr marL="0" indent="0" algn="ctr">
              <a:buNone/>
              <a:defRPr/>
            </a:pPr>
            <a:r>
              <a:rPr lang="ru-RU" sz="4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Объем рыночных услуг</a:t>
            </a:r>
            <a:endParaRPr lang="ru-RU" sz="4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8" name="Picture 4" descr="whitesqua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063" y="17463"/>
            <a:ext cx="1268412" cy="126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whitesqua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800" y="17463"/>
            <a:ext cx="1268412" cy="126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1515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Текст 2"/>
          <p:cNvSpPr>
            <a:spLocks noGrp="1"/>
          </p:cNvSpPr>
          <p:nvPr>
            <p:ph type="body" idx="4294967295"/>
          </p:nvPr>
        </p:nvSpPr>
        <p:spPr>
          <a:xfrm>
            <a:off x="2915816" y="1628800"/>
            <a:ext cx="3456384" cy="720080"/>
          </a:xfrm>
          <a:ln w="19050"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lvl="0" indent="0" defTabSz="4572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ru-RU" sz="1800" b="1" dirty="0" smtClean="0">
                <a:solidFill>
                  <a:srgbClr val="297FD5">
                    <a:lumMod val="75000"/>
                  </a:srgbClr>
                </a:solidFill>
              </a:rPr>
              <a:t>Форма №1-Торг «Отчет об объеме продаж (услуг) </a:t>
            </a:r>
            <a:endParaRPr lang="ru-RU" sz="1800" b="1" dirty="0">
              <a:solidFill>
                <a:srgbClr val="297FD5">
                  <a:lumMod val="75000"/>
                </a:srgbClr>
              </a:solidFill>
            </a:endParaRPr>
          </a:p>
          <a:p>
            <a:pPr marL="45720" indent="0">
              <a:buNone/>
            </a:pPr>
            <a:endParaRPr lang="ru-RU" alt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619672" y="332656"/>
            <a:ext cx="6984776" cy="1152127"/>
          </a:xfrm>
          <a:ln>
            <a:noFill/>
          </a:ln>
        </p:spPr>
        <p:txBody>
          <a:bodyPr/>
          <a:lstStyle/>
          <a:p>
            <a:pPr marL="0" indent="0" algn="ctr">
              <a:buNone/>
              <a:defRPr/>
            </a:pPr>
            <a:r>
              <a:rPr lang="ru-RU" sz="4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Источники информации</a:t>
            </a:r>
            <a:endParaRPr lang="ru-RU" sz="4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8" name="Picture 4" descr="whitesqua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063" y="17463"/>
            <a:ext cx="1268412" cy="126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whitesqua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800" y="17463"/>
            <a:ext cx="1268412" cy="126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Скругленный прямоугольник 5"/>
          <p:cNvSpPr/>
          <p:nvPr/>
        </p:nvSpPr>
        <p:spPr>
          <a:xfrm>
            <a:off x="683568" y="1628800"/>
            <a:ext cx="1584176" cy="158243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 err="1" smtClean="0">
                <a:solidFill>
                  <a:schemeClr val="accent1"/>
                </a:solidFill>
              </a:rPr>
              <a:t>Юриди</a:t>
            </a:r>
            <a:r>
              <a:rPr lang="ru-RU" sz="2000" b="1" dirty="0" smtClean="0">
                <a:solidFill>
                  <a:schemeClr val="accent1"/>
                </a:solidFill>
              </a:rPr>
              <a:t>-</a:t>
            </a:r>
          </a:p>
          <a:p>
            <a:pPr algn="ctr">
              <a:defRPr/>
            </a:pPr>
            <a:r>
              <a:rPr lang="ru-RU" sz="2000" b="1" dirty="0" err="1" smtClean="0">
                <a:solidFill>
                  <a:schemeClr val="accent1"/>
                </a:solidFill>
              </a:rPr>
              <a:t>ческие</a:t>
            </a:r>
            <a:r>
              <a:rPr lang="ru-RU" sz="2000" b="1" dirty="0" smtClean="0">
                <a:solidFill>
                  <a:schemeClr val="accent1"/>
                </a:solidFill>
              </a:rPr>
              <a:t> лица</a:t>
            </a:r>
            <a:endParaRPr lang="ru-RU" sz="2000" b="1" dirty="0">
              <a:solidFill>
                <a:schemeClr val="accent1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6660232" y="2084266"/>
            <a:ext cx="2016224" cy="576064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solidFill>
                  <a:srgbClr val="1F5FA0"/>
                </a:solidFill>
                <a:latin typeface="Times New Roman" pitchFamily="18" charset="0"/>
                <a:cs typeface="Calibri" pitchFamily="34" charset="0"/>
              </a:rPr>
              <a:t>Месячная, годовая.</a:t>
            </a:r>
            <a:endParaRPr lang="ru-RU" sz="1600" b="1" dirty="0">
              <a:solidFill>
                <a:srgbClr val="1F5FA0"/>
              </a:solidFill>
              <a:latin typeface="Times New Roman" pitchFamily="18" charset="0"/>
              <a:cs typeface="Calibri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894120" y="2564903"/>
            <a:ext cx="3456384" cy="646331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dirty="0">
                <a:solidFill>
                  <a:srgbClr val="297FD5">
                    <a:lumMod val="75000"/>
                  </a:srgbClr>
                </a:solidFill>
              </a:rPr>
              <a:t>Форма </a:t>
            </a:r>
            <a:r>
              <a:rPr lang="ru-RU" b="1" dirty="0" smtClean="0">
                <a:solidFill>
                  <a:srgbClr val="297FD5">
                    <a:lumMod val="75000"/>
                  </a:srgbClr>
                </a:solidFill>
              </a:rPr>
              <a:t>№3-Услуги </a:t>
            </a:r>
            <a:r>
              <a:rPr lang="ru-RU" b="1" dirty="0">
                <a:solidFill>
                  <a:srgbClr val="297FD5">
                    <a:lumMod val="75000"/>
                  </a:srgbClr>
                </a:solidFill>
              </a:rPr>
              <a:t>«Отчет об объеме </a:t>
            </a:r>
            <a:r>
              <a:rPr lang="ru-RU" b="1" dirty="0" smtClean="0">
                <a:solidFill>
                  <a:srgbClr val="297FD5">
                    <a:lumMod val="75000"/>
                  </a:srgbClr>
                </a:solidFill>
              </a:rPr>
              <a:t>рыночных услуг </a:t>
            </a:r>
            <a:endParaRPr lang="ru-RU" b="1" dirty="0">
              <a:solidFill>
                <a:srgbClr val="297FD5">
                  <a:lumMod val="75000"/>
                </a:srgbClr>
              </a:solidFill>
            </a:endParaRPr>
          </a:p>
        </p:txBody>
      </p:sp>
      <p:cxnSp>
        <p:nvCxnSpPr>
          <p:cNvPr id="12" name="Прямая со стрелкой 11"/>
          <p:cNvCxnSpPr>
            <a:stCxn id="6" idx="3"/>
            <a:endCxn id="16387" idx="1"/>
          </p:cNvCxnSpPr>
          <p:nvPr/>
        </p:nvCxnSpPr>
        <p:spPr>
          <a:xfrm flipV="1">
            <a:off x="2267744" y="1988840"/>
            <a:ext cx="648072" cy="43117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stCxn id="6" idx="3"/>
            <a:endCxn id="9" idx="1"/>
          </p:cNvCxnSpPr>
          <p:nvPr/>
        </p:nvCxnSpPr>
        <p:spPr>
          <a:xfrm>
            <a:off x="2267744" y="2420017"/>
            <a:ext cx="626376" cy="4680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Скругленный прямоугольник 2"/>
          <p:cNvSpPr/>
          <p:nvPr/>
        </p:nvSpPr>
        <p:spPr>
          <a:xfrm>
            <a:off x="683568" y="4097907"/>
            <a:ext cx="1584176" cy="18002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938411" y="4458710"/>
            <a:ext cx="115212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2000" b="1" dirty="0" err="1" smtClean="0">
                <a:solidFill>
                  <a:srgbClr val="4E67C8"/>
                </a:solidFill>
              </a:rPr>
              <a:t>Физи-ческие</a:t>
            </a:r>
            <a:r>
              <a:rPr lang="ru-RU" sz="2000" b="1" dirty="0" smtClean="0">
                <a:solidFill>
                  <a:srgbClr val="4E67C8"/>
                </a:solidFill>
              </a:rPr>
              <a:t> лица</a:t>
            </a:r>
            <a:endParaRPr lang="ru-RU" sz="2000" b="1" dirty="0">
              <a:solidFill>
                <a:srgbClr val="4E67C8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94120" y="4097907"/>
            <a:ext cx="3456384" cy="7468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2955075" y="4164396"/>
            <a:ext cx="32403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Выборочные тематические обследования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894120" y="5121189"/>
            <a:ext cx="3456384" cy="7312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2904968" y="5163663"/>
            <a:ext cx="34346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Перепись хозяйствующих субъектов</a:t>
            </a:r>
          </a:p>
        </p:txBody>
      </p:sp>
      <p:cxnSp>
        <p:nvCxnSpPr>
          <p:cNvPr id="18" name="Прямая со стрелкой 17"/>
          <p:cNvCxnSpPr>
            <a:stCxn id="16387" idx="3"/>
            <a:endCxn id="7" idx="1"/>
          </p:cNvCxnSpPr>
          <p:nvPr/>
        </p:nvCxnSpPr>
        <p:spPr>
          <a:xfrm>
            <a:off x="6372200" y="1988840"/>
            <a:ext cx="583301" cy="17978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stCxn id="9" idx="3"/>
            <a:endCxn id="7" idx="3"/>
          </p:cNvCxnSpPr>
          <p:nvPr/>
        </p:nvCxnSpPr>
        <p:spPr>
          <a:xfrm flipV="1">
            <a:off x="6350504" y="2575967"/>
            <a:ext cx="604997" cy="3121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>
            <a:stCxn id="3" idx="3"/>
            <a:endCxn id="8" idx="1"/>
          </p:cNvCxnSpPr>
          <p:nvPr/>
        </p:nvCxnSpPr>
        <p:spPr>
          <a:xfrm flipV="1">
            <a:off x="2267744" y="4471339"/>
            <a:ext cx="626376" cy="5266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stCxn id="3" idx="3"/>
            <a:endCxn id="15" idx="1"/>
          </p:cNvCxnSpPr>
          <p:nvPr/>
        </p:nvCxnSpPr>
        <p:spPr>
          <a:xfrm>
            <a:off x="2267744" y="4998007"/>
            <a:ext cx="626376" cy="48882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550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3768" y="476672"/>
            <a:ext cx="5822032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kern="0" dirty="0"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  <a:t>Объем рыночных услуг</a:t>
            </a:r>
            <a:r>
              <a:rPr lang="ru-RU" sz="4400" kern="0" dirty="0"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kern="0" dirty="0"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400" b="0" kern="0" dirty="0"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b="0" kern="0" dirty="0" err="1"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  <a:t>млрд.сомов</a:t>
            </a:r>
            <a:r>
              <a:rPr lang="ru-RU" sz="2400" b="0" kern="0" dirty="0"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  <a:t>)</a:t>
            </a:r>
            <a:endParaRPr lang="ru-RU" dirty="0"/>
          </a:p>
        </p:txBody>
      </p:sp>
      <p:graphicFrame>
        <p:nvGraphicFramePr>
          <p:cNvPr id="3" name="Диаграмма 2"/>
          <p:cNvGraphicFramePr>
            <a:graphicFrameLocks/>
          </p:cNvGraphicFramePr>
          <p:nvPr>
            <p:extLst/>
          </p:nvPr>
        </p:nvGraphicFramePr>
        <p:xfrm>
          <a:off x="1835696" y="1772816"/>
          <a:ext cx="5904656" cy="36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Picture 4" descr="whitesqua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856" y="188640"/>
            <a:ext cx="1268412" cy="126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3088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548680"/>
            <a:ext cx="7056784" cy="1368152"/>
          </a:xfrm>
        </p:spPr>
        <p:txBody>
          <a:bodyPr/>
          <a:lstStyle/>
          <a:p>
            <a:pPr marL="0" indent="0" algn="ctr">
              <a:buNone/>
              <a:defRPr/>
            </a:pPr>
            <a:r>
              <a:rPr lang="ru-RU" altLang="ru-RU" sz="3200" kern="0" dirty="0"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  <a:t>Число </a:t>
            </a:r>
            <a:r>
              <a:rPr lang="ru-RU" altLang="ru-RU" sz="3200" kern="0" dirty="0" smtClean="0"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  <a:t>хозяйствующих субъектов в 2016г.</a:t>
            </a:r>
            <a:br>
              <a:rPr lang="ru-RU" altLang="ru-RU" sz="3200" kern="0" dirty="0" smtClean="0"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400" kern="0" dirty="0" smtClean="0"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  <a:t>(в процентах, к итогу)</a:t>
            </a:r>
            <a:endParaRPr lang="ru-RU" sz="2400" b="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4" descr="whitesqua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856" y="188640"/>
            <a:ext cx="1268412" cy="126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20957316"/>
              </p:ext>
            </p:extLst>
          </p:nvPr>
        </p:nvGraphicFramePr>
        <p:xfrm>
          <a:off x="1187624" y="2348880"/>
          <a:ext cx="6912768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4846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476672"/>
            <a:ext cx="6254080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Доля рыночных услуг в объеме ВВП 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процентах)</a:t>
            </a:r>
            <a:endParaRPr lang="ru-RU" dirty="0"/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26328591"/>
              </p:ext>
            </p:extLst>
          </p:nvPr>
        </p:nvGraphicFramePr>
        <p:xfrm>
          <a:off x="1259632" y="1988840"/>
          <a:ext cx="6696744" cy="3744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4" descr="whitesqua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856" y="188640"/>
            <a:ext cx="1268412" cy="126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8061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404664"/>
            <a:ext cx="6768752" cy="1512168"/>
          </a:xfrm>
        </p:spPr>
        <p:txBody>
          <a:bodyPr/>
          <a:lstStyle/>
          <a:p>
            <a:pPr marL="0" indent="0" algn="ctr">
              <a:buNone/>
              <a:defRPr/>
            </a:pPr>
            <a:r>
              <a:rPr lang="ru-RU" sz="3200" kern="0" dirty="0" smtClean="0"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  <a:t>Объем </a:t>
            </a:r>
            <a:r>
              <a:rPr lang="ru-RU" sz="3200" kern="0" dirty="0"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  <a:t>рыночных услуг</a:t>
            </a:r>
            <a:br>
              <a:rPr lang="ru-RU" sz="3200" kern="0" dirty="0"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3200" kern="0" dirty="0"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  <a:t> по видам  экономической </a:t>
            </a:r>
            <a:r>
              <a:rPr lang="ru-RU" sz="3200" kern="0" dirty="0" smtClean="0"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  <a:t>деятельности </a:t>
            </a:r>
            <a:r>
              <a:rPr lang="ru-RU" sz="2400" b="0" kern="0" dirty="0" smtClean="0"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  <a:t>(в процентах)</a:t>
            </a:r>
            <a:r>
              <a:rPr lang="ru-RU" sz="2400" b="0" kern="0" dirty="0">
                <a:solidFill>
                  <a:srgbClr val="007572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0" kern="0" dirty="0">
                <a:solidFill>
                  <a:srgbClr val="007572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400" b="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4" descr="whitesqua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856" y="188640"/>
            <a:ext cx="1268412" cy="126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Диаграмма 4"/>
          <p:cNvGraphicFramePr>
            <a:graphicFrameLocks/>
          </p:cNvGraphicFramePr>
          <p:nvPr>
            <p:extLst/>
          </p:nvPr>
        </p:nvGraphicFramePr>
        <p:xfrm>
          <a:off x="1187624" y="2348880"/>
          <a:ext cx="6696743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425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476672"/>
            <a:ext cx="6254080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altLang="ru-RU" sz="32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Удельный вес рыночных услуг</a:t>
            </a:r>
            <a:br>
              <a:rPr lang="ru-RU" altLang="ru-RU" sz="32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32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по </a:t>
            </a:r>
            <a:r>
              <a:rPr lang="ru-RU" altLang="ru-RU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территории </a:t>
            </a:r>
            <a:r>
              <a:rPr lang="ru-RU" altLang="ru-RU" sz="2000" b="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(в </a:t>
            </a:r>
            <a:r>
              <a:rPr lang="ru-RU" altLang="ru-RU" sz="2000" b="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процентах к итогу)</a:t>
            </a:r>
            <a:endParaRPr lang="ru-RU" b="0" dirty="0"/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/>
          </p:nvPr>
        </p:nvGraphicFramePr>
        <p:xfrm>
          <a:off x="1547664" y="2060848"/>
          <a:ext cx="6105525" cy="4086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Picture 4" descr="whitesqua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856" y="188640"/>
            <a:ext cx="1268412" cy="126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7282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7" y="188640"/>
            <a:ext cx="6830144" cy="1584176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 smtClean="0"/>
              <a:t>Оборот оптовой и розничной торговли, ремонта автомобилей и мотоциклов (</a:t>
            </a:r>
            <a:r>
              <a:rPr lang="ru-RU" sz="3200" dirty="0" err="1" smtClean="0"/>
              <a:t>млрд.сом</a:t>
            </a:r>
            <a:r>
              <a:rPr lang="ru-RU" sz="3200" dirty="0" smtClean="0"/>
              <a:t>.)</a:t>
            </a:r>
            <a:endParaRPr lang="ru-RU" sz="3200" dirty="0"/>
          </a:p>
        </p:txBody>
      </p:sp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10131899"/>
              </p:ext>
            </p:extLst>
          </p:nvPr>
        </p:nvGraphicFramePr>
        <p:xfrm>
          <a:off x="1547664" y="1924050"/>
          <a:ext cx="6552728" cy="40252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586758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476672"/>
            <a:ext cx="6254080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altLang="ru-RU" sz="3200" kern="0" dirty="0">
                <a:solidFill>
                  <a:srgbClr val="0070C0"/>
                </a:solidFill>
                <a:effectLst/>
                <a:latin typeface="Arial Narrow"/>
              </a:rPr>
              <a:t>Публикации и сборники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270916" y="1196752"/>
            <a:ext cx="6685459" cy="43150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defTabSz="914400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ru-RU" altLang="ru-RU" sz="2800" kern="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Ежемесячный доклад «Социально экономическое положение Кыргызской Республики»</a:t>
            </a:r>
          </a:p>
          <a:p>
            <a:pPr marL="342900" lvl="0" indent="-342900" defTabSz="914400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ru-RU" altLang="ru-RU" sz="2800" kern="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Ежемесячный бюллетень «Основные показатели торговли и услуг»</a:t>
            </a:r>
          </a:p>
          <a:p>
            <a:pPr marL="342900" lvl="0" indent="-342900" defTabSz="914400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ru-RU" altLang="ru-RU" sz="2800" kern="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Потребительский рынок Кыргызской Республики</a:t>
            </a:r>
          </a:p>
          <a:p>
            <a:pPr marL="342900" lvl="0" indent="-342900" defTabSz="914400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ru-RU" altLang="ru-RU" sz="2800" kern="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Кыргызстан в цифрах</a:t>
            </a:r>
          </a:p>
          <a:p>
            <a:pPr marL="342900" lvl="0" indent="-342900" defTabSz="914400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ru-RU" altLang="ru-RU" sz="2800" kern="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Ежегодник  Кыргызской республики</a:t>
            </a:r>
          </a:p>
        </p:txBody>
      </p:sp>
      <p:pic>
        <p:nvPicPr>
          <p:cNvPr id="4" name="Picture 4" descr="whitesqua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856" y="188640"/>
            <a:ext cx="1268412" cy="126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381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2708920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Спасибо за внимание </a:t>
            </a:r>
            <a:endParaRPr lang="ru-RU" dirty="0"/>
          </a:p>
        </p:txBody>
      </p:sp>
      <p:pic>
        <p:nvPicPr>
          <p:cNvPr id="3" name="Picture 4" descr="whitesqua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856" y="188640"/>
            <a:ext cx="1268412" cy="126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7745744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Бумеранг 1">
    <a:dk1>
      <a:srgbClr val="333333"/>
    </a:dk1>
    <a:lt1>
      <a:srgbClr val="9CDCDA"/>
    </a:lt1>
    <a:dk2>
      <a:srgbClr val="CCFFFF"/>
    </a:dk2>
    <a:lt2>
      <a:srgbClr val="C0C0C0"/>
    </a:lt2>
    <a:accent1>
      <a:srgbClr val="F5CDDF"/>
    </a:accent1>
    <a:accent2>
      <a:srgbClr val="99FFCC"/>
    </a:accent2>
    <a:accent3>
      <a:srgbClr val="CBEBEA"/>
    </a:accent3>
    <a:accent4>
      <a:srgbClr val="2A2A2A"/>
    </a:accent4>
    <a:accent5>
      <a:srgbClr val="F9E3EC"/>
    </a:accent5>
    <a:accent6>
      <a:srgbClr val="8AE7B9"/>
    </a:accent6>
    <a:hlink>
      <a:srgbClr val="0064F8"/>
    </a:hlink>
    <a:folHlink>
      <a:srgbClr val="007572"/>
    </a:folHlink>
  </a:clrScheme>
  <a:fontScheme name="Бумеранг">
    <a:majorFont>
      <a:latin typeface="Arial Narrow"/>
      <a:ea typeface=""/>
      <a:cs typeface=""/>
    </a:majorFont>
    <a:minorFont>
      <a:latin typeface="Arial Narrow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818</TotalTime>
  <Words>166</Words>
  <Application>Microsoft Office PowerPoint</Application>
  <PresentationFormat>Экран (4:3)</PresentationFormat>
  <Paragraphs>28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 Narrow</vt:lpstr>
      <vt:lpstr>Calibri</vt:lpstr>
      <vt:lpstr>Georgia</vt:lpstr>
      <vt:lpstr>Times New Roman</vt:lpstr>
      <vt:lpstr>Trebuchet MS</vt:lpstr>
      <vt:lpstr>Воздушный поток</vt:lpstr>
      <vt:lpstr>Презентация PowerPoint</vt:lpstr>
      <vt:lpstr>Рыночные услуги</vt:lpstr>
      <vt:lpstr>Объем рыночных услуг</vt:lpstr>
      <vt:lpstr>Источники информации</vt:lpstr>
      <vt:lpstr>Объем рыночных услуг (млрд.сомов)</vt:lpstr>
      <vt:lpstr>Число хозяйствующих субъектов в 2016г. (в процентах, к итогу)</vt:lpstr>
      <vt:lpstr>Доля рыночных услуг в объеме ВВП (в процентах)</vt:lpstr>
      <vt:lpstr>Объем рыночных услуг  по видам  экономической деятельности (в процентах) </vt:lpstr>
      <vt:lpstr>Удельный вес рыночных услуг  по территории (в процентах к итогу)</vt:lpstr>
      <vt:lpstr>Оборот оптовой и розничной торговли, ремонта автомобилей и мотоциклов (млрд.сом.)</vt:lpstr>
      <vt:lpstr>Публикации и сборники</vt:lpstr>
      <vt:lpstr>Спасибо за внимание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Supataeva</dc:creator>
  <cp:lastModifiedBy>Tabdyldaeva</cp:lastModifiedBy>
  <cp:revision>40</cp:revision>
  <cp:lastPrinted>2017-09-12T03:38:48Z</cp:lastPrinted>
  <dcterms:created xsi:type="dcterms:W3CDTF">2017-09-05T10:29:30Z</dcterms:created>
  <dcterms:modified xsi:type="dcterms:W3CDTF">2017-09-12T04:54:15Z</dcterms:modified>
</cp:coreProperties>
</file>