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drawings/drawing1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1"/>
  </p:notesMasterIdLst>
  <p:sldIdLst>
    <p:sldId id="256" r:id="rId3"/>
    <p:sldId id="261" r:id="rId4"/>
    <p:sldId id="311" r:id="rId5"/>
    <p:sldId id="313" r:id="rId6"/>
    <p:sldId id="329" r:id="rId7"/>
    <p:sldId id="314" r:id="rId8"/>
    <p:sldId id="315" r:id="rId9"/>
    <p:sldId id="316" r:id="rId10"/>
    <p:sldId id="317" r:id="rId11"/>
    <p:sldId id="318" r:id="rId12"/>
    <p:sldId id="320" r:id="rId13"/>
    <p:sldId id="324" r:id="rId14"/>
    <p:sldId id="321" r:id="rId15"/>
    <p:sldId id="323" r:id="rId16"/>
    <p:sldId id="326" r:id="rId17"/>
    <p:sldId id="327" r:id="rId18"/>
    <p:sldId id="328" r:id="rId19"/>
    <p:sldId id="306" r:id="rId20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61"/>
            <p14:sldId id="311"/>
            <p14:sldId id="313"/>
            <p14:sldId id="329"/>
            <p14:sldId id="314"/>
            <p14:sldId id="315"/>
            <p14:sldId id="316"/>
            <p14:sldId id="317"/>
          </p14:sldIdLst>
        </p14:section>
        <p14:section name="Последняя страница" id="{4FE91FCE-F239-445C-9A5B-61A7535B0391}">
          <p14:sldIdLst>
            <p14:sldId id="318"/>
            <p14:sldId id="320"/>
            <p14:sldId id="324"/>
            <p14:sldId id="321"/>
            <p14:sldId id="323"/>
            <p14:sldId id="326"/>
            <p14:sldId id="327"/>
            <p14:sldId id="328"/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A3"/>
    <a:srgbClr val="FF9900"/>
    <a:srgbClr val="008000"/>
    <a:srgbClr val="969696"/>
    <a:srgbClr val="009900"/>
    <a:srgbClr val="0099CC"/>
    <a:srgbClr val="FF6600"/>
    <a:srgbClr val="3366FF"/>
    <a:srgbClr val="33CC33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3" autoAdjust="0"/>
    <p:restoredTop sz="91525" autoAdjust="0"/>
  </p:normalViewPr>
  <p:slideViewPr>
    <p:cSldViewPr snapToGrid="0">
      <p:cViewPr varScale="1">
        <p:scale>
          <a:sx n="97" d="100"/>
          <a:sy n="97" d="100"/>
        </p:scale>
        <p:origin x="73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2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5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3.bin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5" Type="http://schemas.openxmlformats.org/officeDocument/2006/relationships/chartUserShapes" Target="../drawings/drawing2.xml"/><Relationship Id="rId4" Type="http://schemas.openxmlformats.org/officeDocument/2006/relationships/oleObject" Target="../embeddings/oleObject4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6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ЭАН'!$A$3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ЭАН'!$B$2:$F$2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'граф ЭАН'!$B$3:$F$3</c:f>
              <c:numCache>
                <c:formatCode>General</c:formatCode>
                <c:ptCount val="5"/>
                <c:pt idx="0">
                  <c:v>2595.4</c:v>
                </c:pt>
                <c:pt idx="1">
                  <c:v>2680.5</c:v>
                </c:pt>
                <c:pt idx="2">
                  <c:v>2712.7</c:v>
                </c:pt>
                <c:pt idx="3">
                  <c:v>2768.4</c:v>
                </c:pt>
                <c:pt idx="4">
                  <c:v>2860.7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12-4DC5-A041-38766E426955}"/>
            </c:ext>
          </c:extLst>
        </c:ser>
        <c:ser>
          <c:idx val="1"/>
          <c:order val="1"/>
          <c:tx>
            <c:strRef>
              <c:f>'граф ЭАН'!$A$4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ЭАН'!$B$2:$F$2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'граф ЭАН'!$B$4:$F$4</c:f>
              <c:numCache>
                <c:formatCode>0.0</c:formatCode>
                <c:ptCount val="5"/>
                <c:pt idx="0" formatCode="General">
                  <c:v>1576.9</c:v>
                </c:pt>
                <c:pt idx="1">
                  <c:v>1650.9</c:v>
                </c:pt>
                <c:pt idx="2">
                  <c:v>1650.8</c:v>
                </c:pt>
                <c:pt idx="3">
                  <c:v>1680.7</c:v>
                </c:pt>
                <c:pt idx="4">
                  <c:v>1728.4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12-4DC5-A041-38766E426955}"/>
            </c:ext>
          </c:extLst>
        </c:ser>
        <c:ser>
          <c:idx val="2"/>
          <c:order val="2"/>
          <c:tx>
            <c:strRef>
              <c:f>'граф ЭАН'!$A$5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ЭАН'!$B$2:$F$2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'граф ЭАН'!$B$5:$F$5</c:f>
              <c:numCache>
                <c:formatCode>General</c:formatCode>
                <c:ptCount val="5"/>
                <c:pt idx="0">
                  <c:v>1018.5</c:v>
                </c:pt>
                <c:pt idx="1">
                  <c:v>1029.5999999999999</c:v>
                </c:pt>
                <c:pt idx="2">
                  <c:v>1061.9000000000001</c:v>
                </c:pt>
                <c:pt idx="3">
                  <c:v>1087.7</c:v>
                </c:pt>
                <c:pt idx="4">
                  <c:v>1132.2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12-4DC5-A041-38766E4269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1"/>
        <c:axId val="159083312"/>
        <c:axId val="159084488"/>
      </c:barChart>
      <c:catAx>
        <c:axId val="15908331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159084488"/>
        <c:crosses val="autoZero"/>
        <c:auto val="1"/>
        <c:lblAlgn val="ctr"/>
        <c:lblOffset val="100"/>
        <c:noMultiLvlLbl val="0"/>
      </c:catAx>
      <c:valAx>
        <c:axId val="159084488"/>
        <c:scaling>
          <c:orientation val="minMax"/>
          <c:max val="300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15908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ID4096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LID4096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'граф ур ЭАН (русск.)'!$A$6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solidFill>
                <a:srgbClr val="1F497D">
                  <a:lumMod val="60000"/>
                  <a:lumOff val="40000"/>
                </a:srgbClr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1.4393939222214994E-3"/>
                  <c:y val="1.8482486025348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2C1-4681-B779-87632FA2C1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ЭАН (русск.)'!$B$5:$M$5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ЭАН (русск.)'!$B$6:$M$6</c:f>
              <c:numCache>
                <c:formatCode>0.0</c:formatCode>
                <c:ptCount val="12"/>
                <c:pt idx="0">
                  <c:v>14.535145563221446</c:v>
                </c:pt>
                <c:pt idx="1">
                  <c:v>53.653567040649278</c:v>
                </c:pt>
                <c:pt idx="2">
                  <c:v>68.510920099556685</c:v>
                </c:pt>
                <c:pt idx="3">
                  <c:v>72.769850509630416</c:v>
                </c:pt>
                <c:pt idx="4">
                  <c:v>79.52048542668706</c:v>
                </c:pt>
                <c:pt idx="5">
                  <c:v>81.942100050806545</c:v>
                </c:pt>
                <c:pt idx="6">
                  <c:v>80.683220234713133</c:v>
                </c:pt>
                <c:pt idx="7">
                  <c:v>76.022923906526728</c:v>
                </c:pt>
                <c:pt idx="8">
                  <c:v>67.692458881382734</c:v>
                </c:pt>
                <c:pt idx="9">
                  <c:v>48.535953387177756</c:v>
                </c:pt>
                <c:pt idx="10">
                  <c:v>30.654091326754628</c:v>
                </c:pt>
                <c:pt idx="11">
                  <c:v>8.2970802022766108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52-4F9C-9404-FB04715175A1}"/>
            </c:ext>
          </c:extLst>
        </c:ser>
        <c:ser>
          <c:idx val="1"/>
          <c:order val="1"/>
          <c:tx>
            <c:strRef>
              <c:f>'граф ур ЭАН (русск.)'!$A$7</c:f>
              <c:strCache>
                <c:ptCount val="1"/>
                <c:pt idx="0">
                  <c:v>Мужчины</c:v>
                </c:pt>
              </c:strCache>
            </c:strRef>
          </c:tx>
          <c:spPr>
            <a:ln w="28575" cap="rnd">
              <a:solidFill>
                <a:srgbClr val="1F497D"/>
              </a:solidFill>
              <a:round/>
            </a:ln>
            <a:effectLst/>
          </c:spPr>
          <c:marker>
            <c:symbol val="none"/>
          </c:marker>
          <c:cat>
            <c:strRef>
              <c:f>'граф ур ЭАН (русск.)'!$B$5:$M$5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ЭАН (русск.)'!$B$7:$M$7</c:f>
              <c:numCache>
                <c:formatCode>0.0</c:formatCode>
                <c:ptCount val="12"/>
                <c:pt idx="0">
                  <c:v>18.396630944660721</c:v>
                </c:pt>
                <c:pt idx="1">
                  <c:v>72.724317594602326</c:v>
                </c:pt>
                <c:pt idx="2">
                  <c:v>91.641657557983422</c:v>
                </c:pt>
                <c:pt idx="3">
                  <c:v>95.001996631624849</c:v>
                </c:pt>
                <c:pt idx="4">
                  <c:v>94.369653880229166</c:v>
                </c:pt>
                <c:pt idx="5">
                  <c:v>92.118380702040085</c:v>
                </c:pt>
                <c:pt idx="6">
                  <c:v>90.96131774003932</c:v>
                </c:pt>
                <c:pt idx="7">
                  <c:v>85.670844223013347</c:v>
                </c:pt>
                <c:pt idx="8">
                  <c:v>79.974018822048691</c:v>
                </c:pt>
                <c:pt idx="9">
                  <c:v>62.598920893284159</c:v>
                </c:pt>
                <c:pt idx="10">
                  <c:v>44.728892753506727</c:v>
                </c:pt>
                <c:pt idx="11">
                  <c:v>15.887756790016077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52-4F9C-9404-FB04715175A1}"/>
            </c:ext>
          </c:extLst>
        </c:ser>
        <c:ser>
          <c:idx val="2"/>
          <c:order val="2"/>
          <c:tx>
            <c:strRef>
              <c:f>'граф ур ЭАН (русск.)'!$A$8</c:f>
              <c:strCache>
                <c:ptCount val="1"/>
                <c:pt idx="0">
                  <c:v>Женщины</c:v>
                </c:pt>
              </c:strCache>
            </c:strRef>
          </c:tx>
          <c:spPr>
            <a:ln w="28575" cap="rnd">
              <a:solidFill>
                <a:srgbClr val="88C1C2"/>
              </a:solidFill>
              <a:round/>
            </a:ln>
            <a:effectLst/>
          </c:spPr>
          <c:marker>
            <c:symbol val="none"/>
          </c:marker>
          <c:cat>
            <c:strRef>
              <c:f>'граф ур ЭАН (русск.)'!$B$5:$M$5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ЭАН (русск.)'!$B$8:$M$8</c:f>
              <c:numCache>
                <c:formatCode>0.0</c:formatCode>
                <c:ptCount val="12"/>
                <c:pt idx="0">
                  <c:v>10.431586431247064</c:v>
                </c:pt>
                <c:pt idx="1">
                  <c:v>35.182702002993651</c:v>
                </c:pt>
                <c:pt idx="2">
                  <c:v>45.88913696041881</c:v>
                </c:pt>
                <c:pt idx="3">
                  <c:v>50.717841150183872</c:v>
                </c:pt>
                <c:pt idx="4">
                  <c:v>64.942438904696715</c:v>
                </c:pt>
                <c:pt idx="5">
                  <c:v>72.048093974288705</c:v>
                </c:pt>
                <c:pt idx="6">
                  <c:v>70.738593678175107</c:v>
                </c:pt>
                <c:pt idx="7">
                  <c:v>67.127133131139004</c:v>
                </c:pt>
                <c:pt idx="8">
                  <c:v>56.636722956161265</c:v>
                </c:pt>
                <c:pt idx="9">
                  <c:v>36.744032569061602</c:v>
                </c:pt>
                <c:pt idx="10">
                  <c:v>20.143095178876635</c:v>
                </c:pt>
                <c:pt idx="11">
                  <c:v>3.4365354135061583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52-4F9C-9404-FB0471517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081744"/>
        <c:axId val="159082528"/>
      </c:lineChart>
      <c:catAx>
        <c:axId val="15908174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159082528"/>
        <c:crosses val="autoZero"/>
        <c:auto val="1"/>
        <c:lblAlgn val="ctr"/>
        <c:lblOffset val="100"/>
        <c:noMultiLvlLbl val="0"/>
      </c:catAx>
      <c:valAx>
        <c:axId val="15908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15908174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ID4096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LID4096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зан(2)'!$A$3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3B21FD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зан(2)'!$B$2:$F$2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'граф зан(2)'!$B$3:$F$3</c:f>
              <c:numCache>
                <c:formatCode>0.0</c:formatCode>
                <c:ptCount val="5"/>
                <c:pt idx="0" formatCode="General">
                  <c:v>2445.1999999999998</c:v>
                </c:pt>
                <c:pt idx="1">
                  <c:v>2537.9</c:v>
                </c:pt>
                <c:pt idx="2">
                  <c:v>2581.1</c:v>
                </c:pt>
                <c:pt idx="3">
                  <c:v>2656.2</c:v>
                </c:pt>
                <c:pt idx="4">
                  <c:v>2756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79-4883-A388-3F8F4F7D63C5}"/>
            </c:ext>
          </c:extLst>
        </c:ser>
        <c:ser>
          <c:idx val="1"/>
          <c:order val="1"/>
          <c:tx>
            <c:strRef>
              <c:f>'граф зан(2)'!$A$4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зан(2)'!$B$2:$F$2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'граф зан(2)'!$B$4:$F$4</c:f>
              <c:numCache>
                <c:formatCode>0.0</c:formatCode>
                <c:ptCount val="5"/>
                <c:pt idx="0" formatCode="General">
                  <c:v>1495.4</c:v>
                </c:pt>
                <c:pt idx="1">
                  <c:v>1573.2</c:v>
                </c:pt>
                <c:pt idx="2">
                  <c:v>1584.2</c:v>
                </c:pt>
                <c:pt idx="3">
                  <c:v>1624.8</c:v>
                </c:pt>
                <c:pt idx="4">
                  <c:v>1677.2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79-4883-A388-3F8F4F7D63C5}"/>
            </c:ext>
          </c:extLst>
        </c:ser>
        <c:ser>
          <c:idx val="2"/>
          <c:order val="2"/>
          <c:tx>
            <c:strRef>
              <c:f>'граф зан(2)'!$A$5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зан(2)'!$B$2:$F$2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'граф зан(2)'!$B$5:$F$5</c:f>
              <c:numCache>
                <c:formatCode>0.0</c:formatCode>
                <c:ptCount val="5"/>
                <c:pt idx="0" formatCode="General">
                  <c:v>949.8</c:v>
                </c:pt>
                <c:pt idx="1">
                  <c:v>964.6</c:v>
                </c:pt>
                <c:pt idx="2">
                  <c:v>996.9</c:v>
                </c:pt>
                <c:pt idx="3">
                  <c:v>1031.4000000000001</c:v>
                </c:pt>
                <c:pt idx="4" formatCode="General">
                  <c:v>1078.8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79-4883-A388-3F8F4F7D6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1"/>
        <c:axId val="159083312"/>
        <c:axId val="159084488"/>
      </c:barChart>
      <c:catAx>
        <c:axId val="15908331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159084488"/>
        <c:crosses val="autoZero"/>
        <c:auto val="1"/>
        <c:lblAlgn val="ctr"/>
        <c:lblOffset val="100"/>
        <c:noMultiLvlLbl val="0"/>
      </c:catAx>
      <c:valAx>
        <c:axId val="159084488"/>
        <c:scaling>
          <c:orientation val="minMax"/>
          <c:max val="300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15908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ID4096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LID4096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6801384"/>
        <c:axId val="706804520"/>
      </c:barChart>
      <c:catAx>
        <c:axId val="70680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LID4096"/>
          </a:p>
        </c:txPr>
        <c:crossAx val="706804520"/>
        <c:crosses val="autoZero"/>
        <c:auto val="1"/>
        <c:lblAlgn val="ctr"/>
        <c:lblOffset val="100"/>
        <c:noMultiLvlLbl val="0"/>
      </c:catAx>
      <c:valAx>
        <c:axId val="7068045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baseline="0"/>
                  <a:t>сомов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LID4096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LID4096"/>
          </a:p>
        </c:txPr>
        <c:crossAx val="70680138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 baseline="0">
          <a:solidFill>
            <a:sysClr val="windowText" lastClr="000000"/>
          </a:solidFill>
          <a:latin typeface="Times New Roman" panose="02020603050405020304" pitchFamily="18" charset="0"/>
        </a:defRPr>
      </a:pPr>
      <a:endParaRPr lang="LID4096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36-4746-A77A-04328AC01F10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36-4746-A77A-04328AC01F10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036-4746-A77A-04328AC01F10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036-4746-A77A-04328AC01F10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036-4746-A77A-04328AC01F10}"/>
              </c:ext>
            </c:extLst>
          </c:dPt>
          <c:dPt>
            <c:idx val="5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036-4746-A77A-04328AC01F10}"/>
              </c:ext>
            </c:extLst>
          </c:dPt>
          <c:dPt>
            <c:idx val="6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036-4746-A77A-04328AC01F10}"/>
              </c:ext>
            </c:extLst>
          </c:dPt>
          <c:dPt>
            <c:idx val="7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036-4746-A77A-04328AC01F10}"/>
              </c:ext>
            </c:extLst>
          </c:dPt>
          <c:dPt>
            <c:idx val="8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036-4746-A77A-04328AC01F10}"/>
              </c:ext>
            </c:extLst>
          </c:dPt>
          <c:dPt>
            <c:idx val="9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036-4746-A77A-04328AC01F10}"/>
              </c:ext>
            </c:extLst>
          </c:dPt>
          <c:dLbls>
            <c:dLbl>
              <c:idx val="0"/>
              <c:layout>
                <c:manualLayout>
                  <c:x val="-1.9000752221171584E-2"/>
                  <c:y val="-5.29579692949340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36-4746-A77A-04328AC01F10}"/>
                </c:ext>
              </c:extLst>
            </c:dLbl>
            <c:dLbl>
              <c:idx val="1"/>
              <c:layout>
                <c:manualLayout>
                  <c:x val="-6.5027776877684528E-3"/>
                  <c:y val="-1.048995076330556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36-4746-A77A-04328AC01F10}"/>
                </c:ext>
              </c:extLst>
            </c:dLbl>
            <c:dLbl>
              <c:idx val="2"/>
              <c:layout>
                <c:manualLayout>
                  <c:x val="-2.4603837339062275E-2"/>
                  <c:y val="2.310656373432773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036-4746-A77A-04328AC01F10}"/>
                </c:ext>
              </c:extLst>
            </c:dLbl>
            <c:dLbl>
              <c:idx val="3"/>
              <c:layout>
                <c:manualLayout>
                  <c:x val="7.6127256181684186E-2"/>
                  <c:y val="-2.579897260671491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3197104300793"/>
                      <c:h val="0.11381009517725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1036-4746-A77A-04328AC01F10}"/>
                </c:ext>
              </c:extLst>
            </c:dLbl>
            <c:dLbl>
              <c:idx val="4"/>
              <c:layout>
                <c:manualLayout>
                  <c:x val="-1.0705303053494125E-3"/>
                  <c:y val="0.1063210388078970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500587591346817"/>
                      <c:h val="0.178368896010070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036-4746-A77A-04328AC01F10}"/>
                </c:ext>
              </c:extLst>
            </c:dLbl>
            <c:dLbl>
              <c:idx val="5"/>
              <c:layout>
                <c:manualLayout>
                  <c:x val="-1.9548657240890156E-2"/>
                  <c:y val="-2.129321395926378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036-4746-A77A-04328AC01F10}"/>
                </c:ext>
              </c:extLst>
            </c:dLbl>
            <c:dLbl>
              <c:idx val="6"/>
              <c:layout>
                <c:manualLayout>
                  <c:x val="-6.0631721446341843E-3"/>
                  <c:y val="-3.925008726929673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036-4746-A77A-04328AC01F10}"/>
                </c:ext>
              </c:extLst>
            </c:dLbl>
            <c:dLbl>
              <c:idx val="7"/>
              <c:layout>
                <c:manualLayout>
                  <c:x val="1.1652463195187021E-2"/>
                  <c:y val="-5.635157313826324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036-4746-A77A-04328AC01F10}"/>
                </c:ext>
              </c:extLst>
            </c:dLbl>
            <c:dLbl>
              <c:idx val="8"/>
              <c:layout>
                <c:manualLayout>
                  <c:x val="1.0547148684603725E-2"/>
                  <c:y val="-2.56777750565066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036-4746-A77A-04328AC01F10}"/>
                </c:ext>
              </c:extLst>
            </c:dLbl>
            <c:dLbl>
              <c:idx val="9"/>
              <c:layout>
                <c:manualLayout>
                  <c:x val="1.7054390834890496E-2"/>
                  <c:y val="-2.87889790497650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036-4746-A77A-04328AC01F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LID4096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'граф зан.ГКЭД(русск.)'!$C$16:$L$16</c:f>
              <c:strCache>
                <c:ptCount val="10"/>
                <c:pt idx="0">
                  <c:v>СЕЛЬСКОЕ ХОЗЯЙСТВО</c:v>
                </c:pt>
                <c:pt idx="1">
                  <c:v>ОБРАБАТЫВАЩАЯ ПРОМЫШЛЕННОСТЬ</c:v>
                </c:pt>
                <c:pt idx="2">
                  <c:v>СТРОИТЕЛЬСТВО</c:v>
                </c:pt>
                <c:pt idx="3">
                  <c:v>ОПТОВАЯ И РОЗНИЧНАЯ ТОРГОВЛЯ</c:v>
                </c:pt>
                <c:pt idx="4">
                  <c:v>ТРАНСПОРТНАЯ ДЕЯТЕЛЬНОСТЬ</c:v>
                </c:pt>
                <c:pt idx="5">
                  <c:v>ДЕЯТЕЛЬНОСТЬ ГОСТИНИЦ И РЕСТОРАНОВ</c:v>
                </c:pt>
                <c:pt idx="6">
                  <c:v>ГОСУДАРСТВЕННОЕ УПРАВЛЕНИЕ И ОБОРОНА</c:v>
                </c:pt>
                <c:pt idx="7">
                  <c:v>ОБРАЗОВАНИЕ</c:v>
                </c:pt>
                <c:pt idx="8">
                  <c:v>ЗДРАВООХРАНЕНИЕ </c:v>
                </c:pt>
                <c:pt idx="9">
                  <c:v>ДРУГИЕ</c:v>
                </c:pt>
              </c:strCache>
            </c:strRef>
          </c:cat>
          <c:val>
            <c:numRef>
              <c:f>'граф зан.ГКЭД(русск.)'!$C$17:$L$17</c:f>
              <c:numCache>
                <c:formatCode>General</c:formatCode>
                <c:ptCount val="10"/>
                <c:pt idx="0">
                  <c:v>432368.01133680256</c:v>
                </c:pt>
                <c:pt idx="1">
                  <c:v>305208.78401454724</c:v>
                </c:pt>
                <c:pt idx="2">
                  <c:v>335409.05051458307</c:v>
                </c:pt>
                <c:pt idx="3">
                  <c:v>428372.80326078518</c:v>
                </c:pt>
                <c:pt idx="4">
                  <c:v>259341.18425446338</c:v>
                </c:pt>
                <c:pt idx="5">
                  <c:v>191043.12268679379</c:v>
                </c:pt>
                <c:pt idx="6">
                  <c:v>106662.64046943608</c:v>
                </c:pt>
                <c:pt idx="7">
                  <c:v>280914.91536134313</c:v>
                </c:pt>
                <c:pt idx="8">
                  <c:v>127674.49677244118</c:v>
                </c:pt>
                <c:pt idx="9">
                  <c:v>288983.14261142712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036-4746-A77A-04328AC01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 baseline="0"/>
      </a:pPr>
      <a:endParaRPr lang="LID4096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1454799"/>
        <c:axId val="901455279"/>
        <c:axId val="0"/>
      </c:bar3DChart>
      <c:catAx>
        <c:axId val="90145479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01455279"/>
        <c:crosses val="autoZero"/>
        <c:auto val="1"/>
        <c:lblAlgn val="ctr"/>
        <c:lblOffset val="100"/>
        <c:noMultiLvlLbl val="0"/>
      </c:catAx>
      <c:valAx>
        <c:axId val="901455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90145479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ур зан'!$A$6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зан'!$B$5:$M$5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зан'!$B$6:$M$6</c:f>
              <c:numCache>
                <c:formatCode>0.0</c:formatCode>
                <c:ptCount val="12"/>
                <c:pt idx="0">
                  <c:v>17.054434843653532</c:v>
                </c:pt>
                <c:pt idx="1">
                  <c:v>67.552593945201394</c:v>
                </c:pt>
                <c:pt idx="2">
                  <c:v>87.889276136957562</c:v>
                </c:pt>
                <c:pt idx="3">
                  <c:v>92.275237292047336</c:v>
                </c:pt>
                <c:pt idx="4">
                  <c:v>93.043630515986806</c:v>
                </c:pt>
                <c:pt idx="5">
                  <c:v>90.040116367416772</c:v>
                </c:pt>
                <c:pt idx="6">
                  <c:v>88.433388575079775</c:v>
                </c:pt>
                <c:pt idx="7">
                  <c:v>84.512975043151059</c:v>
                </c:pt>
                <c:pt idx="8">
                  <c:v>78.858953498198062</c:v>
                </c:pt>
                <c:pt idx="9">
                  <c:v>62.458748373320191</c:v>
                </c:pt>
                <c:pt idx="10">
                  <c:v>44.627321200975594</c:v>
                </c:pt>
                <c:pt idx="11">
                  <c:v>15.887756790016077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76-495D-BBF0-534609253430}"/>
            </c:ext>
          </c:extLst>
        </c:ser>
        <c:ser>
          <c:idx val="1"/>
          <c:order val="1"/>
          <c:tx>
            <c:strRef>
              <c:f>'граф ур зан'!$A$7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1F497D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зан'!$B$5:$M$5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зан'!$B$7:$M$7</c:f>
              <c:numCache>
                <c:formatCode>0.0</c:formatCode>
                <c:ptCount val="12"/>
                <c:pt idx="0">
                  <c:v>9.4191764382777681</c:v>
                </c:pt>
                <c:pt idx="1">
                  <c:v>31.75201448585732</c:v>
                </c:pt>
                <c:pt idx="2">
                  <c:v>41.604140576696523</c:v>
                </c:pt>
                <c:pt idx="3">
                  <c:v>47.632047994163003</c:v>
                </c:pt>
                <c:pt idx="4">
                  <c:v>62.17624965456978</c:v>
                </c:pt>
                <c:pt idx="5">
                  <c:v>68.241450570082392</c:v>
                </c:pt>
                <c:pt idx="6">
                  <c:v>69.507164729110812</c:v>
                </c:pt>
                <c:pt idx="7">
                  <c:v>65.720831874730393</c:v>
                </c:pt>
                <c:pt idx="8">
                  <c:v>56.279065694426663</c:v>
                </c:pt>
                <c:pt idx="9">
                  <c:v>36.568421217941278</c:v>
                </c:pt>
                <c:pt idx="10">
                  <c:v>20.070399388438652</c:v>
                </c:pt>
                <c:pt idx="11">
                  <c:v>3.4365354135061583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76-495D-BBF0-534609253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159084880"/>
        <c:axId val="159085272"/>
      </c:barChart>
      <c:lineChart>
        <c:grouping val="standard"/>
        <c:varyColors val="0"/>
        <c:ser>
          <c:idx val="2"/>
          <c:order val="2"/>
          <c:tx>
            <c:strRef>
              <c:f>'граф ур зан'!$A$8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'граф ур зан'!$B$5:$M$5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зан'!$B$8:$M$8</c:f>
              <c:numCache>
                <c:formatCode>0.0</c:formatCode>
                <c:ptCount val="12"/>
                <c:pt idx="0">
                  <c:v>13.352831084099178</c:v>
                </c:pt>
                <c:pt idx="1">
                  <c:v>49.366271652009139</c:v>
                </c:pt>
                <c:pt idx="2">
                  <c:v>64.489268773667604</c:v>
                </c:pt>
                <c:pt idx="3">
                  <c:v>69.86284403237741</c:v>
                </c:pt>
                <c:pt idx="4">
                  <c:v>77.467744775119826</c:v>
                </c:pt>
                <c:pt idx="5">
                  <c:v>78.987491958748251</c:v>
                </c:pt>
                <c:pt idx="6">
                  <c:v>78.814230765211235</c:v>
                </c:pt>
                <c:pt idx="7">
                  <c:v>74.735800508525273</c:v>
                </c:pt>
                <c:pt idx="8">
                  <c:v>66.975989546025332</c:v>
                </c:pt>
                <c:pt idx="9">
                  <c:v>48.376505010178299</c:v>
                </c:pt>
                <c:pt idx="10">
                  <c:v>30.569050481282051</c:v>
                </c:pt>
                <c:pt idx="11">
                  <c:v>8.2970802022766108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76-495D-BBF0-534609253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084880"/>
        <c:axId val="159085272"/>
      </c:lineChart>
      <c:catAx>
        <c:axId val="15908488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159085272"/>
        <c:crosses val="autoZero"/>
        <c:auto val="1"/>
        <c:lblAlgn val="ctr"/>
        <c:lblOffset val="100"/>
        <c:noMultiLvlLbl val="0"/>
      </c:catAx>
      <c:valAx>
        <c:axId val="15908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15908488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ID4096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LID4096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зан образ'!$B$6</c:f>
              <c:strCache>
                <c:ptCount val="1"/>
                <c:pt idx="0">
                  <c:v>Всего 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1F497D"/>
              </a:solidFill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зан образ'!$C$5:$I$5</c:f>
              <c:strCache>
                <c:ptCount val="7"/>
                <c:pt idx="0">
                  <c:v>Высшее профессиональное</c:v>
                </c:pt>
                <c:pt idx="1">
                  <c:v>Неполное высшее профессиональное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 (неполное среднее)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'граф зан образ'!$C$6:$I$6</c:f>
              <c:numCache>
                <c:formatCode>0.0</c:formatCode>
                <c:ptCount val="7"/>
                <c:pt idx="0">
                  <c:v>24.7</c:v>
                </c:pt>
                <c:pt idx="1">
                  <c:v>0.8</c:v>
                </c:pt>
                <c:pt idx="2">
                  <c:v>12.4</c:v>
                </c:pt>
                <c:pt idx="3">
                  <c:v>7.6</c:v>
                </c:pt>
                <c:pt idx="4">
                  <c:v>47.2</c:v>
                </c:pt>
                <c:pt idx="5">
                  <c:v>6.5</c:v>
                </c:pt>
                <c:pt idx="6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2C-484E-8641-5618EAAC3D82}"/>
            </c:ext>
          </c:extLst>
        </c:ser>
        <c:ser>
          <c:idx val="1"/>
          <c:order val="1"/>
          <c:tx>
            <c:strRef>
              <c:f>'граф зан образ'!$B$7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rgbClr val="4F81BD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зан образ'!$C$5:$I$5</c:f>
              <c:strCache>
                <c:ptCount val="7"/>
                <c:pt idx="0">
                  <c:v>Высшее профессиональное</c:v>
                </c:pt>
                <c:pt idx="1">
                  <c:v>Неполное высшее профессиональное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 (неполное среднее)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'граф зан образ'!$C$7:$I$7</c:f>
              <c:numCache>
                <c:formatCode>0.0</c:formatCode>
                <c:ptCount val="7"/>
                <c:pt idx="0">
                  <c:v>20</c:v>
                </c:pt>
                <c:pt idx="1">
                  <c:v>0.8</c:v>
                </c:pt>
                <c:pt idx="2">
                  <c:v>9.5</c:v>
                </c:pt>
                <c:pt idx="3">
                  <c:v>9.4</c:v>
                </c:pt>
                <c:pt idx="4">
                  <c:v>51.5</c:v>
                </c:pt>
                <c:pt idx="5">
                  <c:v>7.9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2C-484E-8641-5618EAAC3D82}"/>
            </c:ext>
          </c:extLst>
        </c:ser>
        <c:ser>
          <c:idx val="2"/>
          <c:order val="2"/>
          <c:tx>
            <c:strRef>
              <c:f>'граф зан образ'!$B$8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4F81BD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зан образ'!$C$5:$I$5</c:f>
              <c:strCache>
                <c:ptCount val="7"/>
                <c:pt idx="0">
                  <c:v>Высшее профессиональное</c:v>
                </c:pt>
                <c:pt idx="1">
                  <c:v>Неполное высшее профессиональное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 (неполное среднее)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'граф зан образ'!$C$8:$I$8</c:f>
              <c:numCache>
                <c:formatCode>0.0</c:formatCode>
                <c:ptCount val="7"/>
                <c:pt idx="0">
                  <c:v>31.9</c:v>
                </c:pt>
                <c:pt idx="1">
                  <c:v>0.8</c:v>
                </c:pt>
                <c:pt idx="2">
                  <c:v>17</c:v>
                </c:pt>
                <c:pt idx="3">
                  <c:v>4.9000000000000004</c:v>
                </c:pt>
                <c:pt idx="4">
                  <c:v>40.6</c:v>
                </c:pt>
                <c:pt idx="5">
                  <c:v>4.3</c:v>
                </c:pt>
                <c:pt idx="6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2C-484E-8641-5618EAAC3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overlap val="1"/>
        <c:axId val="230209976"/>
        <c:axId val="230209192"/>
      </c:barChart>
      <c:catAx>
        <c:axId val="23020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230209192"/>
        <c:crosses val="autoZero"/>
        <c:auto val="1"/>
        <c:lblAlgn val="ctr"/>
        <c:lblOffset val="100"/>
        <c:noMultiLvlLbl val="0"/>
      </c:catAx>
      <c:valAx>
        <c:axId val="23020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23020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ID4096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LID4096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7961432055920244"/>
          <c:y val="1.6985442898932789E-2"/>
          <c:w val="0.46252023070920711"/>
          <c:h val="0.90363684715622006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rgbClr val="4F81BD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1666666666666664E-2"/>
                  <c:y val="-8.487556272013328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B59-4133-A2DF-823DD9493DDA}"/>
                </c:ext>
              </c:extLst>
            </c:dLbl>
            <c:dLbl>
              <c:idx val="1"/>
              <c:layout>
                <c:manualLayout>
                  <c:x val="0.05"/>
                  <c:y val="-2.91757840991976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59-4133-A2DF-823DD9493DDA}"/>
                </c:ext>
              </c:extLst>
            </c:dLbl>
            <c:dLbl>
              <c:idx val="2"/>
              <c:layout>
                <c:manualLayout>
                  <c:x val="7.499999999999999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B59-4133-A2DF-823DD9493DDA}"/>
                </c:ext>
              </c:extLst>
            </c:dLbl>
            <c:dLbl>
              <c:idx val="3"/>
              <c:layout>
                <c:manualLayout>
                  <c:x val="8.611111111111111E-2"/>
                  <c:y val="-8.487556272013328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B59-4133-A2DF-823DD9493DDA}"/>
                </c:ext>
              </c:extLst>
            </c:dLbl>
            <c:dLbl>
              <c:idx val="4"/>
              <c:layout>
                <c:manualLayout>
                  <c:x val="0.16666666666666666"/>
                  <c:y val="5.348831961356320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B59-4133-A2DF-823DD9493DDA}"/>
                </c:ext>
              </c:extLst>
            </c:dLbl>
            <c:dLbl>
              <c:idx val="5"/>
              <c:layout>
                <c:manualLayout>
                  <c:x val="0.16666666666666657"/>
                  <c:y val="-4.243778136006664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B59-4133-A2DF-823DD9493DDA}"/>
                </c:ext>
              </c:extLst>
            </c:dLbl>
            <c:dLbl>
              <c:idx val="6"/>
              <c:layout>
                <c:manualLayout>
                  <c:x val="0.1833333333333332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B59-4133-A2DF-823DD9493DDA}"/>
                </c:ext>
              </c:extLst>
            </c:dLbl>
            <c:dLbl>
              <c:idx val="7"/>
              <c:layout>
                <c:manualLayout>
                  <c:x val="0.21111111111111111"/>
                  <c:y val="-2.121889068003332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B59-4133-A2DF-823DD9493DDA}"/>
                </c:ext>
              </c:extLst>
            </c:dLbl>
            <c:dLbl>
              <c:idx val="8"/>
              <c:layout>
                <c:manualLayout>
                  <c:x val="0.23888888888888879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B59-4133-A2DF-823DD9493D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проф_пол!$A$20:$A$28</c:f>
              <c:strCache>
                <c:ptCount val="9"/>
                <c:pt idx="0">
                  <c:v>Служащие, занятые подготовкой и оформлением документации, учетом и обслуживанием</c:v>
                </c:pt>
                <c:pt idx="1">
                  <c:v>Руководители </c:v>
                </c:pt>
                <c:pt idx="2">
                  <c:v>Специалисты -техники и иной средний специальный персонал</c:v>
                </c:pt>
                <c:pt idx="3">
                  <c:v>Специалисты - профессионалы</c:v>
                </c:pt>
                <c:pt idx="4">
                  <c:v>Неквалифицированные рабочие</c:v>
                </c:pt>
                <c:pt idx="5">
                  <c:v>Квалифицированные работники сельского и лесного хозяйств, рыбоводства и рыболовства</c:v>
                </c:pt>
                <c:pt idx="6">
                  <c:v>Работники сферы обслуживания и торговли</c:v>
                </c:pt>
                <c:pt idx="7">
                  <c:v>Операторы и сборщики промышленных установок и машин</c:v>
                </c:pt>
                <c:pt idx="8">
                  <c:v>Квалифицированные рабочие промышленности и рабочие родственных занятий</c:v>
                </c:pt>
              </c:strCache>
            </c:strRef>
          </c:cat>
          <c:val>
            <c:numRef>
              <c:f>проф_пол!$B$20:$B$28</c:f>
              <c:numCache>
                <c:formatCode>0.0</c:formatCode>
                <c:ptCount val="9"/>
                <c:pt idx="0">
                  <c:v>1.5</c:v>
                </c:pt>
                <c:pt idx="1">
                  <c:v>2.4</c:v>
                </c:pt>
                <c:pt idx="2">
                  <c:v>5.5</c:v>
                </c:pt>
                <c:pt idx="3">
                  <c:v>6.7</c:v>
                </c:pt>
                <c:pt idx="4">
                  <c:v>12.1</c:v>
                </c:pt>
                <c:pt idx="5">
                  <c:v>13.3</c:v>
                </c:pt>
                <c:pt idx="6">
                  <c:v>17.2</c:v>
                </c:pt>
                <c:pt idx="7">
                  <c:v>18.8</c:v>
                </c:pt>
                <c:pt idx="8">
                  <c:v>22.4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B59-4133-A2DF-823DD9493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8009720"/>
        <c:axId val="638010112"/>
      </c:barChart>
      <c:catAx>
        <c:axId val="638009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638010112"/>
        <c:crosses val="autoZero"/>
        <c:auto val="1"/>
        <c:lblAlgn val="ctr"/>
        <c:lblOffset val="100"/>
        <c:noMultiLvlLbl val="0"/>
      </c:catAx>
      <c:valAx>
        <c:axId val="638010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638009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LID4096"/>
    </a:p>
  </c:txPr>
  <c:externalData r:id="rId4">
    <c:autoUpdate val="0"/>
  </c:externalData>
  <c:userShapes r:id="rId5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6111111111111108E-2"/>
                  <c:y val="-4.62962962962946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48D-46A8-93A1-4717F9B69BE3}"/>
                </c:ext>
              </c:extLst>
            </c:dLbl>
            <c:dLbl>
              <c:idx val="1"/>
              <c:layout>
                <c:manualLayout>
                  <c:x val="4.9999999999999899E-2"/>
                  <c:y val="-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8D-46A8-93A1-4717F9B69BE3}"/>
                </c:ext>
              </c:extLst>
            </c:dLbl>
            <c:dLbl>
              <c:idx val="2"/>
              <c:layout>
                <c:manualLayout>
                  <c:x val="5.2777777777777778E-2"/>
                  <c:y val="-8.487556272013328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8D-46A8-93A1-4717F9B69BE3}"/>
                </c:ext>
              </c:extLst>
            </c:dLbl>
            <c:dLbl>
              <c:idx val="3"/>
              <c:layout>
                <c:manualLayout>
                  <c:x val="0.1027777777777777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8D-46A8-93A1-4717F9B69BE3}"/>
                </c:ext>
              </c:extLst>
            </c:dLbl>
            <c:dLbl>
              <c:idx val="4"/>
              <c:layout>
                <c:manualLayout>
                  <c:x val="0.1277777777777777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48D-46A8-93A1-4717F9B69BE3}"/>
                </c:ext>
              </c:extLst>
            </c:dLbl>
            <c:dLbl>
              <c:idx val="5"/>
              <c:layout>
                <c:manualLayout>
                  <c:x val="0.1555555555555555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48D-46A8-93A1-4717F9B69BE3}"/>
                </c:ext>
              </c:extLst>
            </c:dLbl>
            <c:dLbl>
              <c:idx val="6"/>
              <c:layout>
                <c:manualLayout>
                  <c:x val="0.2444444444444444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48D-46A8-93A1-4717F9B69BE3}"/>
                </c:ext>
              </c:extLst>
            </c:dLbl>
            <c:dLbl>
              <c:idx val="7"/>
              <c:layout>
                <c:manualLayout>
                  <c:x val="0.25277777777777777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48D-46A8-93A1-4717F9B69BE3}"/>
                </c:ext>
              </c:extLst>
            </c:dLbl>
            <c:dLbl>
              <c:idx val="8"/>
              <c:layout>
                <c:manualLayout>
                  <c:x val="0.2833333333333333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48D-46A8-93A1-4717F9B69B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проф_пол!$A$34:$A$42</c:f>
              <c:strCache>
                <c:ptCount val="9"/>
                <c:pt idx="0">
                  <c:v>Операторы и сборщики промышленных установок и машин</c:v>
                </c:pt>
                <c:pt idx="1">
                  <c:v>Руководители </c:v>
                </c:pt>
                <c:pt idx="2">
                  <c:v>Служащие, занятые подготовкой и оформлением документации, учетом и обслуживанием</c:v>
                </c:pt>
                <c:pt idx="3">
                  <c:v>Специалисты -техники и иной средний специальный персонал</c:v>
                </c:pt>
                <c:pt idx="4">
                  <c:v>Квалифицированные рабочие промышленности и рабочие родственных занятий</c:v>
                </c:pt>
                <c:pt idx="5">
                  <c:v>Неквалифицированные рабочие</c:v>
                </c:pt>
                <c:pt idx="6">
                  <c:v>Квалифицированные работники сельского и лесного хозяйств, рыбоводства и рыболовства</c:v>
                </c:pt>
                <c:pt idx="7">
                  <c:v>Специалисты - профессионалы</c:v>
                </c:pt>
                <c:pt idx="8">
                  <c:v>Работники сферы обслуживания и торговли</c:v>
                </c:pt>
              </c:strCache>
            </c:strRef>
          </c:cat>
          <c:val>
            <c:numRef>
              <c:f>проф_пол!$B$34:$B$42</c:f>
              <c:numCache>
                <c:formatCode>0.0</c:formatCode>
                <c:ptCount val="9"/>
                <c:pt idx="0">
                  <c:v>0.9</c:v>
                </c:pt>
                <c:pt idx="1">
                  <c:v>2.6</c:v>
                </c:pt>
                <c:pt idx="2">
                  <c:v>3.6</c:v>
                </c:pt>
                <c:pt idx="3">
                  <c:v>7.6</c:v>
                </c:pt>
                <c:pt idx="4">
                  <c:v>10.199999999999999</c:v>
                </c:pt>
                <c:pt idx="5">
                  <c:v>10.7</c:v>
                </c:pt>
                <c:pt idx="6">
                  <c:v>17</c:v>
                </c:pt>
                <c:pt idx="7">
                  <c:v>22.2</c:v>
                </c:pt>
                <c:pt idx="8">
                  <c:v>25.2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48D-46A8-93A1-4717F9B69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8004624"/>
        <c:axId val="638014424"/>
      </c:barChart>
      <c:catAx>
        <c:axId val="638004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638014424"/>
        <c:crosses val="autoZero"/>
        <c:auto val="1"/>
        <c:lblAlgn val="ctr"/>
        <c:lblOffset val="100"/>
        <c:noMultiLvlLbl val="0"/>
      </c:catAx>
      <c:valAx>
        <c:axId val="638014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63800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ID4096"/>
    </a:p>
  </c:txPr>
  <c:externalData r:id="rId4">
    <c:autoUpdate val="0"/>
  </c:externalData>
  <c:userShapes r:id="rId5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ур безр'!$A$2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безр'!$B$1:$L$1</c:f>
              <c:strCache>
                <c:ptCount val="11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</c:strCache>
            </c:strRef>
          </c:cat>
          <c:val>
            <c:numRef>
              <c:f>'граф ур безр'!$B$2:$L$2</c:f>
              <c:numCache>
                <c:formatCode>0.0</c:formatCode>
                <c:ptCount val="11"/>
                <c:pt idx="0">
                  <c:v>7.2958799089065671</c:v>
                </c:pt>
                <c:pt idx="1">
                  <c:v>7.1114089763350092</c:v>
                </c:pt>
                <c:pt idx="2">
                  <c:v>4.0946241272989363</c:v>
                </c:pt>
                <c:pt idx="3">
                  <c:v>2.8702126652670938</c:v>
                </c:pt>
                <c:pt idx="4">
                  <c:v>1.4051374670985868</c:v>
                </c:pt>
                <c:pt idx="5">
                  <c:v>2.2560799688235194</c:v>
                </c:pt>
                <c:pt idx="6">
                  <c:v>2.7791254873683591</c:v>
                </c:pt>
                <c:pt idx="7">
                  <c:v>1.3515323566185449</c:v>
                </c:pt>
                <c:pt idx="8">
                  <c:v>1.3942844692246659</c:v>
                </c:pt>
                <c:pt idx="9">
                  <c:v>0.22392162350997191</c:v>
                </c:pt>
                <c:pt idx="10">
                  <c:v>0.22708264452436105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34-47CD-A0A7-B3A344DDBCE9}"/>
            </c:ext>
          </c:extLst>
        </c:ser>
        <c:ser>
          <c:idx val="1"/>
          <c:order val="1"/>
          <c:tx>
            <c:strRef>
              <c:f>'граф ур безр'!$A$3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4F81BD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безр'!$B$1:$L$1</c:f>
              <c:strCache>
                <c:ptCount val="11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</c:strCache>
            </c:strRef>
          </c:cat>
          <c:val>
            <c:numRef>
              <c:f>'граф ур безр'!$B$3:$L$3</c:f>
              <c:numCache>
                <c:formatCode>0.0</c:formatCode>
                <c:ptCount val="11"/>
                <c:pt idx="0">
                  <c:v>9.705235149437053</c:v>
                </c:pt>
                <c:pt idx="1">
                  <c:v>9.7510632265947539</c:v>
                </c:pt>
                <c:pt idx="2">
                  <c:v>9.3377140376779444</c:v>
                </c:pt>
                <c:pt idx="3">
                  <c:v>6.0842360124977048</c:v>
                </c:pt>
                <c:pt idx="4">
                  <c:v>4.2594477460052413</c:v>
                </c:pt>
                <c:pt idx="5">
                  <c:v>5.283475515070216</c:v>
                </c:pt>
                <c:pt idx="6">
                  <c:v>1.7408162716192568</c:v>
                </c:pt>
                <c:pt idx="7">
                  <c:v>2.0949818513197558</c:v>
                </c:pt>
                <c:pt idx="8">
                  <c:v>0.63149356648236776</c:v>
                </c:pt>
                <c:pt idx="9">
                  <c:v>0.47793162274789175</c:v>
                </c:pt>
                <c:pt idx="10">
                  <c:v>0.36089682242189125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34-47CD-A0A7-B3A344DDB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230210368"/>
        <c:axId val="230210760"/>
      </c:barChart>
      <c:lineChart>
        <c:grouping val="standard"/>
        <c:varyColors val="0"/>
        <c:ser>
          <c:idx val="2"/>
          <c:order val="2"/>
          <c:tx>
            <c:strRef>
              <c:f>'граф ур безр'!$A$4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'граф ур безр'!$B$1:$L$1</c:f>
              <c:strCache>
                <c:ptCount val="11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</c:strCache>
            </c:strRef>
          </c:cat>
          <c:val>
            <c:numRef>
              <c:f>'граф ур безр'!$B$4:$L$4</c:f>
              <c:numCache>
                <c:formatCode>0.0</c:formatCode>
                <c:ptCount val="11"/>
                <c:pt idx="0">
                  <c:v>8.1341770811976133</c:v>
                </c:pt>
                <c:pt idx="1">
                  <c:v>7.9906996405140731</c:v>
                </c:pt>
                <c:pt idx="2">
                  <c:v>5.8700880385856973</c:v>
                </c:pt>
                <c:pt idx="3">
                  <c:v>3.9947951753292261</c:v>
                </c:pt>
                <c:pt idx="4">
                  <c:v>2.5813985422155628</c:v>
                </c:pt>
                <c:pt idx="5">
                  <c:v>3.6057265925895972</c:v>
                </c:pt>
                <c:pt idx="6">
                  <c:v>2.3164537360616992</c:v>
                </c:pt>
                <c:pt idx="7">
                  <c:v>1.6930727363025773</c:v>
                </c:pt>
                <c:pt idx="8">
                  <c:v>1.0584182451000537</c:v>
                </c:pt>
                <c:pt idx="9">
                  <c:v>0.32851600900370576</c:v>
                </c:pt>
                <c:pt idx="10">
                  <c:v>0.27742086550890427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34-47CD-A0A7-B3A344DDB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0210368"/>
        <c:axId val="230210760"/>
      </c:lineChart>
      <c:catAx>
        <c:axId val="23021036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230210760"/>
        <c:crosses val="autoZero"/>
        <c:auto val="1"/>
        <c:lblAlgn val="ctr"/>
        <c:lblOffset val="100"/>
        <c:noMultiLvlLbl val="0"/>
      </c:catAx>
      <c:valAx>
        <c:axId val="230210760"/>
        <c:scaling>
          <c:orientation val="minMax"/>
          <c:max val="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23021036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ID4096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ID4096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538560918227193E-2"/>
          <c:y val="3.9855083834041946E-2"/>
          <c:w val="0.94100893476398351"/>
          <c:h val="0.646609222472105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'граф ур безр образ'!$B$3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 образ'!$C$2:$I$2</c:f>
              <c:strCache>
                <c:ptCount val="7"/>
                <c:pt idx="0">
                  <c:v>Высшее профессиональное</c:v>
                </c:pt>
                <c:pt idx="1">
                  <c:v>Неполное высшее профессиональное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 (неполное среднее)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'граф ур безр образ'!$C$3:$I$3</c:f>
              <c:numCache>
                <c:formatCode>0.0</c:formatCode>
                <c:ptCount val="7"/>
                <c:pt idx="0">
                  <c:v>3.7057374550045425</c:v>
                </c:pt>
                <c:pt idx="1">
                  <c:v>2.0882939729744154</c:v>
                </c:pt>
                <c:pt idx="2">
                  <c:v>3.7650172360265199</c:v>
                </c:pt>
                <c:pt idx="3">
                  <c:v>2.5773452220762301</c:v>
                </c:pt>
                <c:pt idx="4">
                  <c:v>3.9312651156805747</c:v>
                </c:pt>
                <c:pt idx="5">
                  <c:v>3.0095431166836075</c:v>
                </c:pt>
                <c:pt idx="6">
                  <c:v>1.3587637103824468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5F-48D4-8111-C656EC39AF42}"/>
            </c:ext>
          </c:extLst>
        </c:ser>
        <c:ser>
          <c:idx val="1"/>
          <c:order val="1"/>
          <c:tx>
            <c:strRef>
              <c:f>'граф ур безр образ'!$B$4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rgbClr val="1F497D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 образ'!$C$2:$I$2</c:f>
              <c:strCache>
                <c:ptCount val="7"/>
                <c:pt idx="0">
                  <c:v>Высшее профессиональное</c:v>
                </c:pt>
                <c:pt idx="1">
                  <c:v>Неполное высшее профессиональное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 (неполное среднее)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'граф ур безр образ'!$C$4:$I$4</c:f>
              <c:numCache>
                <c:formatCode>0.0</c:formatCode>
                <c:ptCount val="7"/>
                <c:pt idx="0">
                  <c:v>3.3243095865712307</c:v>
                </c:pt>
                <c:pt idx="1">
                  <c:v>1.2727632842511563</c:v>
                </c:pt>
                <c:pt idx="2">
                  <c:v>3.5129207291867668</c:v>
                </c:pt>
                <c:pt idx="3">
                  <c:v>2.3245652947198581</c:v>
                </c:pt>
                <c:pt idx="4">
                  <c:v>3.0543991318129531</c:v>
                </c:pt>
                <c:pt idx="5">
                  <c:v>1.8209996378115545</c:v>
                </c:pt>
                <c:pt idx="6">
                  <c:v>1.7077293314387567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5F-48D4-8111-C656EC39AF42}"/>
            </c:ext>
          </c:extLst>
        </c:ser>
        <c:ser>
          <c:idx val="2"/>
          <c:order val="2"/>
          <c:tx>
            <c:strRef>
              <c:f>'граф ур безр образ'!$B$5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4F81BD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ID4096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 образ'!$C$2:$I$2</c:f>
              <c:strCache>
                <c:ptCount val="7"/>
                <c:pt idx="0">
                  <c:v>Высшее профессиональное</c:v>
                </c:pt>
                <c:pt idx="1">
                  <c:v>Неполное высшее профессиональное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 (неполное среднее)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'граф ур безр образ'!$C$5:$I$5</c:f>
              <c:numCache>
                <c:formatCode>0.0</c:formatCode>
                <c:ptCount val="7"/>
                <c:pt idx="0">
                  <c:v>4.0748603144092836</c:v>
                </c:pt>
                <c:pt idx="1">
                  <c:v>3.2782735608533748</c:v>
                </c:pt>
                <c:pt idx="2">
                  <c:v>3.9815126366160873</c:v>
                </c:pt>
                <c:pt idx="3">
                  <c:v>3.3167080997039489</c:v>
                </c:pt>
                <c:pt idx="4">
                  <c:v>5.6126179547159172</c:v>
                </c:pt>
                <c:pt idx="5">
                  <c:v>6.2557876895790789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5F-48D4-8111-C656EC39AF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5"/>
        <c:axId val="230212720"/>
        <c:axId val="230211152"/>
      </c:barChart>
      <c:catAx>
        <c:axId val="23021272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230211152"/>
        <c:crosses val="autoZero"/>
        <c:auto val="1"/>
        <c:lblAlgn val="ctr"/>
        <c:lblOffset val="100"/>
        <c:noMultiLvlLbl val="0"/>
      </c:catAx>
      <c:valAx>
        <c:axId val="230211152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97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ID4096"/>
          </a:p>
        </c:txPr>
        <c:crossAx val="23021272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486356143063391"/>
          <c:y val="0.8670868253860764"/>
          <c:w val="0.30067599807501305"/>
          <c:h val="7.41351247200552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ID4096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LID4096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0.87722</cdr:x>
      <cdr:y>0.72399</cdr:y>
    </cdr:from>
    <cdr:to>
      <cdr:x>0.9441</cdr:x>
      <cdr:y>0.87798</cdr:y>
    </cdr:to>
    <cdr:grpSp>
      <cdr:nvGrpSpPr>
        <cdr:cNvPr id="2" name="Группа 1">
          <a:extLst xmlns:a="http://schemas.openxmlformats.org/drawingml/2006/main">
            <a:ext uri="{FF2B5EF4-FFF2-40B4-BE49-F238E27FC236}">
              <a16:creationId xmlns:a16="http://schemas.microsoft.com/office/drawing/2014/main" id="{00000000-0008-0000-0800-000003000000}"/>
            </a:ext>
          </a:extLst>
        </cdr:cNvPr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4109157" y="3235878"/>
          <a:ext cx="313286" cy="688259"/>
          <a:chOff x="0" y="0"/>
          <a:chExt cx="134561" cy="974126"/>
        </a:xfrm>
        <a:solidFill xmlns:a="http://schemas.openxmlformats.org/drawingml/2006/main">
          <a:schemeClr val="accent1"/>
        </a:solidFill>
      </cdr:grpSpPr>
      <cdr:sp macro="" textlink="">
        <cdr:nvSpPr>
          <cdr:cNvPr id="3" name="Freeform 745">
            <a:extLst xmlns:a="http://schemas.openxmlformats.org/drawingml/2006/main">
              <a:ext uri="{FF2B5EF4-FFF2-40B4-BE49-F238E27FC236}">
                <a16:creationId xmlns:a16="http://schemas.microsoft.com/office/drawing/2014/main" id="{00000000-0008-0000-0800-000004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0"/>
            <a:ext cx="134561" cy="974126"/>
          </a:xfrm>
          <a:custGeom xmlns:a="http://schemas.openxmlformats.org/drawingml/2006/main">
            <a:avLst/>
            <a:gdLst>
              <a:gd name="T0" fmla="*/ 106173766 w 344"/>
              <a:gd name="T1" fmla="*/ 1108115521 h 1020"/>
              <a:gd name="T2" fmla="*/ 31651857 w 344"/>
              <a:gd name="T3" fmla="*/ 1108115521 h 1020"/>
              <a:gd name="T4" fmla="*/ 31651857 w 344"/>
              <a:gd name="T5" fmla="*/ 1364670220 h 1020"/>
              <a:gd name="T6" fmla="*/ 33254546 w 344"/>
              <a:gd name="T7" fmla="*/ 1369327783 h 1020"/>
              <a:gd name="T8" fmla="*/ 36860598 w 344"/>
              <a:gd name="T9" fmla="*/ 1372820955 h 1020"/>
              <a:gd name="T10" fmla="*/ 40065345 w 344"/>
              <a:gd name="T11" fmla="*/ 1376314127 h 1020"/>
              <a:gd name="T12" fmla="*/ 44072069 w 344"/>
              <a:gd name="T13" fmla="*/ 1378254778 h 1020"/>
              <a:gd name="T14" fmla="*/ 53287535 w 344"/>
              <a:gd name="T15" fmla="*/ 1378254778 h 1020"/>
              <a:gd name="T16" fmla="*/ 57293627 w 344"/>
              <a:gd name="T17" fmla="*/ 1376314127 h 1020"/>
              <a:gd name="T18" fmla="*/ 60499006 w 344"/>
              <a:gd name="T19" fmla="*/ 1372820955 h 1020"/>
              <a:gd name="T20" fmla="*/ 64105058 w 344"/>
              <a:gd name="T21" fmla="*/ 1369327783 h 1020"/>
              <a:gd name="T22" fmla="*/ 65307076 w 344"/>
              <a:gd name="T23" fmla="*/ 1364670220 h 1020"/>
              <a:gd name="T24" fmla="*/ 65307076 w 344"/>
              <a:gd name="T25" fmla="*/ 1214075071 h 1020"/>
              <a:gd name="T26" fmla="*/ 106173766 w 344"/>
              <a:gd name="T27" fmla="*/ 1214075071 h 1020"/>
              <a:gd name="T28" fmla="*/ 106173766 w 344"/>
              <a:gd name="T29" fmla="*/ 1108115521 h 102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44" h="1020">
                <a:moveTo>
                  <a:pt x="265" y="323"/>
                </a:moveTo>
                <a:lnTo>
                  <a:pt x="79" y="323"/>
                </a:lnTo>
                <a:lnTo>
                  <a:pt x="79" y="984"/>
                </a:lnTo>
                <a:lnTo>
                  <a:pt x="83" y="996"/>
                </a:lnTo>
                <a:lnTo>
                  <a:pt x="92" y="1005"/>
                </a:lnTo>
                <a:lnTo>
                  <a:pt x="100" y="1014"/>
                </a:lnTo>
                <a:lnTo>
                  <a:pt x="110" y="1019"/>
                </a:lnTo>
                <a:lnTo>
                  <a:pt x="133" y="1019"/>
                </a:lnTo>
                <a:lnTo>
                  <a:pt x="143" y="1014"/>
                </a:lnTo>
                <a:lnTo>
                  <a:pt x="151" y="1005"/>
                </a:lnTo>
                <a:lnTo>
                  <a:pt x="160" y="996"/>
                </a:lnTo>
                <a:lnTo>
                  <a:pt x="163" y="984"/>
                </a:lnTo>
                <a:lnTo>
                  <a:pt x="163" y="596"/>
                </a:lnTo>
                <a:lnTo>
                  <a:pt x="265" y="596"/>
                </a:lnTo>
                <a:lnTo>
                  <a:pt x="265" y="323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4" name="Freeform 744">
            <a:extLst xmlns:a="http://schemas.openxmlformats.org/drawingml/2006/main">
              <a:ext uri="{FF2B5EF4-FFF2-40B4-BE49-F238E27FC236}">
                <a16:creationId xmlns:a16="http://schemas.microsoft.com/office/drawing/2014/main" id="{00000000-0008-0000-0800-000005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0"/>
            <a:ext cx="134561" cy="974126"/>
          </a:xfrm>
          <a:custGeom xmlns:a="http://schemas.openxmlformats.org/drawingml/2006/main">
            <a:avLst/>
            <a:gdLst>
              <a:gd name="T0" fmla="*/ 106173766 w 344"/>
              <a:gd name="T1" fmla="*/ 1214075071 h 1020"/>
              <a:gd name="T2" fmla="*/ 72518547 w 344"/>
              <a:gd name="T3" fmla="*/ 1214075071 h 1020"/>
              <a:gd name="T4" fmla="*/ 72518547 w 344"/>
              <a:gd name="T5" fmla="*/ 1364670220 h 1020"/>
              <a:gd name="T6" fmla="*/ 74521909 w 344"/>
              <a:gd name="T7" fmla="*/ 1369327783 h 1020"/>
              <a:gd name="T8" fmla="*/ 77727288 w 344"/>
              <a:gd name="T9" fmla="*/ 1372820955 h 1020"/>
              <a:gd name="T10" fmla="*/ 80932668 w 344"/>
              <a:gd name="T11" fmla="*/ 1376314127 h 1020"/>
              <a:gd name="T12" fmla="*/ 84938759 w 344"/>
              <a:gd name="T13" fmla="*/ 1378254778 h 1020"/>
              <a:gd name="T14" fmla="*/ 94154225 w 344"/>
              <a:gd name="T15" fmla="*/ 1378254778 h 1020"/>
              <a:gd name="T16" fmla="*/ 97760277 w 344"/>
              <a:gd name="T17" fmla="*/ 1376314127 h 1020"/>
              <a:gd name="T18" fmla="*/ 104571076 w 344"/>
              <a:gd name="T19" fmla="*/ 1369327783 h 1020"/>
              <a:gd name="T20" fmla="*/ 106173766 w 344"/>
              <a:gd name="T21" fmla="*/ 1364670220 h 1020"/>
              <a:gd name="T22" fmla="*/ 106173766 w 344"/>
              <a:gd name="T23" fmla="*/ 1214075071 h 10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44" h="1020">
                <a:moveTo>
                  <a:pt x="265" y="596"/>
                </a:moveTo>
                <a:lnTo>
                  <a:pt x="181" y="596"/>
                </a:lnTo>
                <a:lnTo>
                  <a:pt x="181" y="984"/>
                </a:lnTo>
                <a:lnTo>
                  <a:pt x="186" y="996"/>
                </a:lnTo>
                <a:lnTo>
                  <a:pt x="194" y="1005"/>
                </a:lnTo>
                <a:lnTo>
                  <a:pt x="202" y="1014"/>
                </a:lnTo>
                <a:lnTo>
                  <a:pt x="212" y="1019"/>
                </a:lnTo>
                <a:lnTo>
                  <a:pt x="235" y="1019"/>
                </a:lnTo>
                <a:lnTo>
                  <a:pt x="244" y="1014"/>
                </a:lnTo>
                <a:lnTo>
                  <a:pt x="261" y="996"/>
                </a:lnTo>
                <a:lnTo>
                  <a:pt x="265" y="984"/>
                </a:lnTo>
                <a:lnTo>
                  <a:pt x="265" y="596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5" name="Freeform 743">
            <a:extLst xmlns:a="http://schemas.openxmlformats.org/drawingml/2006/main">
              <a:ext uri="{FF2B5EF4-FFF2-40B4-BE49-F238E27FC236}">
                <a16:creationId xmlns:a16="http://schemas.microsoft.com/office/drawing/2014/main" id="{00000000-0008-0000-0800-000006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0"/>
            <a:ext cx="134561" cy="974126"/>
          </a:xfrm>
          <a:custGeom xmlns:a="http://schemas.openxmlformats.org/drawingml/2006/main">
            <a:avLst/>
            <a:gdLst>
              <a:gd name="T0" fmla="*/ 36860598 w 344"/>
              <a:gd name="T1" fmla="*/ 1055717318 h 1020"/>
              <a:gd name="T2" fmla="*/ 8814161 w 344"/>
              <a:gd name="T3" fmla="*/ 1071630657 h 1020"/>
              <a:gd name="T4" fmla="*/ 0 w 344"/>
              <a:gd name="T5" fmla="*/ 1198937992 h 1020"/>
              <a:gd name="T6" fmla="*/ 0 w 344"/>
              <a:gd name="T7" fmla="*/ 1202819295 h 1020"/>
              <a:gd name="T8" fmla="*/ 1202017 w 344"/>
              <a:gd name="T9" fmla="*/ 1206312467 h 1020"/>
              <a:gd name="T10" fmla="*/ 4006724 w 344"/>
              <a:gd name="T11" fmla="*/ 1209029378 h 1020"/>
              <a:gd name="T12" fmla="*/ 6010087 w 344"/>
              <a:gd name="T13" fmla="*/ 1211746290 h 1020"/>
              <a:gd name="T14" fmla="*/ 9214833 w 344"/>
              <a:gd name="T15" fmla="*/ 1212910680 h 1020"/>
              <a:gd name="T16" fmla="*/ 16426937 w 344"/>
              <a:gd name="T17" fmla="*/ 1212910680 h 1020"/>
              <a:gd name="T18" fmla="*/ 19632317 w 344"/>
              <a:gd name="T19" fmla="*/ 1211746290 h 1020"/>
              <a:gd name="T20" fmla="*/ 21635679 w 344"/>
              <a:gd name="T21" fmla="*/ 1209029378 h 1020"/>
              <a:gd name="T22" fmla="*/ 24039080 w 344"/>
              <a:gd name="T23" fmla="*/ 1206312467 h 1020"/>
              <a:gd name="T24" fmla="*/ 24840425 w 344"/>
              <a:gd name="T25" fmla="*/ 1202819295 h 1020"/>
              <a:gd name="T26" fmla="*/ 24840425 w 344"/>
              <a:gd name="T27" fmla="*/ 1108115521 h 1020"/>
              <a:gd name="T28" fmla="*/ 137825622 w 344"/>
              <a:gd name="T29" fmla="*/ 1108115521 h 1020"/>
              <a:gd name="T30" fmla="*/ 137825622 w 344"/>
              <a:gd name="T31" fmla="*/ 1097247874 h 1020"/>
              <a:gd name="T32" fmla="*/ 137024277 w 344"/>
              <a:gd name="T33" fmla="*/ 1089485270 h 1020"/>
              <a:gd name="T34" fmla="*/ 127008099 w 344"/>
              <a:gd name="T35" fmla="*/ 1068137485 h 1020"/>
              <a:gd name="T36" fmla="*/ 106173766 w 344"/>
              <a:gd name="T37" fmla="*/ 1056105448 h 1020"/>
              <a:gd name="T38" fmla="*/ 36860598 w 344"/>
              <a:gd name="T39" fmla="*/ 1055717318 h 102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44" h="1020">
                <a:moveTo>
                  <a:pt x="92" y="188"/>
                </a:moveTo>
                <a:lnTo>
                  <a:pt x="22" y="229"/>
                </a:lnTo>
                <a:lnTo>
                  <a:pt x="0" y="557"/>
                </a:lnTo>
                <a:lnTo>
                  <a:pt x="0" y="567"/>
                </a:lnTo>
                <a:lnTo>
                  <a:pt x="3" y="576"/>
                </a:lnTo>
                <a:lnTo>
                  <a:pt x="10" y="583"/>
                </a:lnTo>
                <a:lnTo>
                  <a:pt x="15" y="590"/>
                </a:lnTo>
                <a:lnTo>
                  <a:pt x="23" y="593"/>
                </a:lnTo>
                <a:lnTo>
                  <a:pt x="41" y="593"/>
                </a:lnTo>
                <a:lnTo>
                  <a:pt x="49" y="590"/>
                </a:lnTo>
                <a:lnTo>
                  <a:pt x="54" y="583"/>
                </a:lnTo>
                <a:lnTo>
                  <a:pt x="60" y="576"/>
                </a:lnTo>
                <a:lnTo>
                  <a:pt x="62" y="567"/>
                </a:lnTo>
                <a:lnTo>
                  <a:pt x="62" y="323"/>
                </a:lnTo>
                <a:lnTo>
                  <a:pt x="344" y="323"/>
                </a:lnTo>
                <a:lnTo>
                  <a:pt x="344" y="295"/>
                </a:lnTo>
                <a:lnTo>
                  <a:pt x="342" y="275"/>
                </a:lnTo>
                <a:lnTo>
                  <a:pt x="317" y="220"/>
                </a:lnTo>
                <a:lnTo>
                  <a:pt x="265" y="189"/>
                </a:lnTo>
                <a:lnTo>
                  <a:pt x="92" y="188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6" name="Freeform 742">
            <a:extLst xmlns:a="http://schemas.openxmlformats.org/drawingml/2006/main">
              <a:ext uri="{FF2B5EF4-FFF2-40B4-BE49-F238E27FC236}">
                <a16:creationId xmlns:a16="http://schemas.microsoft.com/office/drawing/2014/main" id="{00000000-0008-0000-0800-000007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0"/>
            <a:ext cx="134561" cy="974126"/>
          </a:xfrm>
          <a:custGeom xmlns:a="http://schemas.openxmlformats.org/drawingml/2006/main">
            <a:avLst/>
            <a:gdLst>
              <a:gd name="T0" fmla="*/ 137825622 w 344"/>
              <a:gd name="T1" fmla="*/ 1108115521 h 1020"/>
              <a:gd name="T2" fmla="*/ 112584525 w 344"/>
              <a:gd name="T3" fmla="*/ 1108115521 h 1020"/>
              <a:gd name="T4" fmla="*/ 112584525 w 344"/>
              <a:gd name="T5" fmla="*/ 1202819295 h 1020"/>
              <a:gd name="T6" fmla="*/ 113786542 w 344"/>
              <a:gd name="T7" fmla="*/ 1206312467 h 1020"/>
              <a:gd name="T8" fmla="*/ 116189944 w 344"/>
              <a:gd name="T9" fmla="*/ 1209029378 h 1020"/>
              <a:gd name="T10" fmla="*/ 118593978 w 344"/>
              <a:gd name="T11" fmla="*/ 1211746290 h 1020"/>
              <a:gd name="T12" fmla="*/ 121799358 w 344"/>
              <a:gd name="T13" fmla="*/ 1212910680 h 1020"/>
              <a:gd name="T14" fmla="*/ 129011462 w 344"/>
              <a:gd name="T15" fmla="*/ 1212910680 h 1020"/>
              <a:gd name="T16" fmla="*/ 132216208 w 344"/>
              <a:gd name="T17" fmla="*/ 1211746290 h 1020"/>
              <a:gd name="T18" fmla="*/ 134219570 w 344"/>
              <a:gd name="T19" fmla="*/ 1209029378 h 1020"/>
              <a:gd name="T20" fmla="*/ 136222932 w 344"/>
              <a:gd name="T21" fmla="*/ 1206312467 h 1020"/>
              <a:gd name="T22" fmla="*/ 137825622 w 344"/>
              <a:gd name="T23" fmla="*/ 1202819295 h 1020"/>
              <a:gd name="T24" fmla="*/ 137825622 w 344"/>
              <a:gd name="T25" fmla="*/ 1108115521 h 102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44" h="1020">
                <a:moveTo>
                  <a:pt x="344" y="323"/>
                </a:moveTo>
                <a:lnTo>
                  <a:pt x="281" y="323"/>
                </a:lnTo>
                <a:lnTo>
                  <a:pt x="281" y="567"/>
                </a:lnTo>
                <a:lnTo>
                  <a:pt x="284" y="576"/>
                </a:lnTo>
                <a:lnTo>
                  <a:pt x="290" y="583"/>
                </a:lnTo>
                <a:lnTo>
                  <a:pt x="296" y="590"/>
                </a:lnTo>
                <a:lnTo>
                  <a:pt x="304" y="593"/>
                </a:lnTo>
                <a:lnTo>
                  <a:pt x="322" y="593"/>
                </a:lnTo>
                <a:lnTo>
                  <a:pt x="330" y="590"/>
                </a:lnTo>
                <a:lnTo>
                  <a:pt x="335" y="583"/>
                </a:lnTo>
                <a:lnTo>
                  <a:pt x="340" y="576"/>
                </a:lnTo>
                <a:lnTo>
                  <a:pt x="344" y="567"/>
                </a:lnTo>
                <a:lnTo>
                  <a:pt x="344" y="323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7" name="Freeform 741">
            <a:extLst xmlns:a="http://schemas.openxmlformats.org/drawingml/2006/main">
              <a:ext uri="{FF2B5EF4-FFF2-40B4-BE49-F238E27FC236}">
                <a16:creationId xmlns:a16="http://schemas.microsoft.com/office/drawing/2014/main" id="{00000000-0008-0000-0800-000008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0"/>
            <a:ext cx="134561" cy="974126"/>
          </a:xfrm>
          <a:custGeom xmlns:a="http://schemas.openxmlformats.org/drawingml/2006/main">
            <a:avLst/>
            <a:gdLst>
              <a:gd name="T0" fmla="*/ 72518547 w 344"/>
              <a:gd name="T1" fmla="*/ 982748836 h 1020"/>
              <a:gd name="T2" fmla="*/ 49681484 w 344"/>
              <a:gd name="T3" fmla="*/ 990899571 h 1020"/>
              <a:gd name="T4" fmla="*/ 40466017 w 344"/>
              <a:gd name="T5" fmla="*/ 1012246733 h 1020"/>
              <a:gd name="T6" fmla="*/ 41267362 w 344"/>
              <a:gd name="T7" fmla="*/ 1021561858 h 1020"/>
              <a:gd name="T8" fmla="*/ 53287535 w 344"/>
              <a:gd name="T9" fmla="*/ 1042132760 h 1020"/>
              <a:gd name="T10" fmla="*/ 68913128 w 344"/>
              <a:gd name="T11" fmla="*/ 1047178453 h 1020"/>
              <a:gd name="T12" fmla="*/ 76925943 w 344"/>
              <a:gd name="T13" fmla="*/ 1046014062 h 1020"/>
              <a:gd name="T14" fmla="*/ 84138047 w 344"/>
              <a:gd name="T15" fmla="*/ 1042520890 h 1020"/>
              <a:gd name="T16" fmla="*/ 90948846 w 344"/>
              <a:gd name="T17" fmla="*/ 1035146416 h 1020"/>
              <a:gd name="T18" fmla="*/ 94955570 w 344"/>
              <a:gd name="T19" fmla="*/ 1028160072 h 1020"/>
              <a:gd name="T20" fmla="*/ 96958932 w 344"/>
              <a:gd name="T21" fmla="*/ 1021561858 h 1020"/>
              <a:gd name="T22" fmla="*/ 96958932 w 344"/>
              <a:gd name="T23" fmla="*/ 1011082342 h 1020"/>
              <a:gd name="T24" fmla="*/ 85339432 w 344"/>
              <a:gd name="T25" fmla="*/ 988958920 h 1020"/>
              <a:gd name="T26" fmla="*/ 72518547 w 344"/>
              <a:gd name="T27" fmla="*/ 982748836 h 102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44" h="1020">
                <a:moveTo>
                  <a:pt x="181" y="0"/>
                </a:moveTo>
                <a:lnTo>
                  <a:pt x="124" y="21"/>
                </a:lnTo>
                <a:lnTo>
                  <a:pt x="101" y="76"/>
                </a:lnTo>
                <a:lnTo>
                  <a:pt x="103" y="100"/>
                </a:lnTo>
                <a:lnTo>
                  <a:pt x="133" y="153"/>
                </a:lnTo>
                <a:lnTo>
                  <a:pt x="172" y="166"/>
                </a:lnTo>
                <a:lnTo>
                  <a:pt x="192" y="163"/>
                </a:lnTo>
                <a:lnTo>
                  <a:pt x="210" y="154"/>
                </a:lnTo>
                <a:lnTo>
                  <a:pt x="227" y="135"/>
                </a:lnTo>
                <a:lnTo>
                  <a:pt x="237" y="117"/>
                </a:lnTo>
                <a:lnTo>
                  <a:pt x="242" y="100"/>
                </a:lnTo>
                <a:lnTo>
                  <a:pt x="242" y="73"/>
                </a:lnTo>
                <a:lnTo>
                  <a:pt x="213" y="16"/>
                </a:lnTo>
                <a:lnTo>
                  <a:pt x="181" y="0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/>
          </a:p>
        </cdr:txBody>
      </cdr:sp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0.87931</cdr:x>
      <cdr:y>0.70336</cdr:y>
    </cdr:from>
    <cdr:to>
      <cdr:x>0.94788</cdr:x>
      <cdr:y>0.8543</cdr:y>
    </cdr:to>
    <cdr:grpSp>
      <cdr:nvGrpSpPr>
        <cdr:cNvPr id="2" name="Группа 1">
          <a:extLst xmlns:a="http://schemas.openxmlformats.org/drawingml/2006/main">
            <a:ext uri="{FF2B5EF4-FFF2-40B4-BE49-F238E27FC236}">
              <a16:creationId xmlns:a16="http://schemas.microsoft.com/office/drawing/2014/main" id="{00000000-0008-0000-0900-00002F000000}"/>
            </a:ext>
          </a:extLst>
        </cdr:cNvPr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4118947" y="3143672"/>
          <a:ext cx="321202" cy="674627"/>
          <a:chOff x="0" y="0"/>
          <a:chExt cx="181741" cy="226347"/>
        </a:xfrm>
        <a:solidFill xmlns:a="http://schemas.openxmlformats.org/drawingml/2006/main">
          <a:srgbClr val="0070C0"/>
        </a:solidFill>
      </cdr:grpSpPr>
      <cdr:sp macro="" textlink="">
        <cdr:nvSpPr>
          <cdr:cNvPr id="3" name="Freeform 739">
            <a:extLst xmlns:a="http://schemas.openxmlformats.org/drawingml/2006/main">
              <a:ext uri="{FF2B5EF4-FFF2-40B4-BE49-F238E27FC236}">
                <a16:creationId xmlns:a16="http://schemas.microsoft.com/office/drawing/2014/main" id="{00000000-0008-0000-0900-000030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1"/>
            <a:ext cx="181738" cy="226346"/>
          </a:xfrm>
          <a:custGeom xmlns:a="http://schemas.openxmlformats.org/drawingml/2006/main">
            <a:avLst/>
            <a:gdLst>
              <a:gd name="T0" fmla="*/ 77727461 w 404"/>
              <a:gd name="T1" fmla="*/ 1252888093 h 1020"/>
              <a:gd name="T2" fmla="*/ 50883614 w 404"/>
              <a:gd name="T3" fmla="*/ 1252888093 h 1020"/>
              <a:gd name="T4" fmla="*/ 50883614 w 404"/>
              <a:gd name="T5" fmla="*/ 1370492173 h 1020"/>
              <a:gd name="T6" fmla="*/ 52085634 w 404"/>
              <a:gd name="T7" fmla="*/ 1374373476 h 1020"/>
              <a:gd name="T8" fmla="*/ 54890348 w 404"/>
              <a:gd name="T9" fmla="*/ 1377090387 h 1020"/>
              <a:gd name="T10" fmla="*/ 57293755 w 404"/>
              <a:gd name="T11" fmla="*/ 1379807299 h 1020"/>
              <a:gd name="T12" fmla="*/ 60899815 w 404"/>
              <a:gd name="T13" fmla="*/ 1381359820 h 1020"/>
              <a:gd name="T14" fmla="*/ 68512608 w 404"/>
              <a:gd name="T15" fmla="*/ 1381359820 h 1020"/>
              <a:gd name="T16" fmla="*/ 71717994 w 404"/>
              <a:gd name="T17" fmla="*/ 1379807299 h 1020"/>
              <a:gd name="T18" fmla="*/ 74121401 w 404"/>
              <a:gd name="T19" fmla="*/ 1377090387 h 1020"/>
              <a:gd name="T20" fmla="*/ 76525441 w 404"/>
              <a:gd name="T21" fmla="*/ 1374373476 h 1020"/>
              <a:gd name="T22" fmla="*/ 77727461 w 404"/>
              <a:gd name="T23" fmla="*/ 1370492173 h 1020"/>
              <a:gd name="T24" fmla="*/ 77727461 w 404"/>
              <a:gd name="T25" fmla="*/ 1252888093 h 102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04" h="1020">
                <a:moveTo>
                  <a:pt x="194" y="689"/>
                </a:moveTo>
                <a:lnTo>
                  <a:pt x="127" y="689"/>
                </a:lnTo>
                <a:lnTo>
                  <a:pt x="127" y="992"/>
                </a:lnTo>
                <a:lnTo>
                  <a:pt x="130" y="1002"/>
                </a:lnTo>
                <a:lnTo>
                  <a:pt x="137" y="1009"/>
                </a:lnTo>
                <a:lnTo>
                  <a:pt x="143" y="1016"/>
                </a:lnTo>
                <a:lnTo>
                  <a:pt x="152" y="1020"/>
                </a:lnTo>
                <a:lnTo>
                  <a:pt x="171" y="1020"/>
                </a:lnTo>
                <a:lnTo>
                  <a:pt x="179" y="1016"/>
                </a:lnTo>
                <a:lnTo>
                  <a:pt x="185" y="1009"/>
                </a:lnTo>
                <a:lnTo>
                  <a:pt x="191" y="1002"/>
                </a:lnTo>
                <a:lnTo>
                  <a:pt x="194" y="992"/>
                </a:lnTo>
                <a:lnTo>
                  <a:pt x="194" y="689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>
              <a:solidFill>
                <a:schemeClr val="tx2"/>
              </a:solidFill>
            </a:endParaRPr>
          </a:p>
        </cdr:txBody>
      </cdr:sp>
      <cdr:sp macro="" textlink="">
        <cdr:nvSpPr>
          <cdr:cNvPr id="4" name="Freeform 738">
            <a:extLst xmlns:a="http://schemas.openxmlformats.org/drawingml/2006/main">
              <a:ext uri="{FF2B5EF4-FFF2-40B4-BE49-F238E27FC236}">
                <a16:creationId xmlns:a16="http://schemas.microsoft.com/office/drawing/2014/main" id="{00000000-0008-0000-0900-000031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3" y="0"/>
            <a:ext cx="181738" cy="226346"/>
          </a:xfrm>
          <a:custGeom xmlns:a="http://schemas.openxmlformats.org/drawingml/2006/main">
            <a:avLst/>
            <a:gdLst>
              <a:gd name="T0" fmla="*/ 111783429 w 404"/>
              <a:gd name="T1" fmla="*/ 1252888093 h 1020"/>
              <a:gd name="T2" fmla="*/ 84538908 w 404"/>
              <a:gd name="T3" fmla="*/ 1252888093 h 1020"/>
              <a:gd name="T4" fmla="*/ 84538908 w 404"/>
              <a:gd name="T5" fmla="*/ 1370492173 h 1020"/>
              <a:gd name="T6" fmla="*/ 85740928 w 404"/>
              <a:gd name="T7" fmla="*/ 1374373476 h 1020"/>
              <a:gd name="T8" fmla="*/ 90949048 w 404"/>
              <a:gd name="T9" fmla="*/ 1379807299 h 1020"/>
              <a:gd name="T10" fmla="*/ 93753762 w 404"/>
              <a:gd name="T11" fmla="*/ 1381359820 h 1020"/>
              <a:gd name="T12" fmla="*/ 101767228 w 404"/>
              <a:gd name="T13" fmla="*/ 1381359820 h 1020"/>
              <a:gd name="T14" fmla="*/ 104972615 w 404"/>
              <a:gd name="T15" fmla="*/ 1379807299 h 1020"/>
              <a:gd name="T16" fmla="*/ 107376022 w 404"/>
              <a:gd name="T17" fmla="*/ 1377090387 h 1020"/>
              <a:gd name="T18" fmla="*/ 110581409 w 404"/>
              <a:gd name="T19" fmla="*/ 1374373476 h 1020"/>
              <a:gd name="T20" fmla="*/ 111783429 w 404"/>
              <a:gd name="T21" fmla="*/ 1370492173 h 1020"/>
              <a:gd name="T22" fmla="*/ 111783429 w 404"/>
              <a:gd name="T23" fmla="*/ 1252888093 h 10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04" h="1020">
                <a:moveTo>
                  <a:pt x="279" y="689"/>
                </a:moveTo>
                <a:lnTo>
                  <a:pt x="211" y="689"/>
                </a:lnTo>
                <a:lnTo>
                  <a:pt x="211" y="992"/>
                </a:lnTo>
                <a:lnTo>
                  <a:pt x="214" y="1002"/>
                </a:lnTo>
                <a:lnTo>
                  <a:pt x="227" y="1016"/>
                </a:lnTo>
                <a:lnTo>
                  <a:pt x="234" y="1020"/>
                </a:lnTo>
                <a:lnTo>
                  <a:pt x="254" y="1020"/>
                </a:lnTo>
                <a:lnTo>
                  <a:pt x="262" y="1016"/>
                </a:lnTo>
                <a:lnTo>
                  <a:pt x="268" y="1009"/>
                </a:lnTo>
                <a:lnTo>
                  <a:pt x="276" y="1002"/>
                </a:lnTo>
                <a:lnTo>
                  <a:pt x="279" y="992"/>
                </a:lnTo>
                <a:lnTo>
                  <a:pt x="279" y="689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>
              <a:solidFill>
                <a:schemeClr val="tx2"/>
              </a:solidFill>
            </a:endParaRPr>
          </a:p>
        </cdr:txBody>
      </cdr:sp>
      <cdr:sp macro="" textlink="">
        <cdr:nvSpPr>
          <cdr:cNvPr id="5" name="Freeform 737">
            <a:extLst xmlns:a="http://schemas.openxmlformats.org/drawingml/2006/main">
              <a:ext uri="{FF2B5EF4-FFF2-40B4-BE49-F238E27FC236}">
                <a16:creationId xmlns:a16="http://schemas.microsoft.com/office/drawing/2014/main" id="{00000000-0008-0000-0900-000032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1"/>
            <a:ext cx="181737" cy="226346"/>
          </a:xfrm>
          <a:custGeom xmlns:a="http://schemas.openxmlformats.org/drawingml/2006/main">
            <a:avLst/>
            <a:gdLst>
              <a:gd name="T0" fmla="*/ 109780062 w 404"/>
              <a:gd name="T1" fmla="*/ 1103846088 h 1020"/>
              <a:gd name="T2" fmla="*/ 52085634 w 404"/>
              <a:gd name="T3" fmla="*/ 1103846088 h 1020"/>
              <a:gd name="T4" fmla="*/ 13221587 w 404"/>
              <a:gd name="T5" fmla="*/ 1252888093 h 1020"/>
              <a:gd name="T6" fmla="*/ 148644109 w 404"/>
              <a:gd name="T7" fmla="*/ 1252888093 h 1020"/>
              <a:gd name="T8" fmla="*/ 109780062 w 404"/>
              <a:gd name="T9" fmla="*/ 1103846088 h 10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4" h="1020">
                <a:moveTo>
                  <a:pt x="274" y="305"/>
                </a:moveTo>
                <a:lnTo>
                  <a:pt x="130" y="305"/>
                </a:lnTo>
                <a:lnTo>
                  <a:pt x="33" y="689"/>
                </a:lnTo>
                <a:lnTo>
                  <a:pt x="371" y="689"/>
                </a:lnTo>
                <a:lnTo>
                  <a:pt x="274" y="305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>
              <a:solidFill>
                <a:schemeClr val="tx2"/>
              </a:solidFill>
            </a:endParaRPr>
          </a:p>
        </cdr:txBody>
      </cdr:sp>
      <cdr:sp macro="" textlink="">
        <cdr:nvSpPr>
          <cdr:cNvPr id="6" name="Freeform 736">
            <a:extLst xmlns:a="http://schemas.openxmlformats.org/drawingml/2006/main">
              <a:ext uri="{FF2B5EF4-FFF2-40B4-BE49-F238E27FC236}">
                <a16:creationId xmlns:a16="http://schemas.microsoft.com/office/drawing/2014/main" id="{00000000-0008-0000-0900-000033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1"/>
            <a:ext cx="181737" cy="226346"/>
          </a:xfrm>
          <a:custGeom xmlns:a="http://schemas.openxmlformats.org/drawingml/2006/main">
            <a:avLst/>
            <a:gdLst>
              <a:gd name="T0" fmla="*/ 140229969 w 404"/>
              <a:gd name="T1" fmla="*/ 1103457958 h 1020"/>
              <a:gd name="T2" fmla="*/ 109780062 w 404"/>
              <a:gd name="T3" fmla="*/ 1103457958 h 1020"/>
              <a:gd name="T4" fmla="*/ 118194202 w 404"/>
              <a:gd name="T5" fmla="*/ 1111608693 h 1020"/>
              <a:gd name="T6" fmla="*/ 120197569 w 404"/>
              <a:gd name="T7" fmla="*/ 1119371297 h 1020"/>
              <a:gd name="T8" fmla="*/ 122200302 w 404"/>
              <a:gd name="T9" fmla="*/ 1126745771 h 1020"/>
              <a:gd name="T10" fmla="*/ 124203669 w 404"/>
              <a:gd name="T11" fmla="*/ 1134120245 h 1020"/>
              <a:gd name="T12" fmla="*/ 126207036 w 404"/>
              <a:gd name="T13" fmla="*/ 1141494720 h 1020"/>
              <a:gd name="T14" fmla="*/ 128210402 w 404"/>
              <a:gd name="T15" fmla="*/ 1148869194 h 1020"/>
              <a:gd name="T16" fmla="*/ 130213769 w 404"/>
              <a:gd name="T17" fmla="*/ 1155855538 h 1020"/>
              <a:gd name="T18" fmla="*/ 132217136 w 404"/>
              <a:gd name="T19" fmla="*/ 1162841882 h 1020"/>
              <a:gd name="T20" fmla="*/ 134220502 w 404"/>
              <a:gd name="T21" fmla="*/ 1170604486 h 1020"/>
              <a:gd name="T22" fmla="*/ 136223869 w 404"/>
              <a:gd name="T23" fmla="*/ 1179143351 h 1020"/>
              <a:gd name="T24" fmla="*/ 138627276 w 404"/>
              <a:gd name="T25" fmla="*/ 1188070346 h 1020"/>
              <a:gd name="T26" fmla="*/ 139829296 w 404"/>
              <a:gd name="T27" fmla="*/ 1192727909 h 1020"/>
              <a:gd name="T28" fmla="*/ 141031316 w 404"/>
              <a:gd name="T29" fmla="*/ 1198937992 h 1020"/>
              <a:gd name="T30" fmla="*/ 145038049 w 404"/>
              <a:gd name="T31" fmla="*/ 1202043034 h 1020"/>
              <a:gd name="T32" fmla="*/ 150647476 w 404"/>
              <a:gd name="T33" fmla="*/ 1202043034 h 1020"/>
              <a:gd name="T34" fmla="*/ 159060983 w 404"/>
              <a:gd name="T35" fmla="*/ 1199326123 h 1020"/>
              <a:gd name="T36" fmla="*/ 161865696 w 404"/>
              <a:gd name="T37" fmla="*/ 1195444820 h 1020"/>
              <a:gd name="T38" fmla="*/ 161865696 w 404"/>
              <a:gd name="T39" fmla="*/ 1188846607 h 1020"/>
              <a:gd name="T40" fmla="*/ 161064350 w 404"/>
              <a:gd name="T41" fmla="*/ 1185353435 h 1020"/>
              <a:gd name="T42" fmla="*/ 160663676 w 404"/>
              <a:gd name="T43" fmla="*/ 1184189044 h 1020"/>
              <a:gd name="T44" fmla="*/ 157057616 w 404"/>
              <a:gd name="T45" fmla="*/ 1170216356 h 1020"/>
              <a:gd name="T46" fmla="*/ 153452189 w 404"/>
              <a:gd name="T47" fmla="*/ 1156243668 h 1020"/>
              <a:gd name="T48" fmla="*/ 151048149 w 404"/>
              <a:gd name="T49" fmla="*/ 1146152282 h 1020"/>
              <a:gd name="T50" fmla="*/ 147442089 w 404"/>
              <a:gd name="T51" fmla="*/ 1132567725 h 1020"/>
              <a:gd name="T52" fmla="*/ 145438723 w 404"/>
              <a:gd name="T53" fmla="*/ 1124416990 h 1020"/>
              <a:gd name="T54" fmla="*/ 143034683 w 404"/>
              <a:gd name="T55" fmla="*/ 1114713734 h 1020"/>
              <a:gd name="T56" fmla="*/ 141431989 w 404"/>
              <a:gd name="T57" fmla="*/ 1108115521 h 1020"/>
              <a:gd name="T58" fmla="*/ 140229969 w 404"/>
              <a:gd name="T59" fmla="*/ 1103457958 h 102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04" h="1020">
                <a:moveTo>
                  <a:pt x="350" y="304"/>
                </a:moveTo>
                <a:lnTo>
                  <a:pt x="274" y="304"/>
                </a:lnTo>
                <a:lnTo>
                  <a:pt x="295" y="325"/>
                </a:lnTo>
                <a:lnTo>
                  <a:pt x="300" y="345"/>
                </a:lnTo>
                <a:lnTo>
                  <a:pt x="305" y="364"/>
                </a:lnTo>
                <a:lnTo>
                  <a:pt x="310" y="383"/>
                </a:lnTo>
                <a:lnTo>
                  <a:pt x="315" y="402"/>
                </a:lnTo>
                <a:lnTo>
                  <a:pt x="320" y="421"/>
                </a:lnTo>
                <a:lnTo>
                  <a:pt x="325" y="439"/>
                </a:lnTo>
                <a:lnTo>
                  <a:pt x="330" y="457"/>
                </a:lnTo>
                <a:lnTo>
                  <a:pt x="335" y="477"/>
                </a:lnTo>
                <a:lnTo>
                  <a:pt x="340" y="499"/>
                </a:lnTo>
                <a:lnTo>
                  <a:pt x="346" y="522"/>
                </a:lnTo>
                <a:lnTo>
                  <a:pt x="349" y="534"/>
                </a:lnTo>
                <a:lnTo>
                  <a:pt x="352" y="550"/>
                </a:lnTo>
                <a:lnTo>
                  <a:pt x="362" y="558"/>
                </a:lnTo>
                <a:lnTo>
                  <a:pt x="376" y="558"/>
                </a:lnTo>
                <a:lnTo>
                  <a:pt x="397" y="551"/>
                </a:lnTo>
                <a:lnTo>
                  <a:pt x="404" y="541"/>
                </a:lnTo>
                <a:lnTo>
                  <a:pt x="404" y="524"/>
                </a:lnTo>
                <a:lnTo>
                  <a:pt x="402" y="515"/>
                </a:lnTo>
                <a:lnTo>
                  <a:pt x="401" y="512"/>
                </a:lnTo>
                <a:lnTo>
                  <a:pt x="392" y="476"/>
                </a:lnTo>
                <a:lnTo>
                  <a:pt x="383" y="440"/>
                </a:lnTo>
                <a:lnTo>
                  <a:pt x="377" y="414"/>
                </a:lnTo>
                <a:lnTo>
                  <a:pt x="368" y="379"/>
                </a:lnTo>
                <a:lnTo>
                  <a:pt x="363" y="358"/>
                </a:lnTo>
                <a:lnTo>
                  <a:pt x="357" y="333"/>
                </a:lnTo>
                <a:lnTo>
                  <a:pt x="353" y="316"/>
                </a:lnTo>
                <a:lnTo>
                  <a:pt x="350" y="304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>
              <a:solidFill>
                <a:schemeClr val="tx2"/>
              </a:solidFill>
            </a:endParaRPr>
          </a:p>
        </cdr:txBody>
      </cdr:sp>
      <cdr:sp macro="" textlink="">
        <cdr:nvSpPr>
          <cdr:cNvPr id="7" name="Freeform 735">
            <a:extLst xmlns:a="http://schemas.openxmlformats.org/drawingml/2006/main">
              <a:ext uri="{FF2B5EF4-FFF2-40B4-BE49-F238E27FC236}">
                <a16:creationId xmlns:a16="http://schemas.microsoft.com/office/drawing/2014/main" id="{00000000-0008-0000-0900-000034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1"/>
            <a:ext cx="181737" cy="226346"/>
          </a:xfrm>
          <a:custGeom xmlns:a="http://schemas.openxmlformats.org/drawingml/2006/main">
            <a:avLst/>
            <a:gdLst>
              <a:gd name="T0" fmla="*/ 103770595 w 404"/>
              <a:gd name="T1" fmla="*/ 1059598620 h 1020"/>
              <a:gd name="T2" fmla="*/ 57694428 w 404"/>
              <a:gd name="T3" fmla="*/ 1059598620 h 1020"/>
              <a:gd name="T4" fmla="*/ 36460007 w 404"/>
              <a:gd name="T5" fmla="*/ 1070466266 h 1020"/>
              <a:gd name="T6" fmla="*/ 25241154 w 404"/>
              <a:gd name="T7" fmla="*/ 1091425921 h 1020"/>
              <a:gd name="T8" fmla="*/ 17228320 w 404"/>
              <a:gd name="T9" fmla="*/ 1121700078 h 1020"/>
              <a:gd name="T10" fmla="*/ 9214854 w 404"/>
              <a:gd name="T11" fmla="*/ 1151586105 h 1020"/>
              <a:gd name="T12" fmla="*/ 7212120 w 404"/>
              <a:gd name="T13" fmla="*/ 1160124970 h 1020"/>
              <a:gd name="T14" fmla="*/ 5208753 w 404"/>
              <a:gd name="T15" fmla="*/ 1167499444 h 1020"/>
              <a:gd name="T16" fmla="*/ 3606060 w 404"/>
              <a:gd name="T17" fmla="*/ 1174097658 h 1020"/>
              <a:gd name="T18" fmla="*/ 2404040 w 404"/>
              <a:gd name="T19" fmla="*/ 1180695872 h 1020"/>
              <a:gd name="T20" fmla="*/ 1202020 w 404"/>
              <a:gd name="T21" fmla="*/ 1184189044 h 1020"/>
              <a:gd name="T22" fmla="*/ 801347 w 404"/>
              <a:gd name="T23" fmla="*/ 1185353435 h 1020"/>
              <a:gd name="T24" fmla="*/ 0 w 404"/>
              <a:gd name="T25" fmla="*/ 1186517825 h 1020"/>
              <a:gd name="T26" fmla="*/ 0 w 404"/>
              <a:gd name="T27" fmla="*/ 1188070346 h 1020"/>
              <a:gd name="T28" fmla="*/ 0 w 404"/>
              <a:gd name="T29" fmla="*/ 1195056690 h 1020"/>
              <a:gd name="T30" fmla="*/ 2804713 w 404"/>
              <a:gd name="T31" fmla="*/ 1198937992 h 1020"/>
              <a:gd name="T32" fmla="*/ 8013467 w 404"/>
              <a:gd name="T33" fmla="*/ 1201266774 h 1020"/>
              <a:gd name="T34" fmla="*/ 12019567 w 404"/>
              <a:gd name="T35" fmla="*/ 1202043034 h 1020"/>
              <a:gd name="T36" fmla="*/ 18430340 w 404"/>
              <a:gd name="T37" fmla="*/ 1199326123 h 1020"/>
              <a:gd name="T38" fmla="*/ 22437074 w 404"/>
              <a:gd name="T39" fmla="*/ 1190399128 h 1020"/>
              <a:gd name="T40" fmla="*/ 24439807 w 404"/>
              <a:gd name="T41" fmla="*/ 1183412784 h 1020"/>
              <a:gd name="T42" fmla="*/ 27645194 w 404"/>
              <a:gd name="T43" fmla="*/ 1172545137 h 1020"/>
              <a:gd name="T44" fmla="*/ 31251254 w 404"/>
              <a:gd name="T45" fmla="*/ 1158572449 h 1020"/>
              <a:gd name="T46" fmla="*/ 33254621 w 404"/>
              <a:gd name="T47" fmla="*/ 1150809845 h 1020"/>
              <a:gd name="T48" fmla="*/ 35658661 w 404"/>
              <a:gd name="T49" fmla="*/ 1141882850 h 1020"/>
              <a:gd name="T50" fmla="*/ 40866781 w 404"/>
              <a:gd name="T51" fmla="*/ 1120923818 h 1020"/>
              <a:gd name="T52" fmla="*/ 45674861 w 404"/>
              <a:gd name="T53" fmla="*/ 1103846088 h 1020"/>
              <a:gd name="T54" fmla="*/ 109780062 w 404"/>
              <a:gd name="T55" fmla="*/ 1103846088 h 1020"/>
              <a:gd name="T56" fmla="*/ 109780062 w 404"/>
              <a:gd name="T57" fmla="*/ 1103457958 h 1020"/>
              <a:gd name="T58" fmla="*/ 140229969 w 404"/>
              <a:gd name="T59" fmla="*/ 1103457958 h 1020"/>
              <a:gd name="T60" fmla="*/ 139428623 w 404"/>
              <a:gd name="T61" fmla="*/ 1100741046 h 1020"/>
              <a:gd name="T62" fmla="*/ 131015116 w 404"/>
              <a:gd name="T63" fmla="*/ 1078228871 h 1020"/>
              <a:gd name="T64" fmla="*/ 111382755 w 404"/>
              <a:gd name="T65" fmla="*/ 1060763011 h 1020"/>
              <a:gd name="T66" fmla="*/ 103770595 w 404"/>
              <a:gd name="T67" fmla="*/ 1059598620 h 102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04" h="1020">
                <a:moveTo>
                  <a:pt x="259" y="191"/>
                </a:moveTo>
                <a:lnTo>
                  <a:pt x="144" y="191"/>
                </a:lnTo>
                <a:lnTo>
                  <a:pt x="91" y="219"/>
                </a:lnTo>
                <a:lnTo>
                  <a:pt x="63" y="273"/>
                </a:lnTo>
                <a:lnTo>
                  <a:pt x="43" y="351"/>
                </a:lnTo>
                <a:lnTo>
                  <a:pt x="23" y="428"/>
                </a:lnTo>
                <a:lnTo>
                  <a:pt x="18" y="450"/>
                </a:lnTo>
                <a:lnTo>
                  <a:pt x="13" y="469"/>
                </a:lnTo>
                <a:lnTo>
                  <a:pt x="9" y="486"/>
                </a:lnTo>
                <a:lnTo>
                  <a:pt x="6" y="503"/>
                </a:lnTo>
                <a:lnTo>
                  <a:pt x="3" y="512"/>
                </a:lnTo>
                <a:lnTo>
                  <a:pt x="2" y="515"/>
                </a:lnTo>
                <a:lnTo>
                  <a:pt x="0" y="518"/>
                </a:lnTo>
                <a:lnTo>
                  <a:pt x="0" y="522"/>
                </a:lnTo>
                <a:lnTo>
                  <a:pt x="0" y="540"/>
                </a:lnTo>
                <a:lnTo>
                  <a:pt x="7" y="550"/>
                </a:lnTo>
                <a:lnTo>
                  <a:pt x="20" y="556"/>
                </a:lnTo>
                <a:lnTo>
                  <a:pt x="30" y="558"/>
                </a:lnTo>
                <a:lnTo>
                  <a:pt x="46" y="551"/>
                </a:lnTo>
                <a:lnTo>
                  <a:pt x="56" y="528"/>
                </a:lnTo>
                <a:lnTo>
                  <a:pt x="61" y="510"/>
                </a:lnTo>
                <a:lnTo>
                  <a:pt x="69" y="482"/>
                </a:lnTo>
                <a:lnTo>
                  <a:pt x="78" y="446"/>
                </a:lnTo>
                <a:lnTo>
                  <a:pt x="83" y="426"/>
                </a:lnTo>
                <a:lnTo>
                  <a:pt x="89" y="403"/>
                </a:lnTo>
                <a:lnTo>
                  <a:pt x="102" y="349"/>
                </a:lnTo>
                <a:lnTo>
                  <a:pt x="114" y="305"/>
                </a:lnTo>
                <a:lnTo>
                  <a:pt x="274" y="305"/>
                </a:lnTo>
                <a:lnTo>
                  <a:pt x="274" y="304"/>
                </a:lnTo>
                <a:lnTo>
                  <a:pt x="350" y="304"/>
                </a:lnTo>
                <a:lnTo>
                  <a:pt x="348" y="297"/>
                </a:lnTo>
                <a:lnTo>
                  <a:pt x="327" y="239"/>
                </a:lnTo>
                <a:lnTo>
                  <a:pt x="278" y="194"/>
                </a:lnTo>
                <a:lnTo>
                  <a:pt x="259" y="191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>
              <a:solidFill>
                <a:schemeClr val="tx2"/>
              </a:solidFill>
            </a:endParaRPr>
          </a:p>
        </cdr:txBody>
      </cdr:sp>
      <cdr:sp macro="" textlink="">
        <cdr:nvSpPr>
          <cdr:cNvPr id="8" name="Freeform 734">
            <a:extLst xmlns:a="http://schemas.openxmlformats.org/drawingml/2006/main">
              <a:ext uri="{FF2B5EF4-FFF2-40B4-BE49-F238E27FC236}">
                <a16:creationId xmlns:a16="http://schemas.microsoft.com/office/drawing/2014/main" id="{00000000-0008-0000-0900-000035000000}"/>
              </a:ext>
            </a:extLst>
          </cdr:cNvPr>
          <cdr:cNvSpPr>
            <a:spLocks xmlns:a="http://schemas.openxmlformats.org/drawingml/2006/main"/>
          </cdr:cNvSpPr>
        </cdr:nvSpPr>
        <cdr:spPr bwMode="auto">
          <a:xfrm xmlns:a="http://schemas.openxmlformats.org/drawingml/2006/main">
            <a:off x="0" y="1"/>
            <a:ext cx="181737" cy="226346"/>
          </a:xfrm>
          <a:custGeom xmlns:a="http://schemas.openxmlformats.org/drawingml/2006/main">
            <a:avLst/>
            <a:gdLst>
              <a:gd name="T0" fmla="*/ 84538908 w 404"/>
              <a:gd name="T1" fmla="*/ 985465748 h 1020"/>
              <a:gd name="T2" fmla="*/ 61701161 w 404"/>
              <a:gd name="T3" fmla="*/ 993616482 h 1020"/>
              <a:gd name="T4" fmla="*/ 52085634 w 404"/>
              <a:gd name="T5" fmla="*/ 1014963644 h 1020"/>
              <a:gd name="T6" fmla="*/ 52886981 w 404"/>
              <a:gd name="T7" fmla="*/ 1024666900 h 1020"/>
              <a:gd name="T8" fmla="*/ 65307221 w 404"/>
              <a:gd name="T9" fmla="*/ 1044849671 h 1020"/>
              <a:gd name="T10" fmla="*/ 81734195 w 404"/>
              <a:gd name="T11" fmla="*/ 1050283495 h 1020"/>
              <a:gd name="T12" fmla="*/ 89747028 w 404"/>
              <a:gd name="T13" fmla="*/ 1049119104 h 1020"/>
              <a:gd name="T14" fmla="*/ 96959148 w 404"/>
              <a:gd name="T15" fmla="*/ 1045625932 h 1020"/>
              <a:gd name="T16" fmla="*/ 103369922 w 404"/>
              <a:gd name="T17" fmla="*/ 1037863327 h 1020"/>
              <a:gd name="T18" fmla="*/ 106975349 w 404"/>
              <a:gd name="T19" fmla="*/ 1030876983 h 1020"/>
              <a:gd name="T20" fmla="*/ 108978715 w 404"/>
              <a:gd name="T21" fmla="*/ 1024278770 h 1020"/>
              <a:gd name="T22" fmla="*/ 108978715 w 404"/>
              <a:gd name="T23" fmla="*/ 1013799254 h 1020"/>
              <a:gd name="T24" fmla="*/ 97760495 w 404"/>
              <a:gd name="T25" fmla="*/ 992063961 h 1020"/>
              <a:gd name="T26" fmla="*/ 84538908 w 404"/>
              <a:gd name="T27" fmla="*/ 985465748 h 102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04" h="1020">
                <a:moveTo>
                  <a:pt x="211" y="0"/>
                </a:moveTo>
                <a:lnTo>
                  <a:pt x="154" y="21"/>
                </a:lnTo>
                <a:lnTo>
                  <a:pt x="130" y="76"/>
                </a:lnTo>
                <a:lnTo>
                  <a:pt x="132" y="101"/>
                </a:lnTo>
                <a:lnTo>
                  <a:pt x="163" y="153"/>
                </a:lnTo>
                <a:lnTo>
                  <a:pt x="204" y="167"/>
                </a:lnTo>
                <a:lnTo>
                  <a:pt x="224" y="164"/>
                </a:lnTo>
                <a:lnTo>
                  <a:pt x="242" y="155"/>
                </a:lnTo>
                <a:lnTo>
                  <a:pt x="258" y="135"/>
                </a:lnTo>
                <a:lnTo>
                  <a:pt x="267" y="117"/>
                </a:lnTo>
                <a:lnTo>
                  <a:pt x="272" y="100"/>
                </a:lnTo>
                <a:lnTo>
                  <a:pt x="272" y="73"/>
                </a:lnTo>
                <a:lnTo>
                  <a:pt x="244" y="17"/>
                </a:lnTo>
                <a:lnTo>
                  <a:pt x="211" y="0"/>
                </a:lnTo>
                <a:close/>
              </a:path>
            </a:pathLst>
          </a:custGeom>
          <a:grpFill xmlns:a="http://schemas.openxmlformats.org/drawingml/2006/main"/>
          <a:ln xmlns:a="http://schemas.openxmlformats.org/drawingml/2006/main">
            <a:noFill/>
          </a:ln>
          <a:extLst xmlns:a="http://schemas.openxmlformats.org/drawingml/2006/main"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cdr:spPr>
        <cdr:txBody>
          <a:bodyPr xmlns:a="http://schemas.openxmlformats.org/drawingml/2006/main" wrap="squar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ru-RU">
              <a:solidFill>
                <a:schemeClr val="tx2"/>
              </a:solidFill>
            </a:endParaRPr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88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88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4"/>
            <a:ext cx="5408930" cy="391486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3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3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C7972-BC51-74A0-E297-A7F476132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CB6BBD-B3D4-D0B8-8F11-CAFE291520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089FC7-D18C-959B-5A6A-B47340337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4D52A-9598-77A9-FAD5-6824656806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761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03DF2-AE71-228A-D0DC-8B9B55DB1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FB339C-8F72-3453-D3BF-4A983F0C82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3D9750-E39E-5067-F35A-10393025E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7494E8-8FD9-5641-99CC-C58ED04BE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476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39596-EC9B-54E7-13E5-0D89EB252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49B8CF-013E-70FC-4498-BF04115E76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FEAAD0-6DEC-A971-4B5B-F7C8B85BD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008A9-8AF5-528C-A1A6-35C2DF3C25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816FCC-19CE-4B9E-95B6-5266DFEBED5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508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F78DD-8001-FD4F-291C-193492460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31DD49-0C88-6AC0-2A10-96AD15C618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46DC28-CF52-FA04-314F-7FECF7C34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B3B3E-F3C7-E9F8-0313-BE60D5C74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485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85FCA-7A2E-9A9C-95F2-66CC62697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4E0554-833C-7A77-1728-AA5E56687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052BE6-528C-93F3-2013-BAF6FDDC2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4B02E-726A-0FE7-35BA-B53CD1DA7A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409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1623F-8013-E032-6F7B-42864ABFE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234BDD-1D17-AAC3-323F-20976E32A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55BD42-8D66-EE37-1F68-DD1106E844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A379D-3862-8065-4DED-52188C64D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767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9ACAE-8389-B256-463C-6947A2CAF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D9D6C8-8A21-0A43-B40B-F38A15F385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D0EAAD-5CBB-2B21-B086-9341523EB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96A07-E16D-B7A0-C0C3-7E1B916B53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792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45972-3CC6-7801-2FD3-66B1790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C0F596-FC87-7BBE-0E91-BE24AC993B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D7D348-B2E5-F299-FEC6-FBFBCD491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99DBE-608A-9CA9-8884-1CA3A94B4E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468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EF229-2B43-C4BE-A080-7F1E23C0C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13C650-CC3F-B5D4-97C7-AF78294646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2DE926-F36D-49C6-821B-18F0B5EB5C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1A1B9-785B-0DEE-F6E2-889E01FFAB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929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2F9F-D100-B399-D822-32E1E76C3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800E50-E150-435A-97DA-A5CB72A68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3ABE3F-A7B9-2808-9DB5-E8359BE67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6F4D88-2EF3-5693-A6BC-630232765B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289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1479E-D04E-1580-8365-A6D31FA2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97991-C76A-541E-6989-D60A9B379E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6C055E-B50A-2125-D449-46D4DD0D1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E346F-8C84-9E11-EC17-1B4480B88D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207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7A8F1-3D11-EA69-FD4E-ECC6F97EE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7CEDFD-397E-D750-4F9F-F9975EC52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911820-0600-BB74-346C-24466260A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E0ECC-02E4-0440-C2B8-5F4E395417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9927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56CCF-D301-040E-28CF-71F3B65AF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C9CED-CD74-404E-441E-A10A54E633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2D92F9-D127-A723-5287-E53DF5E31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6949F-6FDB-26D1-4EFC-FBFA9DFFC9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805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0F8F9-DA7D-7C7B-31EC-C279F8F1C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39B07B-49FF-6015-A4A3-7CB03CC737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85414B-2879-0CB8-522F-21714EBB8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3DC57-70D5-09FF-F949-DC2F5B62F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4401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0A72A-F6B0-7822-7DE4-46AD68305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E53FD4-9BA0-E42E-12F3-D9172D839C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6202BA-3505-8CF9-1A57-5A26AD2C85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8F3B0C-63F8-3BF5-A5EC-7EDF2CD786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50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1083734" y="541785"/>
            <a:ext cx="10585950" cy="5203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состоянии рынка труда </a:t>
            </a:r>
            <a:endParaRPr lang="en-US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Кыргызской Республике в 2024 г.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интегрированного обследования бюджетов домашних </a:t>
            </a:r>
            <a:endParaRPr lang="en-US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 и рабочей силы </a:t>
            </a:r>
            <a:br>
              <a:rPr lang="ky-KG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4887883" y="5256515"/>
            <a:ext cx="67818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EB89D9-3808-0EF9-D3AF-44062BBB5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3299" y="541786"/>
            <a:ext cx="1496976" cy="149697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5858CC-FE9F-B17A-392A-9086447079FA}"/>
              </a:ext>
            </a:extLst>
          </p:cNvPr>
          <p:cNvSpPr/>
          <p:nvPr/>
        </p:nvSpPr>
        <p:spPr>
          <a:xfrm>
            <a:off x="6096000" y="5474083"/>
            <a:ext cx="597700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статистики труда и занятости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Нацстаткома КР  www.stat.gov.kg</a:t>
            </a:r>
            <a:endParaRPr lang="en-US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Джайлобаева</a:t>
            </a:r>
            <a:r>
              <a:rPr lang="ru-RU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Г.Ж. </a:t>
            </a:r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FC010-C046-ABFE-C995-C2E8A74DD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D4CFF0E1-E7DB-1149-3383-D6FC03FE1B16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5FDB636-C2DE-BFCB-2B1B-6ED7D293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014" y="469633"/>
            <a:ext cx="1107018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/>
              </a:rPr>
              <a:t>Основные методологические принципы </a:t>
            </a:r>
            <a:br>
              <a:rPr lang="ru-RU" sz="2800" b="1" dirty="0">
                <a:latin typeface="Times New Roman"/>
              </a:rPr>
            </a:br>
            <a:r>
              <a:rPr lang="ru-RU" sz="2800" b="1" dirty="0">
                <a:latin typeface="Times New Roman"/>
              </a:rPr>
              <a:t>проведения выборочного обследования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4DC164-C3D3-02D4-E3C3-7BE30F8C0868}"/>
              </a:ext>
            </a:extLst>
          </p:cNvPr>
          <p:cNvSpPr/>
          <p:nvPr/>
        </p:nvSpPr>
        <p:spPr>
          <a:xfrm>
            <a:off x="829030" y="1650022"/>
            <a:ext cx="10753369" cy="5584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</a:pPr>
            <a:r>
              <a:rPr lang="en-US" alt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Выборочное интегрированное обследование бюджетов домашних хозяйств и рабочей силы проводится ежегодно на ежеквартальной основе.</a:t>
            </a:r>
          </a:p>
          <a:p>
            <a:pPr algn="just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</a:pPr>
            <a:r>
              <a:rPr lang="en-US" alt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Объектом статистического обследования является положение населения по отношению к рынку труда (занятость, безработица или экономическая неактивность), а также его детальные характеристики.</a:t>
            </a:r>
          </a:p>
          <a:p>
            <a:pPr algn="just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</a:pPr>
            <a:r>
              <a:rPr lang="en-US" alt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Обследованию подлежат лица в возрасте 15 лет и старше, постоянно проживающие в период обследования в домашних хозяйствах, включая временно отсутствующих. Обследование проводится во всех регионах республики, городской и сельской местности.</a:t>
            </a:r>
          </a:p>
          <a:p>
            <a:pPr algn="just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</a:pPr>
            <a:r>
              <a:rPr lang="en-US" alt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Основой для построения выборки является данные Переписи населения и жилищного фонда Кыргызской Республики. </a:t>
            </a:r>
            <a:endParaRPr lang="en-US" alt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</a:pPr>
            <a:r>
              <a:rPr lang="en-US" alt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обследования было отобрано 5 016 домохозяйств</a:t>
            </a:r>
            <a:r>
              <a:rPr lang="ru-RU" alt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</a:pPr>
            <a:endParaRPr lang="ru-RU" alt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342900" indent="-342900" defTabSz="457200">
              <a:spcBef>
                <a:spcPct val="20000"/>
              </a:spcBef>
              <a:spcAft>
                <a:spcPts val="12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defTabSz="457200">
              <a:spcBef>
                <a:spcPct val="20000"/>
              </a:spcBef>
              <a:spcAft>
                <a:spcPts val="12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59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7ED18-BAA5-4C82-ECDB-6D5FEA90A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75E0EC8D-2E64-D4AB-617C-00CFCEF325B1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C9C8D75-B827-9A9F-049B-5550795EB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110599"/>
            <a:ext cx="11996833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сила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данным интегрированного выборочного обследования бюджетов домашних 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 и рабочей силы, тыс. человек)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AB92904-F4D8-A1B5-21FC-A82D5E8A291A}"/>
              </a:ext>
            </a:extLst>
          </p:cNvPr>
          <p:cNvSpPr/>
          <p:nvPr/>
        </p:nvSpPr>
        <p:spPr>
          <a:xfrm>
            <a:off x="888665" y="1618164"/>
            <a:ext cx="10753369" cy="1845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2198894-8715-57FE-744C-5EA71FEB65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473875"/>
              </p:ext>
            </p:extLst>
          </p:nvPr>
        </p:nvGraphicFramePr>
        <p:xfrm>
          <a:off x="1459831" y="1249372"/>
          <a:ext cx="9843503" cy="4761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43293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4EA776-CCAB-6805-7414-5AE78406C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F99471BD-1526-113A-33A6-76E414BE59D4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803DCDB-90D9-0CD8-56EB-9BB177D14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030" y="68109"/>
            <a:ext cx="10340244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участия в составе рабочей силы по полу и возрастным группам в 2024г.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данным интегрированного выборочного обследования бюджетов  домашних хозяйств и рабочей силы; в процентах)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699F71D-EA09-4AC5-1AF8-FA4156E9F84C}"/>
              </a:ext>
            </a:extLst>
          </p:cNvPr>
          <p:cNvSpPr/>
          <p:nvPr/>
        </p:nvSpPr>
        <p:spPr>
          <a:xfrm>
            <a:off x="829030" y="1650022"/>
            <a:ext cx="107533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endParaRPr lang="en-US" sz="2400" b="1" i="1" dirty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endParaRPr lang="ru-RU" sz="2400" dirty="0">
              <a:solidFill>
                <a:schemeClr val="tx2"/>
              </a:solidFill>
              <a:latin typeface="DIN Pro Regular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</a:t>
            </a: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91DBF31F-F45F-F378-6E9A-5B1EA5A8F6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0628353"/>
              </p:ext>
            </p:extLst>
          </p:nvPr>
        </p:nvGraphicFramePr>
        <p:xfrm>
          <a:off x="1652337" y="1764631"/>
          <a:ext cx="8823158" cy="4122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41632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2B4F1D-5FD2-BF5E-E7BD-D35808F94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6903972B-98B4-7B39-499F-FF2F0888A473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A71328D-EE94-26EC-EE78-942ACC6CE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110599"/>
            <a:ext cx="11996833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059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Занятое население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(по данным интегрированного выборочного обследования бюджетов домашних 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хозяйств и рабочей силы, тыс. человек)</a:t>
            </a:r>
            <a:endParaRPr kumimoji="0" lang="ru-RU" altLang="ru-RU" sz="2800" b="1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DIN Pro Regular"/>
              <a:ea typeface="+mj-ea"/>
              <a:cs typeface="+mj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CFC905D-F447-4985-3F20-FA98E65C1082}"/>
              </a:ext>
            </a:extLst>
          </p:cNvPr>
          <p:cNvSpPr/>
          <p:nvPr/>
        </p:nvSpPr>
        <p:spPr>
          <a:xfrm>
            <a:off x="888665" y="1618164"/>
            <a:ext cx="10753369" cy="1845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7931D"/>
              </a:buClr>
              <a:buSzPct val="120000"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DIN Pro Regular"/>
                <a:ea typeface="+mn-ea"/>
                <a:cs typeface="+mn-cs"/>
              </a:rPr>
              <a:t>                     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buFontTx/>
              <a:buNone/>
              <a:tabLst/>
              <a:defRPr/>
            </a:pP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  <a:tabLst/>
              <a:defRPr/>
            </a:pPr>
            <a:endParaRPr kumimoji="0" lang="ky-KG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9847A144-0321-4F14-9281-7E70482FC5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9980836"/>
              </p:ext>
            </p:extLst>
          </p:nvPr>
        </p:nvGraphicFramePr>
        <p:xfrm>
          <a:off x="1740310" y="1254918"/>
          <a:ext cx="8878529" cy="4348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0917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4134F8-564A-A62D-051F-F820794CA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C75FF4F-28F8-6E21-5A23-DE5F71747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202931"/>
            <a:ext cx="116833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занятого населения Кыргызстана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территории в 2024 г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тыс.человек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400" i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3" name="Прямоугольник 3">
            <a:extLst>
              <a:ext uri="{FF2B5EF4-FFF2-40B4-BE49-F238E27FC236}">
                <a16:creationId xmlns:a16="http://schemas.microsoft.com/office/drawing/2014/main" id="{90D86035-A35F-1868-3EA4-402F4BA33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0351" y="4347369"/>
            <a:ext cx="517207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Уровень занятости по республике - 57,1 %, в Таласской области -68,0%, Ошской области-66,0%, г. Бишкек - 64,2 %, </a:t>
            </a:r>
            <a:r>
              <a:rPr lang="ru-RU" altLang="ru-RU" sz="1800" b="0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Нарынской-55,1%, Чуйской-54,5%, г. Ош-52%, Джалал-Абадской-49,6%, Иссык-Кульской-48,8%, Баткенской-46,9% областях.  </a:t>
            </a:r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id="{CA6F3204-CF87-5FC5-675E-16342D11B725}"/>
              </a:ext>
            </a:extLst>
          </p:cNvPr>
          <p:cNvSpPr>
            <a:spLocks/>
          </p:cNvSpPr>
          <p:nvPr/>
        </p:nvSpPr>
        <p:spPr bwMode="auto">
          <a:xfrm>
            <a:off x="5700401" y="2085453"/>
            <a:ext cx="2706290" cy="1289447"/>
          </a:xfrm>
          <a:custGeom>
            <a:avLst/>
            <a:gdLst>
              <a:gd name="T0" fmla="*/ 2147483646 w 2273"/>
              <a:gd name="T1" fmla="*/ 2147483646 h 1083"/>
              <a:gd name="T2" fmla="*/ 2147483646 w 2273"/>
              <a:gd name="T3" fmla="*/ 2147483646 h 1083"/>
              <a:gd name="T4" fmla="*/ 2147483646 w 2273"/>
              <a:gd name="T5" fmla="*/ 2147483646 h 1083"/>
              <a:gd name="T6" fmla="*/ 2147483646 w 2273"/>
              <a:gd name="T7" fmla="*/ 2147483646 h 1083"/>
              <a:gd name="T8" fmla="*/ 2147483646 w 2273"/>
              <a:gd name="T9" fmla="*/ 2147483646 h 1083"/>
              <a:gd name="T10" fmla="*/ 2147483646 w 2273"/>
              <a:gd name="T11" fmla="*/ 2147483646 h 1083"/>
              <a:gd name="T12" fmla="*/ 2147483646 w 2273"/>
              <a:gd name="T13" fmla="*/ 2147483646 h 1083"/>
              <a:gd name="T14" fmla="*/ 2147483646 w 2273"/>
              <a:gd name="T15" fmla="*/ 2147483646 h 1083"/>
              <a:gd name="T16" fmla="*/ 2147483646 w 2273"/>
              <a:gd name="T17" fmla="*/ 2147483646 h 1083"/>
              <a:gd name="T18" fmla="*/ 2147483646 w 2273"/>
              <a:gd name="T19" fmla="*/ 2147483646 h 1083"/>
              <a:gd name="T20" fmla="*/ 2147483646 w 2273"/>
              <a:gd name="T21" fmla="*/ 2147483646 h 1083"/>
              <a:gd name="T22" fmla="*/ 2147483646 w 2273"/>
              <a:gd name="T23" fmla="*/ 2147483646 h 1083"/>
              <a:gd name="T24" fmla="*/ 2147483646 w 2273"/>
              <a:gd name="T25" fmla="*/ 2147483646 h 1083"/>
              <a:gd name="T26" fmla="*/ 2147483646 w 2273"/>
              <a:gd name="T27" fmla="*/ 2147483646 h 1083"/>
              <a:gd name="T28" fmla="*/ 2147483646 w 2273"/>
              <a:gd name="T29" fmla="*/ 2147483646 h 1083"/>
              <a:gd name="T30" fmla="*/ 2147483646 w 2273"/>
              <a:gd name="T31" fmla="*/ 2147483646 h 1083"/>
              <a:gd name="T32" fmla="*/ 2147483646 w 2273"/>
              <a:gd name="T33" fmla="*/ 2147483646 h 1083"/>
              <a:gd name="T34" fmla="*/ 2147483646 w 2273"/>
              <a:gd name="T35" fmla="*/ 2147483646 h 1083"/>
              <a:gd name="T36" fmla="*/ 2147483646 w 2273"/>
              <a:gd name="T37" fmla="*/ 2147483646 h 1083"/>
              <a:gd name="T38" fmla="*/ 2147483646 w 2273"/>
              <a:gd name="T39" fmla="*/ 2147483646 h 1083"/>
              <a:gd name="T40" fmla="*/ 2147483646 w 2273"/>
              <a:gd name="T41" fmla="*/ 2147483646 h 1083"/>
              <a:gd name="T42" fmla="*/ 2147483646 w 2273"/>
              <a:gd name="T43" fmla="*/ 2147483646 h 1083"/>
              <a:gd name="T44" fmla="*/ 2147483646 w 2273"/>
              <a:gd name="T45" fmla="*/ 2147483646 h 1083"/>
              <a:gd name="T46" fmla="*/ 2147483646 w 2273"/>
              <a:gd name="T47" fmla="*/ 2147483646 h 1083"/>
              <a:gd name="T48" fmla="*/ 2147483646 w 2273"/>
              <a:gd name="T49" fmla="*/ 2147483646 h 1083"/>
              <a:gd name="T50" fmla="*/ 2147483646 w 2273"/>
              <a:gd name="T51" fmla="*/ 2147483646 h 1083"/>
              <a:gd name="T52" fmla="*/ 2147483646 w 2273"/>
              <a:gd name="T53" fmla="*/ 2147483646 h 1083"/>
              <a:gd name="T54" fmla="*/ 2147483646 w 2273"/>
              <a:gd name="T55" fmla="*/ 2147483646 h 1083"/>
              <a:gd name="T56" fmla="*/ 2147483646 w 2273"/>
              <a:gd name="T57" fmla="*/ 2147483646 h 1083"/>
              <a:gd name="T58" fmla="*/ 2147483646 w 2273"/>
              <a:gd name="T59" fmla="*/ 2147483646 h 1083"/>
              <a:gd name="T60" fmla="*/ 2147483646 w 2273"/>
              <a:gd name="T61" fmla="*/ 2147483646 h 1083"/>
              <a:gd name="T62" fmla="*/ 2147483646 w 2273"/>
              <a:gd name="T63" fmla="*/ 2147483646 h 1083"/>
              <a:gd name="T64" fmla="*/ 2147483646 w 2273"/>
              <a:gd name="T65" fmla="*/ 2147483646 h 1083"/>
              <a:gd name="T66" fmla="*/ 2147483646 w 2273"/>
              <a:gd name="T67" fmla="*/ 2147483646 h 1083"/>
              <a:gd name="T68" fmla="*/ 2147483646 w 2273"/>
              <a:gd name="T69" fmla="*/ 2147483646 h 1083"/>
              <a:gd name="T70" fmla="*/ 2147483646 w 2273"/>
              <a:gd name="T71" fmla="*/ 2147483646 h 1083"/>
              <a:gd name="T72" fmla="*/ 2147483646 w 2273"/>
              <a:gd name="T73" fmla="*/ 2147483646 h 1083"/>
              <a:gd name="T74" fmla="*/ 2147483646 w 2273"/>
              <a:gd name="T75" fmla="*/ 2147483646 h 1083"/>
              <a:gd name="T76" fmla="*/ 2147483646 w 2273"/>
              <a:gd name="T77" fmla="*/ 2147483646 h 1083"/>
              <a:gd name="T78" fmla="*/ 2147483646 w 2273"/>
              <a:gd name="T79" fmla="*/ 2147483646 h 1083"/>
              <a:gd name="T80" fmla="*/ 2147483646 w 2273"/>
              <a:gd name="T81" fmla="*/ 2147483646 h 1083"/>
              <a:gd name="T82" fmla="*/ 2147483646 w 2273"/>
              <a:gd name="T83" fmla="*/ 2147483646 h 1083"/>
              <a:gd name="T84" fmla="*/ 2147483646 w 2273"/>
              <a:gd name="T85" fmla="*/ 2147483646 h 1083"/>
              <a:gd name="T86" fmla="*/ 2147483646 w 2273"/>
              <a:gd name="T87" fmla="*/ 2147483646 h 1083"/>
              <a:gd name="T88" fmla="*/ 2147483646 w 2273"/>
              <a:gd name="T89" fmla="*/ 2147483646 h 1083"/>
              <a:gd name="T90" fmla="*/ 2147483646 w 2273"/>
              <a:gd name="T91" fmla="*/ 2147483646 h 1083"/>
              <a:gd name="T92" fmla="*/ 2147483646 w 2273"/>
              <a:gd name="T93" fmla="*/ 2147483646 h 1083"/>
              <a:gd name="T94" fmla="*/ 2147483646 w 2273"/>
              <a:gd name="T95" fmla="*/ 2147483646 h 1083"/>
              <a:gd name="T96" fmla="*/ 2147483646 w 2273"/>
              <a:gd name="T97" fmla="*/ 2147483646 h 1083"/>
              <a:gd name="T98" fmla="*/ 2147483646 w 2273"/>
              <a:gd name="T99" fmla="*/ 2147483646 h 1083"/>
              <a:gd name="T100" fmla="*/ 2147483646 w 2273"/>
              <a:gd name="T101" fmla="*/ 2147483646 h 1083"/>
              <a:gd name="T102" fmla="*/ 2147483646 w 2273"/>
              <a:gd name="T103" fmla="*/ 2147483646 h 1083"/>
              <a:gd name="T104" fmla="*/ 2147483646 w 2273"/>
              <a:gd name="T105" fmla="*/ 2147483646 h 1083"/>
              <a:gd name="T106" fmla="*/ 2147483646 w 2273"/>
              <a:gd name="T107" fmla="*/ 2147483646 h 1083"/>
              <a:gd name="T108" fmla="*/ 2147483646 w 2273"/>
              <a:gd name="T109" fmla="*/ 2147483646 h 1083"/>
              <a:gd name="T110" fmla="*/ 2147483646 w 2273"/>
              <a:gd name="T111" fmla="*/ 2147483646 h 1083"/>
              <a:gd name="T112" fmla="*/ 2147483646 w 2273"/>
              <a:gd name="T113" fmla="*/ 2147483646 h 1083"/>
              <a:gd name="T114" fmla="*/ 2147483646 w 2273"/>
              <a:gd name="T115" fmla="*/ 2147483646 h 1083"/>
              <a:gd name="T116" fmla="*/ 2147483646 w 2273"/>
              <a:gd name="T117" fmla="*/ 2147483646 h 1083"/>
              <a:gd name="T118" fmla="*/ 2147483646 w 2273"/>
              <a:gd name="T119" fmla="*/ 2147483646 h 1083"/>
              <a:gd name="T120" fmla="*/ 2147483646 w 2273"/>
              <a:gd name="T121" fmla="*/ 2147483646 h 1083"/>
              <a:gd name="T122" fmla="*/ 2147483646 w 2273"/>
              <a:gd name="T123" fmla="*/ 2147483646 h 1083"/>
              <a:gd name="T124" fmla="*/ 2147483646 w 2273"/>
              <a:gd name="T125" fmla="*/ 0 h 10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6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30" y="14"/>
                </a:lnTo>
                <a:lnTo>
                  <a:pt x="934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8" y="7"/>
                </a:lnTo>
                <a:lnTo>
                  <a:pt x="952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7" y="10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5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6" y="21"/>
                </a:lnTo>
                <a:lnTo>
                  <a:pt x="1019" y="21"/>
                </a:lnTo>
                <a:lnTo>
                  <a:pt x="1023" y="25"/>
                </a:lnTo>
                <a:lnTo>
                  <a:pt x="1026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4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9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4" y="228"/>
                </a:lnTo>
                <a:lnTo>
                  <a:pt x="1347" y="231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5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3" y="345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82" y="338"/>
                </a:lnTo>
                <a:lnTo>
                  <a:pt x="1486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7"/>
                </a:lnTo>
                <a:lnTo>
                  <a:pt x="1518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8"/>
                </a:lnTo>
                <a:lnTo>
                  <a:pt x="1504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9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6"/>
                </a:lnTo>
                <a:lnTo>
                  <a:pt x="1828" y="459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9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4"/>
                </a:lnTo>
                <a:lnTo>
                  <a:pt x="1817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6"/>
                </a:lnTo>
                <a:lnTo>
                  <a:pt x="1978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102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4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1" y="973"/>
                </a:lnTo>
                <a:lnTo>
                  <a:pt x="528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4" y="958"/>
                </a:lnTo>
                <a:lnTo>
                  <a:pt x="471" y="958"/>
                </a:lnTo>
                <a:lnTo>
                  <a:pt x="467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5" y="923"/>
                </a:lnTo>
                <a:lnTo>
                  <a:pt x="435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07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2" y="905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77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3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59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5" y="652"/>
                </a:lnTo>
                <a:lnTo>
                  <a:pt x="179" y="652"/>
                </a:lnTo>
                <a:lnTo>
                  <a:pt x="182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93" y="641"/>
                </a:lnTo>
                <a:lnTo>
                  <a:pt x="196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36" y="627"/>
                </a:lnTo>
                <a:lnTo>
                  <a:pt x="239" y="627"/>
                </a:lnTo>
                <a:lnTo>
                  <a:pt x="243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4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8" y="623"/>
                </a:lnTo>
                <a:lnTo>
                  <a:pt x="282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300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1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6" y="538"/>
                </a:lnTo>
                <a:lnTo>
                  <a:pt x="449" y="538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5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6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4" y="417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2" y="435"/>
                </a:lnTo>
                <a:lnTo>
                  <a:pt x="378" y="435"/>
                </a:lnTo>
                <a:lnTo>
                  <a:pt x="374" y="435"/>
                </a:lnTo>
                <a:lnTo>
                  <a:pt x="371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1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3" y="438"/>
                </a:lnTo>
                <a:lnTo>
                  <a:pt x="300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5" y="442"/>
                </a:lnTo>
                <a:lnTo>
                  <a:pt x="282" y="442"/>
                </a:lnTo>
                <a:lnTo>
                  <a:pt x="278" y="442"/>
                </a:lnTo>
                <a:lnTo>
                  <a:pt x="275" y="442"/>
                </a:lnTo>
                <a:lnTo>
                  <a:pt x="271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3" y="449"/>
                </a:lnTo>
                <a:lnTo>
                  <a:pt x="239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1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196" y="438"/>
                </a:lnTo>
                <a:lnTo>
                  <a:pt x="193" y="435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5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399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0"/>
                </a:lnTo>
                <a:lnTo>
                  <a:pt x="93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3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4" y="303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79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6"/>
                </a:lnTo>
                <a:lnTo>
                  <a:pt x="47" y="299"/>
                </a:lnTo>
                <a:lnTo>
                  <a:pt x="43" y="299"/>
                </a:lnTo>
                <a:lnTo>
                  <a:pt x="40" y="299"/>
                </a:lnTo>
                <a:lnTo>
                  <a:pt x="36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78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3" y="253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0" y="278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17"/>
                </a:lnTo>
                <a:lnTo>
                  <a:pt x="303" y="214"/>
                </a:lnTo>
                <a:lnTo>
                  <a:pt x="303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50" y="117"/>
                </a:lnTo>
                <a:lnTo>
                  <a:pt x="353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9" y="114"/>
                </a:lnTo>
                <a:lnTo>
                  <a:pt x="403" y="114"/>
                </a:lnTo>
                <a:lnTo>
                  <a:pt x="407" y="110"/>
                </a:lnTo>
                <a:lnTo>
                  <a:pt x="410" y="110"/>
                </a:lnTo>
                <a:lnTo>
                  <a:pt x="414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42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60" y="103"/>
                </a:lnTo>
                <a:lnTo>
                  <a:pt x="464" y="103"/>
                </a:lnTo>
                <a:lnTo>
                  <a:pt x="467" y="103"/>
                </a:lnTo>
                <a:lnTo>
                  <a:pt x="471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5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0"/>
                </a:lnTo>
                <a:lnTo>
                  <a:pt x="492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31" y="78"/>
                </a:lnTo>
                <a:lnTo>
                  <a:pt x="535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5" y="68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49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4" y="14"/>
                </a:lnTo>
                <a:lnTo>
                  <a:pt x="578" y="10"/>
                </a:lnTo>
                <a:lnTo>
                  <a:pt x="581" y="10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4" y="14"/>
                </a:lnTo>
                <a:lnTo>
                  <a:pt x="677" y="14"/>
                </a:lnTo>
                <a:lnTo>
                  <a:pt x="681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6" y="3"/>
                </a:lnTo>
                <a:lnTo>
                  <a:pt x="709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7" y="10"/>
                </a:lnTo>
                <a:lnTo>
                  <a:pt x="731" y="10"/>
                </a:lnTo>
                <a:lnTo>
                  <a:pt x="734" y="10"/>
                </a:lnTo>
                <a:lnTo>
                  <a:pt x="738" y="10"/>
                </a:lnTo>
                <a:lnTo>
                  <a:pt x="741" y="7"/>
                </a:lnTo>
                <a:lnTo>
                  <a:pt x="745" y="7"/>
                </a:lnTo>
                <a:lnTo>
                  <a:pt x="749" y="7"/>
                </a:lnTo>
                <a:lnTo>
                  <a:pt x="752" y="7"/>
                </a:lnTo>
                <a:lnTo>
                  <a:pt x="756" y="10"/>
                </a:lnTo>
                <a:lnTo>
                  <a:pt x="759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7" y="18"/>
                </a:lnTo>
                <a:lnTo>
                  <a:pt x="781" y="14"/>
                </a:lnTo>
                <a:lnTo>
                  <a:pt x="784" y="14"/>
                </a:lnTo>
                <a:lnTo>
                  <a:pt x="788" y="14"/>
                </a:lnTo>
                <a:lnTo>
                  <a:pt x="791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802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13" y="7"/>
                </a:lnTo>
                <a:lnTo>
                  <a:pt x="816" y="7"/>
                </a:lnTo>
                <a:lnTo>
                  <a:pt x="820" y="7"/>
                </a:lnTo>
                <a:lnTo>
                  <a:pt x="823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8" y="0"/>
                </a:lnTo>
                <a:lnTo>
                  <a:pt x="841" y="3"/>
                </a:lnTo>
                <a:lnTo>
                  <a:pt x="845" y="7"/>
                </a:lnTo>
                <a:lnTo>
                  <a:pt x="848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63" y="7"/>
                </a:lnTo>
                <a:lnTo>
                  <a:pt x="866" y="7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80" y="7"/>
                </a:lnTo>
                <a:lnTo>
                  <a:pt x="884" y="7"/>
                </a:lnTo>
                <a:lnTo>
                  <a:pt x="887" y="7"/>
                </a:lnTo>
                <a:lnTo>
                  <a:pt x="891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9" y="0"/>
                </a:lnTo>
                <a:lnTo>
                  <a:pt x="909" y="3"/>
                </a:lnTo>
                <a:lnTo>
                  <a:pt x="909" y="7"/>
                </a:lnTo>
                <a:close/>
              </a:path>
            </a:pathLst>
          </a:custGeom>
          <a:solidFill>
            <a:sysClr val="window" lastClr="FFFFFF"/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cs typeface="Arial" charset="0"/>
            </a:endParaRPr>
          </a:p>
        </p:txBody>
      </p:sp>
      <p:sp>
        <p:nvSpPr>
          <p:cNvPr id="39" name="Freeform 12">
            <a:extLst>
              <a:ext uri="{FF2B5EF4-FFF2-40B4-BE49-F238E27FC236}">
                <a16:creationId xmlns:a16="http://schemas.microsoft.com/office/drawing/2014/main" id="{C730EF9A-E62F-4870-F019-1A8FAD9123C6}"/>
              </a:ext>
            </a:extLst>
          </p:cNvPr>
          <p:cNvSpPr>
            <a:spLocks/>
          </p:cNvSpPr>
          <p:nvPr/>
        </p:nvSpPr>
        <p:spPr bwMode="auto">
          <a:xfrm>
            <a:off x="3588231" y="2221185"/>
            <a:ext cx="2727722" cy="844153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rgbClr val="A5A5A5">
              <a:lumMod val="75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ill Sans MT"/>
              <a:cs typeface="Arial" charset="0"/>
            </a:endParaRPr>
          </a:p>
        </p:txBody>
      </p:sp>
      <p:sp>
        <p:nvSpPr>
          <p:cNvPr id="40" name="Freeform 19">
            <a:extLst>
              <a:ext uri="{FF2B5EF4-FFF2-40B4-BE49-F238E27FC236}">
                <a16:creationId xmlns:a16="http://schemas.microsoft.com/office/drawing/2014/main" id="{FAF8450A-A930-59BC-5642-B6AAF9E9C64A}"/>
              </a:ext>
            </a:extLst>
          </p:cNvPr>
          <p:cNvSpPr>
            <a:spLocks/>
          </p:cNvSpPr>
          <p:nvPr/>
        </p:nvSpPr>
        <p:spPr bwMode="auto">
          <a:xfrm>
            <a:off x="6854116" y="1792560"/>
            <a:ext cx="2774156" cy="1072753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rgbClr val="A5A5A5">
              <a:lumMod val="20000"/>
              <a:lumOff val="80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ill Sans MT"/>
              <a:cs typeface="Arial" charset="0"/>
            </a:endParaRPr>
          </a:p>
        </p:txBody>
      </p:sp>
      <p:sp>
        <p:nvSpPr>
          <p:cNvPr id="41" name="TextBox 7">
            <a:extLst>
              <a:ext uri="{FF2B5EF4-FFF2-40B4-BE49-F238E27FC236}">
                <a16:creationId xmlns:a16="http://schemas.microsoft.com/office/drawing/2014/main" id="{020EB0FB-B9F5-B765-833E-17AB9872A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6235" y="3191543"/>
            <a:ext cx="1559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Ошская</a:t>
            </a:r>
            <a:r>
              <a:rPr lang="ru-RU" alt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</a:t>
            </a:r>
            <a:endParaRPr lang="en-US" alt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616,9 </a:t>
            </a:r>
            <a:endParaRPr lang="en-US" alt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8">
            <a:extLst>
              <a:ext uri="{FF2B5EF4-FFF2-40B4-BE49-F238E27FC236}">
                <a16:creationId xmlns:a16="http://schemas.microsoft.com/office/drawing/2014/main" id="{99208349-CC3F-E2A3-B8FF-7D80A0CB6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087" y="2004491"/>
            <a:ext cx="15609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Иссык-Кульская область</a:t>
            </a:r>
            <a:endParaRPr lang="en-US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179,6 </a:t>
            </a:r>
            <a:endParaRPr lang="en-US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9">
            <a:extLst>
              <a:ext uri="{FF2B5EF4-FFF2-40B4-BE49-F238E27FC236}">
                <a16:creationId xmlns:a16="http://schemas.microsoft.com/office/drawing/2014/main" id="{634964E0-9C24-C8AE-C039-187AF4328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1907" y="2487884"/>
            <a:ext cx="10775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Нарынская</a:t>
            </a: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</a:t>
            </a:r>
            <a:endParaRPr lang="en-US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116,6 </a:t>
            </a:r>
            <a:endParaRPr lang="en-US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10">
            <a:extLst>
              <a:ext uri="{FF2B5EF4-FFF2-40B4-BE49-F238E27FC236}">
                <a16:creationId xmlns:a16="http://schemas.microsoft.com/office/drawing/2014/main" id="{D575AFD5-56B2-7B56-FA44-4DCE703BD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3543" y="2317625"/>
            <a:ext cx="15609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Джалал-Абадская область</a:t>
            </a:r>
            <a:endParaRPr lang="en-US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415,8 </a:t>
            </a:r>
            <a:endParaRPr lang="en-US" altLang="ru-RU" sz="1200" b="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45" name="Freeform 5">
            <a:extLst>
              <a:ext uri="{FF2B5EF4-FFF2-40B4-BE49-F238E27FC236}">
                <a16:creationId xmlns:a16="http://schemas.microsoft.com/office/drawing/2014/main" id="{4AAD0FD0-4326-DFF0-4BBA-DAD290959C38}"/>
              </a:ext>
            </a:extLst>
          </p:cNvPr>
          <p:cNvSpPr>
            <a:spLocks/>
          </p:cNvSpPr>
          <p:nvPr/>
        </p:nvSpPr>
        <p:spPr bwMode="auto">
          <a:xfrm>
            <a:off x="6171887" y="1762794"/>
            <a:ext cx="119063" cy="140494"/>
          </a:xfrm>
          <a:custGeom>
            <a:avLst/>
            <a:gdLst>
              <a:gd name="T0" fmla="*/ 2147483646 w 100"/>
              <a:gd name="T1" fmla="*/ 2147483646 h 118"/>
              <a:gd name="T2" fmla="*/ 2147483646 w 100"/>
              <a:gd name="T3" fmla="*/ 2147483646 h 118"/>
              <a:gd name="T4" fmla="*/ 2147483646 w 100"/>
              <a:gd name="T5" fmla="*/ 2147483646 h 118"/>
              <a:gd name="T6" fmla="*/ 2147483646 w 100"/>
              <a:gd name="T7" fmla="*/ 2147483646 h 118"/>
              <a:gd name="T8" fmla="*/ 2147483646 w 100"/>
              <a:gd name="T9" fmla="*/ 2147483646 h 118"/>
              <a:gd name="T10" fmla="*/ 2147483646 w 100"/>
              <a:gd name="T11" fmla="*/ 2147483646 h 118"/>
              <a:gd name="T12" fmla="*/ 2147483646 w 100"/>
              <a:gd name="T13" fmla="*/ 2147483646 h 118"/>
              <a:gd name="T14" fmla="*/ 2147483646 w 100"/>
              <a:gd name="T15" fmla="*/ 2147483646 h 118"/>
              <a:gd name="T16" fmla="*/ 2147483646 w 100"/>
              <a:gd name="T17" fmla="*/ 2147483646 h 118"/>
              <a:gd name="T18" fmla="*/ 2147483646 w 100"/>
              <a:gd name="T19" fmla="*/ 2147483646 h 118"/>
              <a:gd name="T20" fmla="*/ 2147483646 w 100"/>
              <a:gd name="T21" fmla="*/ 2147483646 h 118"/>
              <a:gd name="T22" fmla="*/ 2147483646 w 100"/>
              <a:gd name="T23" fmla="*/ 2147483646 h 118"/>
              <a:gd name="T24" fmla="*/ 2147483646 w 100"/>
              <a:gd name="T25" fmla="*/ 2147483646 h 118"/>
              <a:gd name="T26" fmla="*/ 2147483646 w 100"/>
              <a:gd name="T27" fmla="*/ 2147483646 h 118"/>
              <a:gd name="T28" fmla="*/ 2147483646 w 100"/>
              <a:gd name="T29" fmla="*/ 2147483646 h 118"/>
              <a:gd name="T30" fmla="*/ 2147483646 w 100"/>
              <a:gd name="T31" fmla="*/ 2147483646 h 118"/>
              <a:gd name="T32" fmla="*/ 2147483646 w 100"/>
              <a:gd name="T33" fmla="*/ 2147483646 h 118"/>
              <a:gd name="T34" fmla="*/ 2147483646 w 100"/>
              <a:gd name="T35" fmla="*/ 2147483646 h 118"/>
              <a:gd name="T36" fmla="*/ 2147483646 w 100"/>
              <a:gd name="T37" fmla="*/ 2147483646 h 118"/>
              <a:gd name="T38" fmla="*/ 2147483646 w 100"/>
              <a:gd name="T39" fmla="*/ 2147483646 h 118"/>
              <a:gd name="T40" fmla="*/ 2147483646 w 100"/>
              <a:gd name="T41" fmla="*/ 2147483646 h 118"/>
              <a:gd name="T42" fmla="*/ 2147483646 w 100"/>
              <a:gd name="T43" fmla="*/ 2147483646 h 118"/>
              <a:gd name="T44" fmla="*/ 2147483646 w 100"/>
              <a:gd name="T45" fmla="*/ 2147483646 h 118"/>
              <a:gd name="T46" fmla="*/ 2147483646 w 100"/>
              <a:gd name="T47" fmla="*/ 2147483646 h 118"/>
              <a:gd name="T48" fmla="*/ 2147483646 w 100"/>
              <a:gd name="T49" fmla="*/ 2147483646 h 118"/>
              <a:gd name="T50" fmla="*/ 2147483646 w 100"/>
              <a:gd name="T51" fmla="*/ 2147483646 h 118"/>
              <a:gd name="T52" fmla="*/ 2147483646 w 100"/>
              <a:gd name="T53" fmla="*/ 2147483646 h 118"/>
              <a:gd name="T54" fmla="*/ 2147483646 w 100"/>
              <a:gd name="T55" fmla="*/ 2147483646 h 118"/>
              <a:gd name="T56" fmla="*/ 2147483646 w 100"/>
              <a:gd name="T57" fmla="*/ 2147483646 h 118"/>
              <a:gd name="T58" fmla="*/ 2147483646 w 100"/>
              <a:gd name="T59" fmla="*/ 2147483646 h 118"/>
              <a:gd name="T60" fmla="*/ 2147483646 w 100"/>
              <a:gd name="T61" fmla="*/ 2147483646 h 118"/>
              <a:gd name="T62" fmla="*/ 2147483646 w 100"/>
              <a:gd name="T63" fmla="*/ 2147483646 h 118"/>
              <a:gd name="T64" fmla="*/ 2147483646 w 100"/>
              <a:gd name="T65" fmla="*/ 2147483646 h 118"/>
              <a:gd name="T66" fmla="*/ 2147483646 w 100"/>
              <a:gd name="T67" fmla="*/ 2147483646 h 118"/>
              <a:gd name="T68" fmla="*/ 2147483646 w 100"/>
              <a:gd name="T69" fmla="*/ 2147483646 h 118"/>
              <a:gd name="T70" fmla="*/ 2147483646 w 100"/>
              <a:gd name="T71" fmla="*/ 2147483646 h 118"/>
              <a:gd name="T72" fmla="*/ 2147483646 w 100"/>
              <a:gd name="T73" fmla="*/ 2147483646 h 118"/>
              <a:gd name="T74" fmla="*/ 2147483646 w 100"/>
              <a:gd name="T75" fmla="*/ 2147483646 h 118"/>
              <a:gd name="T76" fmla="*/ 2147483646 w 100"/>
              <a:gd name="T77" fmla="*/ 2147483646 h 118"/>
              <a:gd name="T78" fmla="*/ 2147483646 w 100"/>
              <a:gd name="T79" fmla="*/ 2147483646 h 118"/>
              <a:gd name="T80" fmla="*/ 2147483646 w 100"/>
              <a:gd name="T81" fmla="*/ 2147483646 h 118"/>
              <a:gd name="T82" fmla="*/ 2147483646 w 100"/>
              <a:gd name="T83" fmla="*/ 2147483646 h 118"/>
              <a:gd name="T84" fmla="*/ 0 w 100"/>
              <a:gd name="T85" fmla="*/ 2147483646 h 118"/>
              <a:gd name="T86" fmla="*/ 2147483646 w 100"/>
              <a:gd name="T87" fmla="*/ 2147483646 h 118"/>
              <a:gd name="T88" fmla="*/ 2147483646 w 100"/>
              <a:gd name="T89" fmla="*/ 2147483646 h 118"/>
              <a:gd name="T90" fmla="*/ 2147483646 w 100"/>
              <a:gd name="T91" fmla="*/ 2147483646 h 118"/>
              <a:gd name="T92" fmla="*/ 2147483646 w 100"/>
              <a:gd name="T93" fmla="*/ 2147483646 h 118"/>
              <a:gd name="T94" fmla="*/ 2147483646 w 100"/>
              <a:gd name="T95" fmla="*/ 2147483646 h 118"/>
              <a:gd name="T96" fmla="*/ 2147483646 w 100"/>
              <a:gd name="T97" fmla="*/ 2147483646 h 118"/>
              <a:gd name="T98" fmla="*/ 2147483646 w 100"/>
              <a:gd name="T99" fmla="*/ 2147483646 h 118"/>
              <a:gd name="T100" fmla="*/ 2147483646 w 100"/>
              <a:gd name="T101" fmla="*/ 2147483646 h 118"/>
              <a:gd name="T102" fmla="*/ 2147483646 w 100"/>
              <a:gd name="T103" fmla="*/ 2147483646 h 118"/>
              <a:gd name="T104" fmla="*/ 2147483646 w 100"/>
              <a:gd name="T105" fmla="*/ 2147483646 h 118"/>
              <a:gd name="T106" fmla="*/ 2147483646 w 100"/>
              <a:gd name="T107" fmla="*/ 2147483646 h 118"/>
              <a:gd name="T108" fmla="*/ 2147483646 w 100"/>
              <a:gd name="T109" fmla="*/ 2147483646 h 118"/>
              <a:gd name="T110" fmla="*/ 2147483646 w 100"/>
              <a:gd name="T111" fmla="*/ 2147483646 h 118"/>
              <a:gd name="T112" fmla="*/ 2147483646 w 100"/>
              <a:gd name="T113" fmla="*/ 2147483646 h 118"/>
              <a:gd name="T114" fmla="*/ 2147483646 w 100"/>
              <a:gd name="T115" fmla="*/ 2147483646 h 118"/>
              <a:gd name="T116" fmla="*/ 2147483646 w 100"/>
              <a:gd name="T117" fmla="*/ 2147483646 h 118"/>
              <a:gd name="T118" fmla="*/ 2147483646 w 100"/>
              <a:gd name="T119" fmla="*/ 2147483646 h 118"/>
              <a:gd name="T120" fmla="*/ 2147483646 w 100"/>
              <a:gd name="T121" fmla="*/ 2147483646 h 118"/>
              <a:gd name="T122" fmla="*/ 2147483646 w 100"/>
              <a:gd name="T123" fmla="*/ 2147483646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rgbClr val="44546A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cs typeface="Arial" charset="0"/>
            </a:endParaRPr>
          </a:p>
        </p:txBody>
      </p:sp>
      <p:sp>
        <p:nvSpPr>
          <p:cNvPr id="46" name="Freeform 8">
            <a:extLst>
              <a:ext uri="{FF2B5EF4-FFF2-40B4-BE49-F238E27FC236}">
                <a16:creationId xmlns:a16="http://schemas.microsoft.com/office/drawing/2014/main" id="{D99C01F0-5557-2E04-EA46-F53B34C5220F}"/>
              </a:ext>
            </a:extLst>
          </p:cNvPr>
          <p:cNvSpPr>
            <a:spLocks/>
          </p:cNvSpPr>
          <p:nvPr/>
        </p:nvSpPr>
        <p:spPr bwMode="auto">
          <a:xfrm>
            <a:off x="4475247" y="3421334"/>
            <a:ext cx="8335" cy="4763"/>
          </a:xfrm>
          <a:custGeom>
            <a:avLst/>
            <a:gdLst>
              <a:gd name="T0" fmla="*/ 2147483646 w 7"/>
              <a:gd name="T1" fmla="*/ 2147483646 h 4"/>
              <a:gd name="T2" fmla="*/ 2147483646 w 7"/>
              <a:gd name="T3" fmla="*/ 2147483646 h 4"/>
              <a:gd name="T4" fmla="*/ 2147483646 w 7"/>
              <a:gd name="T5" fmla="*/ 0 h 4"/>
              <a:gd name="T6" fmla="*/ 2147483646 w 7"/>
              <a:gd name="T7" fmla="*/ 0 h 4"/>
              <a:gd name="T8" fmla="*/ 2147483646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6 w 7"/>
              <a:gd name="T15" fmla="*/ 2147483646 h 4"/>
              <a:gd name="T16" fmla="*/ 2147483646 w 7"/>
              <a:gd name="T17" fmla="*/ 2147483646 h 4"/>
              <a:gd name="T18" fmla="*/ 2147483646 w 7"/>
              <a:gd name="T19" fmla="*/ 2147483646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chemeClr val="tx2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47" name="Freeform 9">
            <a:extLst>
              <a:ext uri="{FF2B5EF4-FFF2-40B4-BE49-F238E27FC236}">
                <a16:creationId xmlns:a16="http://schemas.microsoft.com/office/drawing/2014/main" id="{22DE3516-BBFC-AD4B-4858-A5B0AE118931}"/>
              </a:ext>
            </a:extLst>
          </p:cNvPr>
          <p:cNvSpPr>
            <a:spLocks/>
          </p:cNvSpPr>
          <p:nvPr/>
        </p:nvSpPr>
        <p:spPr bwMode="auto">
          <a:xfrm>
            <a:off x="4101391" y="3391569"/>
            <a:ext cx="8335" cy="17860"/>
          </a:xfrm>
          <a:custGeom>
            <a:avLst/>
            <a:gdLst>
              <a:gd name="T0" fmla="*/ 2147483646 w 7"/>
              <a:gd name="T1" fmla="*/ 2147483646 h 15"/>
              <a:gd name="T2" fmla="*/ 2147483646 w 7"/>
              <a:gd name="T3" fmla="*/ 2147483646 h 15"/>
              <a:gd name="T4" fmla="*/ 2147483646 w 7"/>
              <a:gd name="T5" fmla="*/ 2147483646 h 15"/>
              <a:gd name="T6" fmla="*/ 2147483646 w 7"/>
              <a:gd name="T7" fmla="*/ 2147483646 h 15"/>
              <a:gd name="T8" fmla="*/ 2147483646 w 7"/>
              <a:gd name="T9" fmla="*/ 2147483646 h 15"/>
              <a:gd name="T10" fmla="*/ 2147483646 w 7"/>
              <a:gd name="T11" fmla="*/ 0 h 15"/>
              <a:gd name="T12" fmla="*/ 2147483646 w 7"/>
              <a:gd name="T13" fmla="*/ 0 h 15"/>
              <a:gd name="T14" fmla="*/ 2147483646 w 7"/>
              <a:gd name="T15" fmla="*/ 0 h 15"/>
              <a:gd name="T16" fmla="*/ 0 w 7"/>
              <a:gd name="T17" fmla="*/ 2147483646 h 15"/>
              <a:gd name="T18" fmla="*/ 0 w 7"/>
              <a:gd name="T19" fmla="*/ 2147483646 h 15"/>
              <a:gd name="T20" fmla="*/ 2147483646 w 7"/>
              <a:gd name="T21" fmla="*/ 2147483646 h 15"/>
              <a:gd name="T22" fmla="*/ 2147483646 w 7"/>
              <a:gd name="T23" fmla="*/ 2147483646 h 15"/>
              <a:gd name="T24" fmla="*/ 2147483646 w 7"/>
              <a:gd name="T25" fmla="*/ 2147483646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chemeClr val="tx2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48" name="Freeform 10">
            <a:extLst>
              <a:ext uri="{FF2B5EF4-FFF2-40B4-BE49-F238E27FC236}">
                <a16:creationId xmlns:a16="http://schemas.microsoft.com/office/drawing/2014/main" id="{BD9B188B-6DB9-97B4-1A97-99A9E615AA7C}"/>
              </a:ext>
            </a:extLst>
          </p:cNvPr>
          <p:cNvSpPr>
            <a:spLocks/>
          </p:cNvSpPr>
          <p:nvPr/>
        </p:nvSpPr>
        <p:spPr bwMode="auto">
          <a:xfrm>
            <a:off x="3215566" y="3497534"/>
            <a:ext cx="3572" cy="9525"/>
          </a:xfrm>
          <a:custGeom>
            <a:avLst/>
            <a:gdLst>
              <a:gd name="T0" fmla="*/ 2147483646 w 3"/>
              <a:gd name="T1" fmla="*/ 2147483646 h 8"/>
              <a:gd name="T2" fmla="*/ 2147483646 w 3"/>
              <a:gd name="T3" fmla="*/ 2147483646 h 8"/>
              <a:gd name="T4" fmla="*/ 2147483646 w 3"/>
              <a:gd name="T5" fmla="*/ 2147483646 h 8"/>
              <a:gd name="T6" fmla="*/ 2147483646 w 3"/>
              <a:gd name="T7" fmla="*/ 0 h 8"/>
              <a:gd name="T8" fmla="*/ 0 w 3"/>
              <a:gd name="T9" fmla="*/ 2147483646 h 8"/>
              <a:gd name="T10" fmla="*/ 0 w 3"/>
              <a:gd name="T11" fmla="*/ 2147483646 h 8"/>
              <a:gd name="T12" fmla="*/ 0 w 3"/>
              <a:gd name="T13" fmla="*/ 2147483646 h 8"/>
              <a:gd name="T14" fmla="*/ 2147483646 w 3"/>
              <a:gd name="T15" fmla="*/ 2147483646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chemeClr val="tx2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49" name="Freeform 11">
            <a:extLst>
              <a:ext uri="{FF2B5EF4-FFF2-40B4-BE49-F238E27FC236}">
                <a16:creationId xmlns:a16="http://schemas.microsoft.com/office/drawing/2014/main" id="{D3B77892-D1C7-99CC-BC9D-3A86AA9F7AE1}"/>
              </a:ext>
            </a:extLst>
          </p:cNvPr>
          <p:cNvSpPr>
            <a:spLocks/>
          </p:cNvSpPr>
          <p:nvPr/>
        </p:nvSpPr>
        <p:spPr bwMode="auto">
          <a:xfrm>
            <a:off x="5137235" y="3192734"/>
            <a:ext cx="46435" cy="71438"/>
          </a:xfrm>
          <a:custGeom>
            <a:avLst/>
            <a:gdLst>
              <a:gd name="T0" fmla="*/ 2147483646 w 39"/>
              <a:gd name="T1" fmla="*/ 2147483646 h 60"/>
              <a:gd name="T2" fmla="*/ 2147483646 w 39"/>
              <a:gd name="T3" fmla="*/ 2147483646 h 60"/>
              <a:gd name="T4" fmla="*/ 2147483646 w 39"/>
              <a:gd name="T5" fmla="*/ 2147483646 h 60"/>
              <a:gd name="T6" fmla="*/ 2147483646 w 39"/>
              <a:gd name="T7" fmla="*/ 2147483646 h 60"/>
              <a:gd name="T8" fmla="*/ 2147483646 w 39"/>
              <a:gd name="T9" fmla="*/ 2147483646 h 60"/>
              <a:gd name="T10" fmla="*/ 2147483646 w 39"/>
              <a:gd name="T11" fmla="*/ 2147483646 h 60"/>
              <a:gd name="T12" fmla="*/ 2147483646 w 39"/>
              <a:gd name="T13" fmla="*/ 2147483646 h 60"/>
              <a:gd name="T14" fmla="*/ 2147483646 w 39"/>
              <a:gd name="T15" fmla="*/ 2147483646 h 60"/>
              <a:gd name="T16" fmla="*/ 2147483646 w 39"/>
              <a:gd name="T17" fmla="*/ 2147483646 h 60"/>
              <a:gd name="T18" fmla="*/ 2147483646 w 39"/>
              <a:gd name="T19" fmla="*/ 2147483646 h 60"/>
              <a:gd name="T20" fmla="*/ 2147483646 w 39"/>
              <a:gd name="T21" fmla="*/ 2147483646 h 60"/>
              <a:gd name="T22" fmla="*/ 2147483646 w 39"/>
              <a:gd name="T23" fmla="*/ 2147483646 h 60"/>
              <a:gd name="T24" fmla="*/ 2147483646 w 39"/>
              <a:gd name="T25" fmla="*/ 2147483646 h 60"/>
              <a:gd name="T26" fmla="*/ 2147483646 w 39"/>
              <a:gd name="T27" fmla="*/ 2147483646 h 60"/>
              <a:gd name="T28" fmla="*/ 2147483646 w 39"/>
              <a:gd name="T29" fmla="*/ 2147483646 h 60"/>
              <a:gd name="T30" fmla="*/ 2147483646 w 39"/>
              <a:gd name="T31" fmla="*/ 2147483646 h 60"/>
              <a:gd name="T32" fmla="*/ 2147483646 w 39"/>
              <a:gd name="T33" fmla="*/ 2147483646 h 60"/>
              <a:gd name="T34" fmla="*/ 2147483646 w 39"/>
              <a:gd name="T35" fmla="*/ 2147483646 h 60"/>
              <a:gd name="T36" fmla="*/ 2147483646 w 39"/>
              <a:gd name="T37" fmla="*/ 2147483646 h 60"/>
              <a:gd name="T38" fmla="*/ 2147483646 w 39"/>
              <a:gd name="T39" fmla="*/ 2147483646 h 60"/>
              <a:gd name="T40" fmla="*/ 2147483646 w 39"/>
              <a:gd name="T41" fmla="*/ 2147483646 h 60"/>
              <a:gd name="T42" fmla="*/ 2147483646 w 39"/>
              <a:gd name="T43" fmla="*/ 2147483646 h 60"/>
              <a:gd name="T44" fmla="*/ 2147483646 w 39"/>
              <a:gd name="T45" fmla="*/ 2147483646 h 60"/>
              <a:gd name="T46" fmla="*/ 0 w 39"/>
              <a:gd name="T47" fmla="*/ 2147483646 h 60"/>
              <a:gd name="T48" fmla="*/ 2147483646 w 39"/>
              <a:gd name="T49" fmla="*/ 2147483646 h 60"/>
              <a:gd name="T50" fmla="*/ 2147483646 w 39"/>
              <a:gd name="T51" fmla="*/ 2147483646 h 60"/>
              <a:gd name="T52" fmla="*/ 2147483646 w 39"/>
              <a:gd name="T53" fmla="*/ 2147483646 h 60"/>
              <a:gd name="T54" fmla="*/ 2147483646 w 39"/>
              <a:gd name="T55" fmla="*/ 2147483646 h 60"/>
              <a:gd name="T56" fmla="*/ 2147483646 w 39"/>
              <a:gd name="T57" fmla="*/ 2147483646 h 60"/>
              <a:gd name="T58" fmla="*/ 2147483646 w 39"/>
              <a:gd name="T59" fmla="*/ 2147483646 h 60"/>
              <a:gd name="T60" fmla="*/ 2147483646 w 39"/>
              <a:gd name="T61" fmla="*/ 2147483646 h 60"/>
              <a:gd name="T62" fmla="*/ 2147483646 w 39"/>
              <a:gd name="T63" fmla="*/ 2147483646 h 60"/>
              <a:gd name="T64" fmla="*/ 2147483646 w 39"/>
              <a:gd name="T65" fmla="*/ 2147483646 h 60"/>
              <a:gd name="T66" fmla="*/ 2147483646 w 39"/>
              <a:gd name="T67" fmla="*/ 2147483646 h 60"/>
              <a:gd name="T68" fmla="*/ 2147483646 w 39"/>
              <a:gd name="T69" fmla="*/ 2147483646 h 60"/>
              <a:gd name="T70" fmla="*/ 2147483646 w 39"/>
              <a:gd name="T71" fmla="*/ 2147483646 h 60"/>
              <a:gd name="T72" fmla="*/ 2147483646 w 39"/>
              <a:gd name="T73" fmla="*/ 2147483646 h 60"/>
              <a:gd name="T74" fmla="*/ 2147483646 w 39"/>
              <a:gd name="T75" fmla="*/ 2147483646 h 60"/>
              <a:gd name="T76" fmla="*/ 2147483646 w 39"/>
              <a:gd name="T77" fmla="*/ 2147483646 h 60"/>
              <a:gd name="T78" fmla="*/ 2147483646 w 39"/>
              <a:gd name="T79" fmla="*/ 2147483646 h 60"/>
              <a:gd name="T80" fmla="*/ 2147483646 w 39"/>
              <a:gd name="T81" fmla="*/ 2147483646 h 60"/>
              <a:gd name="T82" fmla="*/ 2147483646 w 39"/>
              <a:gd name="T83" fmla="*/ 2147483646 h 60"/>
              <a:gd name="T84" fmla="*/ 2147483646 w 39"/>
              <a:gd name="T85" fmla="*/ 2147483646 h 60"/>
              <a:gd name="T86" fmla="*/ 2147483646 w 39"/>
              <a:gd name="T87" fmla="*/ 2147483646 h 60"/>
              <a:gd name="T88" fmla="*/ 2147483646 w 39"/>
              <a:gd name="T89" fmla="*/ 2147483646 h 60"/>
              <a:gd name="T90" fmla="*/ 2147483646 w 39"/>
              <a:gd name="T91" fmla="*/ 2147483646 h 60"/>
              <a:gd name="T92" fmla="*/ 2147483646 w 39"/>
              <a:gd name="T93" fmla="*/ 2147483646 h 60"/>
              <a:gd name="T94" fmla="*/ 2147483646 w 39"/>
              <a:gd name="T95" fmla="*/ 2147483646 h 60"/>
              <a:gd name="T96" fmla="*/ 2147483646 w 39"/>
              <a:gd name="T97" fmla="*/ 2147483646 h 60"/>
              <a:gd name="T98" fmla="*/ 2147483646 w 39"/>
              <a:gd name="T99" fmla="*/ 2147483646 h 60"/>
              <a:gd name="T100" fmla="*/ 2147483646 w 39"/>
              <a:gd name="T101" fmla="*/ 2147483646 h 60"/>
              <a:gd name="T102" fmla="*/ 2147483646 w 39"/>
              <a:gd name="T103" fmla="*/ 2147483646 h 60"/>
              <a:gd name="T104" fmla="*/ 2147483646 w 39"/>
              <a:gd name="T105" fmla="*/ 2147483646 h 60"/>
              <a:gd name="T106" fmla="*/ 2147483646 w 39"/>
              <a:gd name="T107" fmla="*/ 2147483646 h 60"/>
              <a:gd name="T108" fmla="*/ 2147483646 w 39"/>
              <a:gd name="T109" fmla="*/ 2147483646 h 60"/>
              <a:gd name="T110" fmla="*/ 2147483646 w 39"/>
              <a:gd name="T111" fmla="*/ 2147483646 h 60"/>
              <a:gd name="T112" fmla="*/ 2147483646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chemeClr val="tx2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50" name="Freeform 13">
            <a:extLst>
              <a:ext uri="{FF2B5EF4-FFF2-40B4-BE49-F238E27FC236}">
                <a16:creationId xmlns:a16="http://schemas.microsoft.com/office/drawing/2014/main" id="{A2AE106C-35E3-3146-19CC-429A14ED0FD5}"/>
              </a:ext>
            </a:extLst>
          </p:cNvPr>
          <p:cNvSpPr>
            <a:spLocks/>
          </p:cNvSpPr>
          <p:nvPr/>
        </p:nvSpPr>
        <p:spPr bwMode="auto">
          <a:xfrm>
            <a:off x="4253791" y="2221185"/>
            <a:ext cx="1494235" cy="216694"/>
          </a:xfrm>
          <a:custGeom>
            <a:avLst/>
            <a:gdLst>
              <a:gd name="T0" fmla="*/ 2147483646 w 1255"/>
              <a:gd name="T1" fmla="*/ 2147483646 h 182"/>
              <a:gd name="T2" fmla="*/ 2147483646 w 1255"/>
              <a:gd name="T3" fmla="*/ 2147483646 h 182"/>
              <a:gd name="T4" fmla="*/ 2147483646 w 1255"/>
              <a:gd name="T5" fmla="*/ 2147483646 h 182"/>
              <a:gd name="T6" fmla="*/ 2147483646 w 1255"/>
              <a:gd name="T7" fmla="*/ 2147483646 h 182"/>
              <a:gd name="T8" fmla="*/ 2147483646 w 1255"/>
              <a:gd name="T9" fmla="*/ 2147483646 h 182"/>
              <a:gd name="T10" fmla="*/ 2147483646 w 1255"/>
              <a:gd name="T11" fmla="*/ 2147483646 h 182"/>
              <a:gd name="T12" fmla="*/ 2147483646 w 1255"/>
              <a:gd name="T13" fmla="*/ 2147483646 h 182"/>
              <a:gd name="T14" fmla="*/ 2147483646 w 1255"/>
              <a:gd name="T15" fmla="*/ 2147483646 h 182"/>
              <a:gd name="T16" fmla="*/ 2147483646 w 1255"/>
              <a:gd name="T17" fmla="*/ 2147483646 h 182"/>
              <a:gd name="T18" fmla="*/ 2147483646 w 1255"/>
              <a:gd name="T19" fmla="*/ 2147483646 h 182"/>
              <a:gd name="T20" fmla="*/ 2147483646 w 1255"/>
              <a:gd name="T21" fmla="*/ 2147483646 h 182"/>
              <a:gd name="T22" fmla="*/ 2147483646 w 1255"/>
              <a:gd name="T23" fmla="*/ 2147483646 h 182"/>
              <a:gd name="T24" fmla="*/ 2147483646 w 1255"/>
              <a:gd name="T25" fmla="*/ 2147483646 h 182"/>
              <a:gd name="T26" fmla="*/ 2147483646 w 1255"/>
              <a:gd name="T27" fmla="*/ 2147483646 h 182"/>
              <a:gd name="T28" fmla="*/ 2147483646 w 1255"/>
              <a:gd name="T29" fmla="*/ 2147483646 h 182"/>
              <a:gd name="T30" fmla="*/ 2147483646 w 1255"/>
              <a:gd name="T31" fmla="*/ 2147483646 h 182"/>
              <a:gd name="T32" fmla="*/ 2147483646 w 1255"/>
              <a:gd name="T33" fmla="*/ 2147483646 h 182"/>
              <a:gd name="T34" fmla="*/ 2147483646 w 1255"/>
              <a:gd name="T35" fmla="*/ 2147483646 h 182"/>
              <a:gd name="T36" fmla="*/ 2147483646 w 1255"/>
              <a:gd name="T37" fmla="*/ 2147483646 h 182"/>
              <a:gd name="T38" fmla="*/ 2147483646 w 1255"/>
              <a:gd name="T39" fmla="*/ 2147483646 h 182"/>
              <a:gd name="T40" fmla="*/ 2147483646 w 1255"/>
              <a:gd name="T41" fmla="*/ 2147483646 h 182"/>
              <a:gd name="T42" fmla="*/ 2147483646 w 1255"/>
              <a:gd name="T43" fmla="*/ 2147483646 h 182"/>
              <a:gd name="T44" fmla="*/ 2147483646 w 1255"/>
              <a:gd name="T45" fmla="*/ 2147483646 h 182"/>
              <a:gd name="T46" fmla="*/ 2147483646 w 1255"/>
              <a:gd name="T47" fmla="*/ 2147483646 h 182"/>
              <a:gd name="T48" fmla="*/ 2147483646 w 1255"/>
              <a:gd name="T49" fmla="*/ 2147483646 h 182"/>
              <a:gd name="T50" fmla="*/ 2147483646 w 1255"/>
              <a:gd name="T51" fmla="*/ 2147483646 h 182"/>
              <a:gd name="T52" fmla="*/ 2147483646 w 1255"/>
              <a:gd name="T53" fmla="*/ 2147483646 h 182"/>
              <a:gd name="T54" fmla="*/ 2147483646 w 1255"/>
              <a:gd name="T55" fmla="*/ 2147483646 h 182"/>
              <a:gd name="T56" fmla="*/ 2147483646 w 1255"/>
              <a:gd name="T57" fmla="*/ 2147483646 h 182"/>
              <a:gd name="T58" fmla="*/ 2147483646 w 1255"/>
              <a:gd name="T59" fmla="*/ 2147483646 h 182"/>
              <a:gd name="T60" fmla="*/ 2147483646 w 1255"/>
              <a:gd name="T61" fmla="*/ 2147483646 h 182"/>
              <a:gd name="T62" fmla="*/ 2147483646 w 1255"/>
              <a:gd name="T63" fmla="*/ 2147483646 h 182"/>
              <a:gd name="T64" fmla="*/ 2147483646 w 1255"/>
              <a:gd name="T65" fmla="*/ 2147483646 h 182"/>
              <a:gd name="T66" fmla="*/ 2147483646 w 1255"/>
              <a:gd name="T67" fmla="*/ 2147483646 h 182"/>
              <a:gd name="T68" fmla="*/ 2147483646 w 1255"/>
              <a:gd name="T69" fmla="*/ 2147483646 h 182"/>
              <a:gd name="T70" fmla="*/ 2147483646 w 1255"/>
              <a:gd name="T71" fmla="*/ 2147483646 h 182"/>
              <a:gd name="T72" fmla="*/ 2147483646 w 1255"/>
              <a:gd name="T73" fmla="*/ 2147483646 h 182"/>
              <a:gd name="T74" fmla="*/ 2147483646 w 1255"/>
              <a:gd name="T75" fmla="*/ 2147483646 h 182"/>
              <a:gd name="T76" fmla="*/ 2147483646 w 1255"/>
              <a:gd name="T77" fmla="*/ 2147483646 h 182"/>
              <a:gd name="T78" fmla="*/ 2147483646 w 1255"/>
              <a:gd name="T79" fmla="*/ 2147483646 h 182"/>
              <a:gd name="T80" fmla="*/ 2147483646 w 1255"/>
              <a:gd name="T81" fmla="*/ 2147483646 h 182"/>
              <a:gd name="T82" fmla="*/ 2147483646 w 1255"/>
              <a:gd name="T83" fmla="*/ 2147483646 h 182"/>
              <a:gd name="T84" fmla="*/ 2147483646 w 1255"/>
              <a:gd name="T85" fmla="*/ 2147483646 h 182"/>
              <a:gd name="T86" fmla="*/ 2147483646 w 1255"/>
              <a:gd name="T87" fmla="*/ 2147483646 h 182"/>
              <a:gd name="T88" fmla="*/ 2147483646 w 1255"/>
              <a:gd name="T89" fmla="*/ 2147483646 h 182"/>
              <a:gd name="T90" fmla="*/ 2147483646 w 1255"/>
              <a:gd name="T91" fmla="*/ 2147483646 h 182"/>
              <a:gd name="T92" fmla="*/ 2147483646 w 1255"/>
              <a:gd name="T93" fmla="*/ 2147483646 h 182"/>
              <a:gd name="T94" fmla="*/ 2147483646 w 1255"/>
              <a:gd name="T95" fmla="*/ 2147483646 h 182"/>
              <a:gd name="T96" fmla="*/ 2147483646 w 1255"/>
              <a:gd name="T97" fmla="*/ 2147483646 h 182"/>
              <a:gd name="T98" fmla="*/ 2147483646 w 1255"/>
              <a:gd name="T99" fmla="*/ 2147483646 h 182"/>
              <a:gd name="T100" fmla="*/ 2147483646 w 1255"/>
              <a:gd name="T101" fmla="*/ 2147483646 h 182"/>
              <a:gd name="T102" fmla="*/ 2147483646 w 1255"/>
              <a:gd name="T103" fmla="*/ 2147483646 h 182"/>
              <a:gd name="T104" fmla="*/ 2147483646 w 1255"/>
              <a:gd name="T105" fmla="*/ 2147483646 h 182"/>
              <a:gd name="T106" fmla="*/ 2147483646 w 1255"/>
              <a:gd name="T107" fmla="*/ 2147483646 h 182"/>
              <a:gd name="T108" fmla="*/ 2147483646 w 1255"/>
              <a:gd name="T109" fmla="*/ 2147483646 h 182"/>
              <a:gd name="T110" fmla="*/ 2147483646 w 1255"/>
              <a:gd name="T111" fmla="*/ 2147483646 h 182"/>
              <a:gd name="T112" fmla="*/ 2147483646 w 1255"/>
              <a:gd name="T113" fmla="*/ 2147483646 h 182"/>
              <a:gd name="T114" fmla="*/ 2147483646 w 1255"/>
              <a:gd name="T115" fmla="*/ 2147483646 h 182"/>
              <a:gd name="T116" fmla="*/ 2147483646 w 1255"/>
              <a:gd name="T117" fmla="*/ 2147483646 h 182"/>
              <a:gd name="T118" fmla="*/ 2147483646 w 1255"/>
              <a:gd name="T119" fmla="*/ 2147483646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chemeClr val="tx2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51" name="Freeform 14">
            <a:extLst>
              <a:ext uri="{FF2B5EF4-FFF2-40B4-BE49-F238E27FC236}">
                <a16:creationId xmlns:a16="http://schemas.microsoft.com/office/drawing/2014/main" id="{5CEAA248-30BB-3058-C74D-B83DAFA37026}"/>
              </a:ext>
            </a:extLst>
          </p:cNvPr>
          <p:cNvSpPr>
            <a:spLocks/>
          </p:cNvSpPr>
          <p:nvPr/>
        </p:nvSpPr>
        <p:spPr bwMode="auto">
          <a:xfrm>
            <a:off x="5734927" y="2428354"/>
            <a:ext cx="581025" cy="534590"/>
          </a:xfrm>
          <a:custGeom>
            <a:avLst/>
            <a:gdLst>
              <a:gd name="T0" fmla="*/ 2147483646 w 488"/>
              <a:gd name="T1" fmla="*/ 2147483646 h 449"/>
              <a:gd name="T2" fmla="*/ 2147483646 w 488"/>
              <a:gd name="T3" fmla="*/ 2147483646 h 449"/>
              <a:gd name="T4" fmla="*/ 2147483646 w 488"/>
              <a:gd name="T5" fmla="*/ 2147483646 h 449"/>
              <a:gd name="T6" fmla="*/ 2147483646 w 488"/>
              <a:gd name="T7" fmla="*/ 2147483646 h 449"/>
              <a:gd name="T8" fmla="*/ 2147483646 w 488"/>
              <a:gd name="T9" fmla="*/ 2147483646 h 449"/>
              <a:gd name="T10" fmla="*/ 2147483646 w 488"/>
              <a:gd name="T11" fmla="*/ 2147483646 h 449"/>
              <a:gd name="T12" fmla="*/ 2147483646 w 488"/>
              <a:gd name="T13" fmla="*/ 2147483646 h 449"/>
              <a:gd name="T14" fmla="*/ 2147483646 w 488"/>
              <a:gd name="T15" fmla="*/ 2147483646 h 449"/>
              <a:gd name="T16" fmla="*/ 2147483646 w 488"/>
              <a:gd name="T17" fmla="*/ 2147483646 h 449"/>
              <a:gd name="T18" fmla="*/ 2147483646 w 488"/>
              <a:gd name="T19" fmla="*/ 2147483646 h 449"/>
              <a:gd name="T20" fmla="*/ 2147483646 w 488"/>
              <a:gd name="T21" fmla="*/ 2147483646 h 449"/>
              <a:gd name="T22" fmla="*/ 2147483646 w 488"/>
              <a:gd name="T23" fmla="*/ 2147483646 h 449"/>
              <a:gd name="T24" fmla="*/ 2147483646 w 488"/>
              <a:gd name="T25" fmla="*/ 2147483646 h 449"/>
              <a:gd name="T26" fmla="*/ 2147483646 w 488"/>
              <a:gd name="T27" fmla="*/ 2147483646 h 449"/>
              <a:gd name="T28" fmla="*/ 2147483646 w 488"/>
              <a:gd name="T29" fmla="*/ 2147483646 h 449"/>
              <a:gd name="T30" fmla="*/ 2147483646 w 488"/>
              <a:gd name="T31" fmla="*/ 2147483646 h 449"/>
              <a:gd name="T32" fmla="*/ 2147483646 w 488"/>
              <a:gd name="T33" fmla="*/ 2147483646 h 449"/>
              <a:gd name="T34" fmla="*/ 2147483646 w 488"/>
              <a:gd name="T35" fmla="*/ 2147483646 h 449"/>
              <a:gd name="T36" fmla="*/ 2147483646 w 488"/>
              <a:gd name="T37" fmla="*/ 2147483646 h 449"/>
              <a:gd name="T38" fmla="*/ 2147483646 w 488"/>
              <a:gd name="T39" fmla="*/ 2147483646 h 449"/>
              <a:gd name="T40" fmla="*/ 2147483646 w 488"/>
              <a:gd name="T41" fmla="*/ 2147483646 h 449"/>
              <a:gd name="T42" fmla="*/ 2147483646 w 488"/>
              <a:gd name="T43" fmla="*/ 2147483646 h 449"/>
              <a:gd name="T44" fmla="*/ 2147483646 w 488"/>
              <a:gd name="T45" fmla="*/ 2147483646 h 449"/>
              <a:gd name="T46" fmla="*/ 2147483646 w 488"/>
              <a:gd name="T47" fmla="*/ 2147483646 h 449"/>
              <a:gd name="T48" fmla="*/ 2147483646 w 488"/>
              <a:gd name="T49" fmla="*/ 2147483646 h 449"/>
              <a:gd name="T50" fmla="*/ 2147483646 w 488"/>
              <a:gd name="T51" fmla="*/ 2147483646 h 449"/>
              <a:gd name="T52" fmla="*/ 2147483646 w 488"/>
              <a:gd name="T53" fmla="*/ 2147483646 h 449"/>
              <a:gd name="T54" fmla="*/ 2147483646 w 488"/>
              <a:gd name="T55" fmla="*/ 2147483646 h 449"/>
              <a:gd name="T56" fmla="*/ 2147483646 w 488"/>
              <a:gd name="T57" fmla="*/ 2147483646 h 449"/>
              <a:gd name="T58" fmla="*/ 2147483646 w 488"/>
              <a:gd name="T59" fmla="*/ 2147483646 h 449"/>
              <a:gd name="T60" fmla="*/ 2147483646 w 488"/>
              <a:gd name="T61" fmla="*/ 2147483646 h 449"/>
              <a:gd name="T62" fmla="*/ 2147483646 w 488"/>
              <a:gd name="T63" fmla="*/ 2147483646 h 449"/>
              <a:gd name="T64" fmla="*/ 2147483646 w 488"/>
              <a:gd name="T65" fmla="*/ 2147483646 h 449"/>
              <a:gd name="T66" fmla="*/ 2147483646 w 488"/>
              <a:gd name="T67" fmla="*/ 2147483646 h 449"/>
              <a:gd name="T68" fmla="*/ 2147483646 w 488"/>
              <a:gd name="T69" fmla="*/ 2147483646 h 449"/>
              <a:gd name="T70" fmla="*/ 2147483646 w 488"/>
              <a:gd name="T71" fmla="*/ 2147483646 h 449"/>
              <a:gd name="T72" fmla="*/ 2147483646 w 488"/>
              <a:gd name="T73" fmla="*/ 2147483646 h 449"/>
              <a:gd name="T74" fmla="*/ 2147483646 w 488"/>
              <a:gd name="T75" fmla="*/ 2147483646 h 449"/>
              <a:gd name="T76" fmla="*/ 2147483646 w 488"/>
              <a:gd name="T77" fmla="*/ 2147483646 h 449"/>
              <a:gd name="T78" fmla="*/ 2147483646 w 488"/>
              <a:gd name="T79" fmla="*/ 2147483646 h 449"/>
              <a:gd name="T80" fmla="*/ 2147483646 w 488"/>
              <a:gd name="T81" fmla="*/ 2147483646 h 449"/>
              <a:gd name="T82" fmla="*/ 2147483646 w 488"/>
              <a:gd name="T83" fmla="*/ 2147483646 h 449"/>
              <a:gd name="T84" fmla="*/ 2147483646 w 488"/>
              <a:gd name="T85" fmla="*/ 2147483646 h 449"/>
              <a:gd name="T86" fmla="*/ 2147483646 w 488"/>
              <a:gd name="T87" fmla="*/ 2147483646 h 449"/>
              <a:gd name="T88" fmla="*/ 2147483646 w 488"/>
              <a:gd name="T89" fmla="*/ 2147483646 h 449"/>
              <a:gd name="T90" fmla="*/ 2147483646 w 488"/>
              <a:gd name="T91" fmla="*/ 2147483646 h 449"/>
              <a:gd name="T92" fmla="*/ 2147483646 w 488"/>
              <a:gd name="T93" fmla="*/ 2147483646 h 449"/>
              <a:gd name="T94" fmla="*/ 2147483646 w 488"/>
              <a:gd name="T95" fmla="*/ 2147483646 h 449"/>
              <a:gd name="T96" fmla="*/ 2147483646 w 488"/>
              <a:gd name="T97" fmla="*/ 2147483646 h 449"/>
              <a:gd name="T98" fmla="*/ 2147483646 w 488"/>
              <a:gd name="T99" fmla="*/ 2147483646 h 449"/>
              <a:gd name="T100" fmla="*/ 2147483646 w 488"/>
              <a:gd name="T101" fmla="*/ 2147483646 h 449"/>
              <a:gd name="T102" fmla="*/ 2147483646 w 488"/>
              <a:gd name="T103" fmla="*/ 2147483646 h 449"/>
              <a:gd name="T104" fmla="*/ 2147483646 w 488"/>
              <a:gd name="T105" fmla="*/ 2147483646 h 449"/>
              <a:gd name="T106" fmla="*/ 2147483646 w 488"/>
              <a:gd name="T107" fmla="*/ 2147483646 h 449"/>
              <a:gd name="T108" fmla="*/ 2147483646 w 488"/>
              <a:gd name="T109" fmla="*/ 2147483646 h 449"/>
              <a:gd name="T110" fmla="*/ 2147483646 w 488"/>
              <a:gd name="T111" fmla="*/ 2147483646 h 449"/>
              <a:gd name="T112" fmla="*/ 2147483646 w 488"/>
              <a:gd name="T113" fmla="*/ 2147483646 h 449"/>
              <a:gd name="T114" fmla="*/ 2147483646 w 488"/>
              <a:gd name="T115" fmla="*/ 2147483646 h 449"/>
              <a:gd name="T116" fmla="*/ 2147483646 w 488"/>
              <a:gd name="T117" fmla="*/ 2147483646 h 449"/>
              <a:gd name="T118" fmla="*/ 2147483646 w 488"/>
              <a:gd name="T119" fmla="*/ 2147483646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chemeClr val="tx2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52" name="Freeform 16">
            <a:extLst>
              <a:ext uri="{FF2B5EF4-FFF2-40B4-BE49-F238E27FC236}">
                <a16:creationId xmlns:a16="http://schemas.microsoft.com/office/drawing/2014/main" id="{70435C35-4E0D-3252-F2DC-0CE9EFF5AD5F}"/>
              </a:ext>
            </a:extLst>
          </p:cNvPr>
          <p:cNvSpPr>
            <a:spLocks/>
          </p:cNvSpPr>
          <p:nvPr/>
        </p:nvSpPr>
        <p:spPr bwMode="auto">
          <a:xfrm>
            <a:off x="6782679" y="2085453"/>
            <a:ext cx="1145381" cy="703659"/>
          </a:xfrm>
          <a:custGeom>
            <a:avLst/>
            <a:gdLst>
              <a:gd name="T0" fmla="*/ 2147483646 w 962"/>
              <a:gd name="T1" fmla="*/ 2147483646 h 591"/>
              <a:gd name="T2" fmla="*/ 2147483646 w 962"/>
              <a:gd name="T3" fmla="*/ 2147483646 h 591"/>
              <a:gd name="T4" fmla="*/ 2147483646 w 962"/>
              <a:gd name="T5" fmla="*/ 2147483646 h 591"/>
              <a:gd name="T6" fmla="*/ 2147483646 w 962"/>
              <a:gd name="T7" fmla="*/ 2147483646 h 591"/>
              <a:gd name="T8" fmla="*/ 2147483646 w 962"/>
              <a:gd name="T9" fmla="*/ 2147483646 h 591"/>
              <a:gd name="T10" fmla="*/ 2147483646 w 962"/>
              <a:gd name="T11" fmla="*/ 2147483646 h 591"/>
              <a:gd name="T12" fmla="*/ 2147483646 w 962"/>
              <a:gd name="T13" fmla="*/ 2147483646 h 591"/>
              <a:gd name="T14" fmla="*/ 2147483646 w 962"/>
              <a:gd name="T15" fmla="*/ 2147483646 h 591"/>
              <a:gd name="T16" fmla="*/ 2147483646 w 962"/>
              <a:gd name="T17" fmla="*/ 2147483646 h 591"/>
              <a:gd name="T18" fmla="*/ 2147483646 w 962"/>
              <a:gd name="T19" fmla="*/ 2147483646 h 591"/>
              <a:gd name="T20" fmla="*/ 2147483646 w 962"/>
              <a:gd name="T21" fmla="*/ 2147483646 h 591"/>
              <a:gd name="T22" fmla="*/ 2147483646 w 962"/>
              <a:gd name="T23" fmla="*/ 2147483646 h 591"/>
              <a:gd name="T24" fmla="*/ 2147483646 w 962"/>
              <a:gd name="T25" fmla="*/ 2147483646 h 591"/>
              <a:gd name="T26" fmla="*/ 2147483646 w 962"/>
              <a:gd name="T27" fmla="*/ 2147483646 h 591"/>
              <a:gd name="T28" fmla="*/ 2147483646 w 962"/>
              <a:gd name="T29" fmla="*/ 2147483646 h 591"/>
              <a:gd name="T30" fmla="*/ 2147483646 w 962"/>
              <a:gd name="T31" fmla="*/ 2147483646 h 591"/>
              <a:gd name="T32" fmla="*/ 2147483646 w 962"/>
              <a:gd name="T33" fmla="*/ 2147483646 h 591"/>
              <a:gd name="T34" fmla="*/ 2147483646 w 962"/>
              <a:gd name="T35" fmla="*/ 2147483646 h 591"/>
              <a:gd name="T36" fmla="*/ 2147483646 w 962"/>
              <a:gd name="T37" fmla="*/ 2147483646 h 591"/>
              <a:gd name="T38" fmla="*/ 2147483646 w 962"/>
              <a:gd name="T39" fmla="*/ 2147483646 h 591"/>
              <a:gd name="T40" fmla="*/ 2147483646 w 962"/>
              <a:gd name="T41" fmla="*/ 2147483646 h 591"/>
              <a:gd name="T42" fmla="*/ 2147483646 w 962"/>
              <a:gd name="T43" fmla="*/ 2147483646 h 591"/>
              <a:gd name="T44" fmla="*/ 2147483646 w 962"/>
              <a:gd name="T45" fmla="*/ 2147483646 h 591"/>
              <a:gd name="T46" fmla="*/ 2147483646 w 962"/>
              <a:gd name="T47" fmla="*/ 2147483646 h 591"/>
              <a:gd name="T48" fmla="*/ 2147483646 w 962"/>
              <a:gd name="T49" fmla="*/ 2147483646 h 591"/>
              <a:gd name="T50" fmla="*/ 2147483646 w 962"/>
              <a:gd name="T51" fmla="*/ 2147483646 h 591"/>
              <a:gd name="T52" fmla="*/ 2147483646 w 962"/>
              <a:gd name="T53" fmla="*/ 2147483646 h 591"/>
              <a:gd name="T54" fmla="*/ 2147483646 w 962"/>
              <a:gd name="T55" fmla="*/ 2147483646 h 591"/>
              <a:gd name="T56" fmla="*/ 2147483646 w 962"/>
              <a:gd name="T57" fmla="*/ 2147483646 h 591"/>
              <a:gd name="T58" fmla="*/ 2147483646 w 962"/>
              <a:gd name="T59" fmla="*/ 2147483646 h 591"/>
              <a:gd name="T60" fmla="*/ 2147483646 w 962"/>
              <a:gd name="T61" fmla="*/ 2147483646 h 591"/>
              <a:gd name="T62" fmla="*/ 2147483646 w 962"/>
              <a:gd name="T63" fmla="*/ 2147483646 h 591"/>
              <a:gd name="T64" fmla="*/ 2147483646 w 962"/>
              <a:gd name="T65" fmla="*/ 2147483646 h 591"/>
              <a:gd name="T66" fmla="*/ 2147483646 w 962"/>
              <a:gd name="T67" fmla="*/ 2147483646 h 591"/>
              <a:gd name="T68" fmla="*/ 2147483646 w 962"/>
              <a:gd name="T69" fmla="*/ 2147483646 h 591"/>
              <a:gd name="T70" fmla="*/ 2147483646 w 962"/>
              <a:gd name="T71" fmla="*/ 2147483646 h 591"/>
              <a:gd name="T72" fmla="*/ 2147483646 w 962"/>
              <a:gd name="T73" fmla="*/ 2147483646 h 591"/>
              <a:gd name="T74" fmla="*/ 2147483646 w 962"/>
              <a:gd name="T75" fmla="*/ 2147483646 h 591"/>
              <a:gd name="T76" fmla="*/ 2147483646 w 962"/>
              <a:gd name="T77" fmla="*/ 2147483646 h 591"/>
              <a:gd name="T78" fmla="*/ 2147483646 w 962"/>
              <a:gd name="T79" fmla="*/ 2147483646 h 591"/>
              <a:gd name="T80" fmla="*/ 2147483646 w 962"/>
              <a:gd name="T81" fmla="*/ 2147483646 h 591"/>
              <a:gd name="T82" fmla="*/ 2147483646 w 962"/>
              <a:gd name="T83" fmla="*/ 2147483646 h 591"/>
              <a:gd name="T84" fmla="*/ 2147483646 w 962"/>
              <a:gd name="T85" fmla="*/ 2147483646 h 591"/>
              <a:gd name="T86" fmla="*/ 2147483646 w 962"/>
              <a:gd name="T87" fmla="*/ 2147483646 h 591"/>
              <a:gd name="T88" fmla="*/ 2147483646 w 962"/>
              <a:gd name="T89" fmla="*/ 2147483646 h 591"/>
              <a:gd name="T90" fmla="*/ 2147483646 w 962"/>
              <a:gd name="T91" fmla="*/ 2147483646 h 591"/>
              <a:gd name="T92" fmla="*/ 2147483646 w 962"/>
              <a:gd name="T93" fmla="*/ 2147483646 h 591"/>
              <a:gd name="T94" fmla="*/ 2147483646 w 962"/>
              <a:gd name="T95" fmla="*/ 2147483646 h 591"/>
              <a:gd name="T96" fmla="*/ 2147483646 w 962"/>
              <a:gd name="T97" fmla="*/ 2147483646 h 591"/>
              <a:gd name="T98" fmla="*/ 2147483646 w 962"/>
              <a:gd name="T99" fmla="*/ 2147483646 h 591"/>
              <a:gd name="T100" fmla="*/ 2147483646 w 962"/>
              <a:gd name="T101" fmla="*/ 2147483646 h 591"/>
              <a:gd name="T102" fmla="*/ 2147483646 w 962"/>
              <a:gd name="T103" fmla="*/ 2147483646 h 591"/>
              <a:gd name="T104" fmla="*/ 2147483646 w 962"/>
              <a:gd name="T105" fmla="*/ 2147483646 h 591"/>
              <a:gd name="T106" fmla="*/ 2147483646 w 962"/>
              <a:gd name="T107" fmla="*/ 2147483646 h 591"/>
              <a:gd name="T108" fmla="*/ 2147483646 w 962"/>
              <a:gd name="T109" fmla="*/ 2147483646 h 591"/>
              <a:gd name="T110" fmla="*/ 2147483646 w 962"/>
              <a:gd name="T111" fmla="*/ 2147483646 h 591"/>
              <a:gd name="T112" fmla="*/ 2147483646 w 962"/>
              <a:gd name="T113" fmla="*/ 2147483646 h 591"/>
              <a:gd name="T114" fmla="*/ 2147483646 w 962"/>
              <a:gd name="T115" fmla="*/ 2147483646 h 591"/>
              <a:gd name="T116" fmla="*/ 2147483646 w 962"/>
              <a:gd name="T117" fmla="*/ 2147483646 h 591"/>
              <a:gd name="T118" fmla="*/ 2147483646 w 962"/>
              <a:gd name="T119" fmla="*/ 2147483646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chemeClr val="tx2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53" name="Freeform 17">
            <a:extLst>
              <a:ext uri="{FF2B5EF4-FFF2-40B4-BE49-F238E27FC236}">
                <a16:creationId xmlns:a16="http://schemas.microsoft.com/office/drawing/2014/main" id="{C42B9143-F219-BD1E-615E-7F1E2A62BA49}"/>
              </a:ext>
            </a:extLst>
          </p:cNvPr>
          <p:cNvSpPr>
            <a:spLocks/>
          </p:cNvSpPr>
          <p:nvPr/>
        </p:nvSpPr>
        <p:spPr bwMode="auto">
          <a:xfrm>
            <a:off x="6019488" y="2085453"/>
            <a:ext cx="763190" cy="322659"/>
          </a:xfrm>
          <a:custGeom>
            <a:avLst/>
            <a:gdLst>
              <a:gd name="T0" fmla="*/ 2147483646 w 641"/>
              <a:gd name="T1" fmla="*/ 2147483646 h 271"/>
              <a:gd name="T2" fmla="*/ 2147483646 w 641"/>
              <a:gd name="T3" fmla="*/ 2147483646 h 271"/>
              <a:gd name="T4" fmla="*/ 2147483646 w 641"/>
              <a:gd name="T5" fmla="*/ 2147483646 h 271"/>
              <a:gd name="T6" fmla="*/ 2147483646 w 641"/>
              <a:gd name="T7" fmla="*/ 2147483646 h 271"/>
              <a:gd name="T8" fmla="*/ 2147483646 w 641"/>
              <a:gd name="T9" fmla="*/ 2147483646 h 271"/>
              <a:gd name="T10" fmla="*/ 2147483646 w 641"/>
              <a:gd name="T11" fmla="*/ 2147483646 h 271"/>
              <a:gd name="T12" fmla="*/ 2147483646 w 641"/>
              <a:gd name="T13" fmla="*/ 2147483646 h 271"/>
              <a:gd name="T14" fmla="*/ 2147483646 w 641"/>
              <a:gd name="T15" fmla="*/ 2147483646 h 271"/>
              <a:gd name="T16" fmla="*/ 2147483646 w 641"/>
              <a:gd name="T17" fmla="*/ 2147483646 h 271"/>
              <a:gd name="T18" fmla="*/ 2147483646 w 641"/>
              <a:gd name="T19" fmla="*/ 2147483646 h 271"/>
              <a:gd name="T20" fmla="*/ 2147483646 w 641"/>
              <a:gd name="T21" fmla="*/ 2147483646 h 271"/>
              <a:gd name="T22" fmla="*/ 2147483646 w 641"/>
              <a:gd name="T23" fmla="*/ 2147483646 h 271"/>
              <a:gd name="T24" fmla="*/ 2147483646 w 641"/>
              <a:gd name="T25" fmla="*/ 2147483646 h 271"/>
              <a:gd name="T26" fmla="*/ 2147483646 w 641"/>
              <a:gd name="T27" fmla="*/ 2147483646 h 271"/>
              <a:gd name="T28" fmla="*/ 2147483646 w 641"/>
              <a:gd name="T29" fmla="*/ 2147483646 h 271"/>
              <a:gd name="T30" fmla="*/ 2147483646 w 641"/>
              <a:gd name="T31" fmla="*/ 2147483646 h 271"/>
              <a:gd name="T32" fmla="*/ 2147483646 w 641"/>
              <a:gd name="T33" fmla="*/ 2147483646 h 271"/>
              <a:gd name="T34" fmla="*/ 2147483646 w 641"/>
              <a:gd name="T35" fmla="*/ 2147483646 h 271"/>
              <a:gd name="T36" fmla="*/ 2147483646 w 641"/>
              <a:gd name="T37" fmla="*/ 2147483646 h 271"/>
              <a:gd name="T38" fmla="*/ 2147483646 w 641"/>
              <a:gd name="T39" fmla="*/ 2147483646 h 271"/>
              <a:gd name="T40" fmla="*/ 2147483646 w 641"/>
              <a:gd name="T41" fmla="*/ 2147483646 h 271"/>
              <a:gd name="T42" fmla="*/ 2147483646 w 641"/>
              <a:gd name="T43" fmla="*/ 2147483646 h 271"/>
              <a:gd name="T44" fmla="*/ 2147483646 w 641"/>
              <a:gd name="T45" fmla="*/ 2147483646 h 271"/>
              <a:gd name="T46" fmla="*/ 2147483646 w 641"/>
              <a:gd name="T47" fmla="*/ 2147483646 h 271"/>
              <a:gd name="T48" fmla="*/ 2147483646 w 641"/>
              <a:gd name="T49" fmla="*/ 2147483646 h 271"/>
              <a:gd name="T50" fmla="*/ 2147483646 w 641"/>
              <a:gd name="T51" fmla="*/ 2147483646 h 271"/>
              <a:gd name="T52" fmla="*/ 2147483646 w 641"/>
              <a:gd name="T53" fmla="*/ 2147483646 h 271"/>
              <a:gd name="T54" fmla="*/ 2147483646 w 641"/>
              <a:gd name="T55" fmla="*/ 2147483646 h 271"/>
              <a:gd name="T56" fmla="*/ 2147483646 w 641"/>
              <a:gd name="T57" fmla="*/ 2147483646 h 271"/>
              <a:gd name="T58" fmla="*/ 2147483646 w 641"/>
              <a:gd name="T59" fmla="*/ 2147483646 h 271"/>
              <a:gd name="T60" fmla="*/ 2147483646 w 641"/>
              <a:gd name="T61" fmla="*/ 2147483646 h 271"/>
              <a:gd name="T62" fmla="*/ 2147483646 w 641"/>
              <a:gd name="T63" fmla="*/ 2147483646 h 271"/>
              <a:gd name="T64" fmla="*/ 2147483646 w 641"/>
              <a:gd name="T65" fmla="*/ 2147483646 h 271"/>
              <a:gd name="T66" fmla="*/ 2147483646 w 641"/>
              <a:gd name="T67" fmla="*/ 2147483646 h 271"/>
              <a:gd name="T68" fmla="*/ 2147483646 w 641"/>
              <a:gd name="T69" fmla="*/ 2147483646 h 271"/>
              <a:gd name="T70" fmla="*/ 2147483646 w 641"/>
              <a:gd name="T71" fmla="*/ 2147483646 h 271"/>
              <a:gd name="T72" fmla="*/ 2147483646 w 641"/>
              <a:gd name="T73" fmla="*/ 2147483646 h 271"/>
              <a:gd name="T74" fmla="*/ 2147483646 w 641"/>
              <a:gd name="T75" fmla="*/ 2147483646 h 271"/>
              <a:gd name="T76" fmla="*/ 2147483646 w 641"/>
              <a:gd name="T77" fmla="*/ 2147483646 h 271"/>
              <a:gd name="T78" fmla="*/ 2147483646 w 641"/>
              <a:gd name="T79" fmla="*/ 2147483646 h 271"/>
              <a:gd name="T80" fmla="*/ 2147483646 w 641"/>
              <a:gd name="T81" fmla="*/ 2147483646 h 271"/>
              <a:gd name="T82" fmla="*/ 2147483646 w 641"/>
              <a:gd name="T83" fmla="*/ 2147483646 h 271"/>
              <a:gd name="T84" fmla="*/ 2147483646 w 641"/>
              <a:gd name="T85" fmla="*/ 2147483646 h 271"/>
              <a:gd name="T86" fmla="*/ 2147483646 w 641"/>
              <a:gd name="T87" fmla="*/ 2147483646 h 271"/>
              <a:gd name="T88" fmla="*/ 2147483646 w 641"/>
              <a:gd name="T89" fmla="*/ 2147483646 h 271"/>
              <a:gd name="T90" fmla="*/ 2147483646 w 641"/>
              <a:gd name="T91" fmla="*/ 2147483646 h 271"/>
              <a:gd name="T92" fmla="*/ 2147483646 w 641"/>
              <a:gd name="T93" fmla="*/ 2147483646 h 271"/>
              <a:gd name="T94" fmla="*/ 2147483646 w 641"/>
              <a:gd name="T95" fmla="*/ 2147483646 h 271"/>
              <a:gd name="T96" fmla="*/ 2147483646 w 641"/>
              <a:gd name="T97" fmla="*/ 2147483646 h 271"/>
              <a:gd name="T98" fmla="*/ 2147483646 w 641"/>
              <a:gd name="T99" fmla="*/ 2147483646 h 271"/>
              <a:gd name="T100" fmla="*/ 2147483646 w 641"/>
              <a:gd name="T101" fmla="*/ 2147483646 h 271"/>
              <a:gd name="T102" fmla="*/ 2147483646 w 641"/>
              <a:gd name="T103" fmla="*/ 2147483646 h 271"/>
              <a:gd name="T104" fmla="*/ 2147483646 w 641"/>
              <a:gd name="T105" fmla="*/ 0 h 271"/>
              <a:gd name="T106" fmla="*/ 2147483646 w 641"/>
              <a:gd name="T107" fmla="*/ 2147483646 h 271"/>
              <a:gd name="T108" fmla="*/ 2147483646 w 641"/>
              <a:gd name="T109" fmla="*/ 2147483646 h 271"/>
              <a:gd name="T110" fmla="*/ 2147483646 w 641"/>
              <a:gd name="T111" fmla="*/ 2147483646 h 271"/>
              <a:gd name="T112" fmla="*/ 2147483646 w 641"/>
              <a:gd name="T113" fmla="*/ 2147483646 h 271"/>
              <a:gd name="T114" fmla="*/ 2147483646 w 641"/>
              <a:gd name="T115" fmla="*/ 0 h 271"/>
              <a:gd name="T116" fmla="*/ 2147483646 w 641"/>
              <a:gd name="T117" fmla="*/ 2147483646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chemeClr val="tx2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54" name="Freeform 18">
            <a:extLst>
              <a:ext uri="{FF2B5EF4-FFF2-40B4-BE49-F238E27FC236}">
                <a16:creationId xmlns:a16="http://schemas.microsoft.com/office/drawing/2014/main" id="{48D408F5-DAB3-EE98-001F-3FDC766AEA66}"/>
              </a:ext>
            </a:extLst>
          </p:cNvPr>
          <p:cNvSpPr>
            <a:spLocks/>
          </p:cNvSpPr>
          <p:nvPr/>
        </p:nvSpPr>
        <p:spPr bwMode="auto">
          <a:xfrm>
            <a:off x="4003759" y="1852090"/>
            <a:ext cx="1666875" cy="470297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rgbClr val="A5A5A5">
              <a:lumMod val="40000"/>
              <a:lumOff val="60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ill Sans MT"/>
              <a:cs typeface="Arial" charset="0"/>
            </a:endParaRPr>
          </a:p>
        </p:txBody>
      </p:sp>
      <p:sp>
        <p:nvSpPr>
          <p:cNvPr id="55" name="Freeform 20">
            <a:extLst>
              <a:ext uri="{FF2B5EF4-FFF2-40B4-BE49-F238E27FC236}">
                <a16:creationId xmlns:a16="http://schemas.microsoft.com/office/drawing/2014/main" id="{FE4D1EE0-B1FB-6AFE-C268-A1C94C9C4BF4}"/>
              </a:ext>
            </a:extLst>
          </p:cNvPr>
          <p:cNvSpPr>
            <a:spLocks noEditPoints="1"/>
          </p:cNvSpPr>
          <p:nvPr/>
        </p:nvSpPr>
        <p:spPr bwMode="auto">
          <a:xfrm>
            <a:off x="5306304" y="1602060"/>
            <a:ext cx="2489597" cy="844153"/>
          </a:xfrm>
          <a:custGeom>
            <a:avLst/>
            <a:gdLst>
              <a:gd name="T0" fmla="*/ 2147483646 w 2091"/>
              <a:gd name="T1" fmla="*/ 2147483646 h 709"/>
              <a:gd name="T2" fmla="*/ 2147483646 w 2091"/>
              <a:gd name="T3" fmla="*/ 2147483646 h 709"/>
              <a:gd name="T4" fmla="*/ 2147483646 w 2091"/>
              <a:gd name="T5" fmla="*/ 2147483646 h 709"/>
              <a:gd name="T6" fmla="*/ 2147483646 w 2091"/>
              <a:gd name="T7" fmla="*/ 2147483646 h 709"/>
              <a:gd name="T8" fmla="*/ 2147483646 w 2091"/>
              <a:gd name="T9" fmla="*/ 2147483646 h 709"/>
              <a:gd name="T10" fmla="*/ 2147483646 w 2091"/>
              <a:gd name="T11" fmla="*/ 2147483646 h 709"/>
              <a:gd name="T12" fmla="*/ 2147483646 w 2091"/>
              <a:gd name="T13" fmla="*/ 2147483646 h 709"/>
              <a:gd name="T14" fmla="*/ 2147483646 w 2091"/>
              <a:gd name="T15" fmla="*/ 2147483646 h 709"/>
              <a:gd name="T16" fmla="*/ 2147483646 w 2091"/>
              <a:gd name="T17" fmla="*/ 2147483646 h 709"/>
              <a:gd name="T18" fmla="*/ 2147483646 w 2091"/>
              <a:gd name="T19" fmla="*/ 2147483646 h 709"/>
              <a:gd name="T20" fmla="*/ 2147483646 w 2091"/>
              <a:gd name="T21" fmla="*/ 2147483646 h 709"/>
              <a:gd name="T22" fmla="*/ 2147483646 w 2091"/>
              <a:gd name="T23" fmla="*/ 2147483646 h 709"/>
              <a:gd name="T24" fmla="*/ 2147483646 w 2091"/>
              <a:gd name="T25" fmla="*/ 2147483646 h 709"/>
              <a:gd name="T26" fmla="*/ 2147483646 w 2091"/>
              <a:gd name="T27" fmla="*/ 2147483646 h 709"/>
              <a:gd name="T28" fmla="*/ 2147483646 w 2091"/>
              <a:gd name="T29" fmla="*/ 2147483646 h 709"/>
              <a:gd name="T30" fmla="*/ 2147483646 w 2091"/>
              <a:gd name="T31" fmla="*/ 2147483646 h 709"/>
              <a:gd name="T32" fmla="*/ 2147483646 w 2091"/>
              <a:gd name="T33" fmla="*/ 2147483646 h 709"/>
              <a:gd name="T34" fmla="*/ 2147483646 w 2091"/>
              <a:gd name="T35" fmla="*/ 2147483646 h 709"/>
              <a:gd name="T36" fmla="*/ 2147483646 w 2091"/>
              <a:gd name="T37" fmla="*/ 2147483646 h 709"/>
              <a:gd name="T38" fmla="*/ 2147483646 w 2091"/>
              <a:gd name="T39" fmla="*/ 2147483646 h 709"/>
              <a:gd name="T40" fmla="*/ 2147483646 w 2091"/>
              <a:gd name="T41" fmla="*/ 2147483646 h 709"/>
              <a:gd name="T42" fmla="*/ 2147483646 w 2091"/>
              <a:gd name="T43" fmla="*/ 2147483646 h 709"/>
              <a:gd name="T44" fmla="*/ 2147483646 w 2091"/>
              <a:gd name="T45" fmla="*/ 2147483646 h 709"/>
              <a:gd name="T46" fmla="*/ 2147483646 w 2091"/>
              <a:gd name="T47" fmla="*/ 2147483646 h 709"/>
              <a:gd name="T48" fmla="*/ 2147483646 w 2091"/>
              <a:gd name="T49" fmla="*/ 2147483646 h 709"/>
              <a:gd name="T50" fmla="*/ 2147483646 w 2091"/>
              <a:gd name="T51" fmla="*/ 2147483646 h 709"/>
              <a:gd name="T52" fmla="*/ 2147483646 w 2091"/>
              <a:gd name="T53" fmla="*/ 2147483646 h 709"/>
              <a:gd name="T54" fmla="*/ 2147483646 w 2091"/>
              <a:gd name="T55" fmla="*/ 2147483646 h 709"/>
              <a:gd name="T56" fmla="*/ 2147483646 w 2091"/>
              <a:gd name="T57" fmla="*/ 2147483646 h 709"/>
              <a:gd name="T58" fmla="*/ 2147483646 w 2091"/>
              <a:gd name="T59" fmla="*/ 2147483646 h 709"/>
              <a:gd name="T60" fmla="*/ 2147483646 w 2091"/>
              <a:gd name="T61" fmla="*/ 2147483646 h 709"/>
              <a:gd name="T62" fmla="*/ 2147483646 w 2091"/>
              <a:gd name="T63" fmla="*/ 2147483646 h 709"/>
              <a:gd name="T64" fmla="*/ 2147483646 w 2091"/>
              <a:gd name="T65" fmla="*/ 2147483646 h 709"/>
              <a:gd name="T66" fmla="*/ 2147483646 w 2091"/>
              <a:gd name="T67" fmla="*/ 2147483646 h 709"/>
              <a:gd name="T68" fmla="*/ 2147483646 w 2091"/>
              <a:gd name="T69" fmla="*/ 2147483646 h 709"/>
              <a:gd name="T70" fmla="*/ 2147483646 w 2091"/>
              <a:gd name="T71" fmla="*/ 2147483646 h 709"/>
              <a:gd name="T72" fmla="*/ 2147483646 w 2091"/>
              <a:gd name="T73" fmla="*/ 2147483646 h 709"/>
              <a:gd name="T74" fmla="*/ 2147483646 w 2091"/>
              <a:gd name="T75" fmla="*/ 2147483646 h 709"/>
              <a:gd name="T76" fmla="*/ 2147483646 w 2091"/>
              <a:gd name="T77" fmla="*/ 2147483646 h 709"/>
              <a:gd name="T78" fmla="*/ 2147483646 w 2091"/>
              <a:gd name="T79" fmla="*/ 2147483646 h 709"/>
              <a:gd name="T80" fmla="*/ 2147483646 w 2091"/>
              <a:gd name="T81" fmla="*/ 2147483646 h 709"/>
              <a:gd name="T82" fmla="*/ 2147483646 w 2091"/>
              <a:gd name="T83" fmla="*/ 2147483646 h 709"/>
              <a:gd name="T84" fmla="*/ 2147483646 w 2091"/>
              <a:gd name="T85" fmla="*/ 2147483646 h 709"/>
              <a:gd name="T86" fmla="*/ 2147483646 w 2091"/>
              <a:gd name="T87" fmla="*/ 2147483646 h 709"/>
              <a:gd name="T88" fmla="*/ 2147483646 w 2091"/>
              <a:gd name="T89" fmla="*/ 2147483646 h 709"/>
              <a:gd name="T90" fmla="*/ 2147483646 w 2091"/>
              <a:gd name="T91" fmla="*/ 2147483646 h 709"/>
              <a:gd name="T92" fmla="*/ 2147483646 w 2091"/>
              <a:gd name="T93" fmla="*/ 2147483646 h 709"/>
              <a:gd name="T94" fmla="*/ 2147483646 w 2091"/>
              <a:gd name="T95" fmla="*/ 2147483646 h 709"/>
              <a:gd name="T96" fmla="*/ 2147483646 w 2091"/>
              <a:gd name="T97" fmla="*/ 2147483646 h 709"/>
              <a:gd name="T98" fmla="*/ 2147483646 w 2091"/>
              <a:gd name="T99" fmla="*/ 2147483646 h 709"/>
              <a:gd name="T100" fmla="*/ 2147483646 w 2091"/>
              <a:gd name="T101" fmla="*/ 2147483646 h 709"/>
              <a:gd name="T102" fmla="*/ 2147483646 w 2091"/>
              <a:gd name="T103" fmla="*/ 2147483646 h 709"/>
              <a:gd name="T104" fmla="*/ 2147483646 w 2091"/>
              <a:gd name="T105" fmla="*/ 2147483646 h 709"/>
              <a:gd name="T106" fmla="*/ 2147483646 w 2091"/>
              <a:gd name="T107" fmla="*/ 2147483646 h 709"/>
              <a:gd name="T108" fmla="*/ 2147483646 w 2091"/>
              <a:gd name="T109" fmla="*/ 2147483646 h 709"/>
              <a:gd name="T110" fmla="*/ 2147483646 w 2091"/>
              <a:gd name="T111" fmla="*/ 2147483646 h 709"/>
              <a:gd name="T112" fmla="*/ 2147483646 w 2091"/>
              <a:gd name="T113" fmla="*/ 2147483646 h 709"/>
              <a:gd name="T114" fmla="*/ 2147483646 w 2091"/>
              <a:gd name="T115" fmla="*/ 2147483646 h 709"/>
              <a:gd name="T116" fmla="*/ 2147483646 w 2091"/>
              <a:gd name="T117" fmla="*/ 2147483646 h 709"/>
              <a:gd name="T118" fmla="*/ 2147483646 w 2091"/>
              <a:gd name="T119" fmla="*/ 2147483646 h 709"/>
              <a:gd name="T120" fmla="*/ 2147483646 w 2091"/>
              <a:gd name="T121" fmla="*/ 2147483646 h 709"/>
              <a:gd name="T122" fmla="*/ 2147483646 w 2091"/>
              <a:gd name="T123" fmla="*/ 2147483646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rgbClr val="002060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chemeClr val="tx2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56" name="Freeform 21">
            <a:extLst>
              <a:ext uri="{FF2B5EF4-FFF2-40B4-BE49-F238E27FC236}">
                <a16:creationId xmlns:a16="http://schemas.microsoft.com/office/drawing/2014/main" id="{235C2B5E-4CE0-701E-FFD5-BFBB0593F3A8}"/>
              </a:ext>
            </a:extLst>
          </p:cNvPr>
          <p:cNvSpPr>
            <a:spLocks/>
          </p:cNvSpPr>
          <p:nvPr/>
        </p:nvSpPr>
        <p:spPr bwMode="auto">
          <a:xfrm>
            <a:off x="6171887" y="1762794"/>
            <a:ext cx="119063" cy="140494"/>
          </a:xfrm>
          <a:custGeom>
            <a:avLst/>
            <a:gdLst>
              <a:gd name="T0" fmla="*/ 2147483646 w 100"/>
              <a:gd name="T1" fmla="*/ 2147483646 h 118"/>
              <a:gd name="T2" fmla="*/ 2147483646 w 100"/>
              <a:gd name="T3" fmla="*/ 2147483646 h 118"/>
              <a:gd name="T4" fmla="*/ 2147483646 w 100"/>
              <a:gd name="T5" fmla="*/ 2147483646 h 118"/>
              <a:gd name="T6" fmla="*/ 2147483646 w 100"/>
              <a:gd name="T7" fmla="*/ 2147483646 h 118"/>
              <a:gd name="T8" fmla="*/ 2147483646 w 100"/>
              <a:gd name="T9" fmla="*/ 2147483646 h 118"/>
              <a:gd name="T10" fmla="*/ 2147483646 w 100"/>
              <a:gd name="T11" fmla="*/ 2147483646 h 118"/>
              <a:gd name="T12" fmla="*/ 2147483646 w 100"/>
              <a:gd name="T13" fmla="*/ 2147483646 h 118"/>
              <a:gd name="T14" fmla="*/ 2147483646 w 100"/>
              <a:gd name="T15" fmla="*/ 2147483646 h 118"/>
              <a:gd name="T16" fmla="*/ 2147483646 w 100"/>
              <a:gd name="T17" fmla="*/ 2147483646 h 118"/>
              <a:gd name="T18" fmla="*/ 2147483646 w 100"/>
              <a:gd name="T19" fmla="*/ 2147483646 h 118"/>
              <a:gd name="T20" fmla="*/ 2147483646 w 100"/>
              <a:gd name="T21" fmla="*/ 2147483646 h 118"/>
              <a:gd name="T22" fmla="*/ 2147483646 w 100"/>
              <a:gd name="T23" fmla="*/ 2147483646 h 118"/>
              <a:gd name="T24" fmla="*/ 2147483646 w 100"/>
              <a:gd name="T25" fmla="*/ 2147483646 h 118"/>
              <a:gd name="T26" fmla="*/ 2147483646 w 100"/>
              <a:gd name="T27" fmla="*/ 2147483646 h 118"/>
              <a:gd name="T28" fmla="*/ 2147483646 w 100"/>
              <a:gd name="T29" fmla="*/ 2147483646 h 118"/>
              <a:gd name="T30" fmla="*/ 2147483646 w 100"/>
              <a:gd name="T31" fmla="*/ 2147483646 h 118"/>
              <a:gd name="T32" fmla="*/ 2147483646 w 100"/>
              <a:gd name="T33" fmla="*/ 2147483646 h 118"/>
              <a:gd name="T34" fmla="*/ 2147483646 w 100"/>
              <a:gd name="T35" fmla="*/ 2147483646 h 118"/>
              <a:gd name="T36" fmla="*/ 2147483646 w 100"/>
              <a:gd name="T37" fmla="*/ 2147483646 h 118"/>
              <a:gd name="T38" fmla="*/ 2147483646 w 100"/>
              <a:gd name="T39" fmla="*/ 2147483646 h 118"/>
              <a:gd name="T40" fmla="*/ 2147483646 w 100"/>
              <a:gd name="T41" fmla="*/ 2147483646 h 118"/>
              <a:gd name="T42" fmla="*/ 2147483646 w 100"/>
              <a:gd name="T43" fmla="*/ 2147483646 h 118"/>
              <a:gd name="T44" fmla="*/ 2147483646 w 100"/>
              <a:gd name="T45" fmla="*/ 2147483646 h 118"/>
              <a:gd name="T46" fmla="*/ 2147483646 w 100"/>
              <a:gd name="T47" fmla="*/ 2147483646 h 118"/>
              <a:gd name="T48" fmla="*/ 2147483646 w 100"/>
              <a:gd name="T49" fmla="*/ 2147483646 h 118"/>
              <a:gd name="T50" fmla="*/ 2147483646 w 100"/>
              <a:gd name="T51" fmla="*/ 2147483646 h 118"/>
              <a:gd name="T52" fmla="*/ 2147483646 w 100"/>
              <a:gd name="T53" fmla="*/ 2147483646 h 118"/>
              <a:gd name="T54" fmla="*/ 2147483646 w 100"/>
              <a:gd name="T55" fmla="*/ 2147483646 h 118"/>
              <a:gd name="T56" fmla="*/ 2147483646 w 100"/>
              <a:gd name="T57" fmla="*/ 2147483646 h 118"/>
              <a:gd name="T58" fmla="*/ 2147483646 w 100"/>
              <a:gd name="T59" fmla="*/ 2147483646 h 118"/>
              <a:gd name="T60" fmla="*/ 2147483646 w 100"/>
              <a:gd name="T61" fmla="*/ 2147483646 h 118"/>
              <a:gd name="T62" fmla="*/ 2147483646 w 100"/>
              <a:gd name="T63" fmla="*/ 2147483646 h 118"/>
              <a:gd name="T64" fmla="*/ 2147483646 w 100"/>
              <a:gd name="T65" fmla="*/ 2147483646 h 118"/>
              <a:gd name="T66" fmla="*/ 2147483646 w 100"/>
              <a:gd name="T67" fmla="*/ 2147483646 h 118"/>
              <a:gd name="T68" fmla="*/ 2147483646 w 100"/>
              <a:gd name="T69" fmla="*/ 2147483646 h 118"/>
              <a:gd name="T70" fmla="*/ 2147483646 w 100"/>
              <a:gd name="T71" fmla="*/ 2147483646 h 118"/>
              <a:gd name="T72" fmla="*/ 2147483646 w 100"/>
              <a:gd name="T73" fmla="*/ 2147483646 h 118"/>
              <a:gd name="T74" fmla="*/ 2147483646 w 100"/>
              <a:gd name="T75" fmla="*/ 2147483646 h 118"/>
              <a:gd name="T76" fmla="*/ 2147483646 w 100"/>
              <a:gd name="T77" fmla="*/ 2147483646 h 118"/>
              <a:gd name="T78" fmla="*/ 2147483646 w 100"/>
              <a:gd name="T79" fmla="*/ 2147483646 h 118"/>
              <a:gd name="T80" fmla="*/ 2147483646 w 100"/>
              <a:gd name="T81" fmla="*/ 2147483646 h 118"/>
              <a:gd name="T82" fmla="*/ 2147483646 w 100"/>
              <a:gd name="T83" fmla="*/ 2147483646 h 118"/>
              <a:gd name="T84" fmla="*/ 2147483646 w 100"/>
              <a:gd name="T85" fmla="*/ 2147483646 h 118"/>
              <a:gd name="T86" fmla="*/ 2147483646 w 100"/>
              <a:gd name="T87" fmla="*/ 2147483646 h 118"/>
              <a:gd name="T88" fmla="*/ 2147483646 w 100"/>
              <a:gd name="T89" fmla="*/ 2147483646 h 118"/>
              <a:gd name="T90" fmla="*/ 2147483646 w 100"/>
              <a:gd name="T91" fmla="*/ 2147483646 h 118"/>
              <a:gd name="T92" fmla="*/ 2147483646 w 100"/>
              <a:gd name="T93" fmla="*/ 2147483646 h 118"/>
              <a:gd name="T94" fmla="*/ 2147483646 w 100"/>
              <a:gd name="T95" fmla="*/ 2147483646 h 118"/>
              <a:gd name="T96" fmla="*/ 2147483646 w 100"/>
              <a:gd name="T97" fmla="*/ 2147483646 h 118"/>
              <a:gd name="T98" fmla="*/ 2147483646 w 100"/>
              <a:gd name="T99" fmla="*/ 2147483646 h 118"/>
              <a:gd name="T100" fmla="*/ 2147483646 w 100"/>
              <a:gd name="T101" fmla="*/ 2147483646 h 118"/>
              <a:gd name="T102" fmla="*/ 2147483646 w 100"/>
              <a:gd name="T103" fmla="*/ 2147483646 h 118"/>
              <a:gd name="T104" fmla="*/ 2147483646 w 100"/>
              <a:gd name="T105" fmla="*/ 2147483646 h 118"/>
              <a:gd name="T106" fmla="*/ 2147483646 w 100"/>
              <a:gd name="T107" fmla="*/ 2147483646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chemeClr val="tx2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57" name="Freeform 23">
            <a:extLst>
              <a:ext uri="{FF2B5EF4-FFF2-40B4-BE49-F238E27FC236}">
                <a16:creationId xmlns:a16="http://schemas.microsoft.com/office/drawing/2014/main" id="{3DDCC4E1-CFAE-6154-38D7-741750C703E5}"/>
              </a:ext>
            </a:extLst>
          </p:cNvPr>
          <p:cNvSpPr>
            <a:spLocks/>
          </p:cNvSpPr>
          <p:nvPr/>
        </p:nvSpPr>
        <p:spPr bwMode="auto">
          <a:xfrm>
            <a:off x="5137235" y="3192734"/>
            <a:ext cx="46435" cy="71438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rgbClr val="44546A">
              <a:lumMod val="20000"/>
              <a:lumOff val="80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Gill Sans MT"/>
              <a:cs typeface="Arial" charset="0"/>
            </a:endParaRPr>
          </a:p>
        </p:txBody>
      </p:sp>
      <p:sp>
        <p:nvSpPr>
          <p:cNvPr id="58" name="TextBox 32">
            <a:extLst>
              <a:ext uri="{FF2B5EF4-FFF2-40B4-BE49-F238E27FC236}">
                <a16:creationId xmlns:a16="http://schemas.microsoft.com/office/drawing/2014/main" id="{80D02993-A05B-2A01-7692-B671BBBB1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9909" y="1837804"/>
            <a:ext cx="14930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Таласская область</a:t>
            </a:r>
            <a:endParaRPr lang="en-US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121,9 </a:t>
            </a:r>
            <a:endParaRPr lang="en-US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33">
            <a:extLst>
              <a:ext uri="{FF2B5EF4-FFF2-40B4-BE49-F238E27FC236}">
                <a16:creationId xmlns:a16="http://schemas.microsoft.com/office/drawing/2014/main" id="{12DBD019-3C95-26A0-B208-2E0D35D41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2282" y="1658019"/>
            <a:ext cx="10263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Чуйская область</a:t>
            </a:r>
            <a:endParaRPr lang="en-US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407,4 </a:t>
            </a:r>
            <a:endParaRPr lang="en-US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34">
            <a:extLst>
              <a:ext uri="{FF2B5EF4-FFF2-40B4-BE49-F238E27FC236}">
                <a16:creationId xmlns:a16="http://schemas.microsoft.com/office/drawing/2014/main" id="{9F639180-F3EC-CE9F-CC52-0551075B1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137" y="1472281"/>
            <a:ext cx="13811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г.Бишкек</a:t>
            </a: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593,9</a:t>
            </a:r>
            <a:r>
              <a:rPr lang="ru-RU" altLang="ru-RU" sz="1200" b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Straight Connector 36">
            <a:extLst>
              <a:ext uri="{FF2B5EF4-FFF2-40B4-BE49-F238E27FC236}">
                <a16:creationId xmlns:a16="http://schemas.microsoft.com/office/drawing/2014/main" id="{76770253-439A-6EBC-DE92-6943B672CAE5}"/>
              </a:ext>
            </a:extLst>
          </p:cNvPr>
          <p:cNvCxnSpPr>
            <a:stCxn id="45" idx="3"/>
          </p:cNvCxnSpPr>
          <p:nvPr/>
        </p:nvCxnSpPr>
        <p:spPr>
          <a:xfrm flipV="1">
            <a:off x="6231419" y="1602060"/>
            <a:ext cx="348853" cy="20716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62" name="TextBox 37">
            <a:extLst>
              <a:ext uri="{FF2B5EF4-FFF2-40B4-BE49-F238E27FC236}">
                <a16:creationId xmlns:a16="http://schemas.microsoft.com/office/drawing/2014/main" id="{D22E4AB6-E7C5-4F97-0AAA-3FCEF4899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4925" y="2876029"/>
            <a:ext cx="13811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Ош 134,1 </a:t>
            </a:r>
            <a:endParaRPr lang="en-US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Straight Connector 39">
            <a:extLst>
              <a:ext uri="{FF2B5EF4-FFF2-40B4-BE49-F238E27FC236}">
                <a16:creationId xmlns:a16="http://schemas.microsoft.com/office/drawing/2014/main" id="{93AB7902-6385-A893-1D59-CD5450EB75A6}"/>
              </a:ext>
            </a:extLst>
          </p:cNvPr>
          <p:cNvCxnSpPr/>
          <p:nvPr/>
        </p:nvCxnSpPr>
        <p:spPr>
          <a:xfrm>
            <a:off x="4886013" y="3065337"/>
            <a:ext cx="273844" cy="16311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64" name="Freeform 22">
            <a:extLst>
              <a:ext uri="{FF2B5EF4-FFF2-40B4-BE49-F238E27FC236}">
                <a16:creationId xmlns:a16="http://schemas.microsoft.com/office/drawing/2014/main" id="{DA70E3E0-D389-4C18-061F-2FAD1E5C004F}"/>
              </a:ext>
            </a:extLst>
          </p:cNvPr>
          <p:cNvSpPr>
            <a:spLocks noEditPoints="1"/>
          </p:cNvSpPr>
          <p:nvPr/>
        </p:nvSpPr>
        <p:spPr bwMode="auto">
          <a:xfrm>
            <a:off x="4377615" y="2861741"/>
            <a:ext cx="2039541" cy="1170384"/>
          </a:xfrm>
          <a:custGeom>
            <a:avLst/>
            <a:gdLst>
              <a:gd name="T0" fmla="*/ 2147483646 w 1713"/>
              <a:gd name="T1" fmla="*/ 2147483646 h 983"/>
              <a:gd name="T2" fmla="*/ 2147483646 w 1713"/>
              <a:gd name="T3" fmla="*/ 2147483646 h 983"/>
              <a:gd name="T4" fmla="*/ 2147483646 w 1713"/>
              <a:gd name="T5" fmla="*/ 2147483646 h 983"/>
              <a:gd name="T6" fmla="*/ 2147483646 w 1713"/>
              <a:gd name="T7" fmla="*/ 2147483646 h 983"/>
              <a:gd name="T8" fmla="*/ 2147483646 w 1713"/>
              <a:gd name="T9" fmla="*/ 2147483646 h 983"/>
              <a:gd name="T10" fmla="*/ 2147483646 w 1713"/>
              <a:gd name="T11" fmla="*/ 2147483646 h 983"/>
              <a:gd name="T12" fmla="*/ 2147483646 w 1713"/>
              <a:gd name="T13" fmla="*/ 2147483646 h 983"/>
              <a:gd name="T14" fmla="*/ 2147483646 w 1713"/>
              <a:gd name="T15" fmla="*/ 2147483646 h 983"/>
              <a:gd name="T16" fmla="*/ 2147483646 w 1713"/>
              <a:gd name="T17" fmla="*/ 2147483646 h 983"/>
              <a:gd name="T18" fmla="*/ 2147483646 w 1713"/>
              <a:gd name="T19" fmla="*/ 2147483646 h 983"/>
              <a:gd name="T20" fmla="*/ 2147483646 w 1713"/>
              <a:gd name="T21" fmla="*/ 2147483646 h 983"/>
              <a:gd name="T22" fmla="*/ 2147483646 w 1713"/>
              <a:gd name="T23" fmla="*/ 2147483646 h 983"/>
              <a:gd name="T24" fmla="*/ 2147483646 w 1713"/>
              <a:gd name="T25" fmla="*/ 2147483646 h 983"/>
              <a:gd name="T26" fmla="*/ 2147483646 w 1713"/>
              <a:gd name="T27" fmla="*/ 2147483646 h 983"/>
              <a:gd name="T28" fmla="*/ 2147483646 w 1713"/>
              <a:gd name="T29" fmla="*/ 2147483646 h 983"/>
              <a:gd name="T30" fmla="*/ 2147483646 w 1713"/>
              <a:gd name="T31" fmla="*/ 2147483646 h 983"/>
              <a:gd name="T32" fmla="*/ 2147483646 w 1713"/>
              <a:gd name="T33" fmla="*/ 2147483646 h 983"/>
              <a:gd name="T34" fmla="*/ 2147483646 w 1713"/>
              <a:gd name="T35" fmla="*/ 2147483646 h 983"/>
              <a:gd name="T36" fmla="*/ 2147483646 w 1713"/>
              <a:gd name="T37" fmla="*/ 2147483646 h 983"/>
              <a:gd name="T38" fmla="*/ 2147483646 w 1713"/>
              <a:gd name="T39" fmla="*/ 2147483646 h 983"/>
              <a:gd name="T40" fmla="*/ 2147483646 w 1713"/>
              <a:gd name="T41" fmla="*/ 2147483646 h 983"/>
              <a:gd name="T42" fmla="*/ 2147483646 w 1713"/>
              <a:gd name="T43" fmla="*/ 2147483646 h 983"/>
              <a:gd name="T44" fmla="*/ 2147483646 w 1713"/>
              <a:gd name="T45" fmla="*/ 2147483646 h 983"/>
              <a:gd name="T46" fmla="*/ 2147483646 w 1713"/>
              <a:gd name="T47" fmla="*/ 2147483646 h 983"/>
              <a:gd name="T48" fmla="*/ 2147483646 w 1713"/>
              <a:gd name="T49" fmla="*/ 2147483646 h 983"/>
              <a:gd name="T50" fmla="*/ 2147483646 w 1713"/>
              <a:gd name="T51" fmla="*/ 2147483646 h 983"/>
              <a:gd name="T52" fmla="*/ 2147483646 w 1713"/>
              <a:gd name="T53" fmla="*/ 2147483646 h 983"/>
              <a:gd name="T54" fmla="*/ 2147483646 w 1713"/>
              <a:gd name="T55" fmla="*/ 2147483646 h 983"/>
              <a:gd name="T56" fmla="*/ 2147483646 w 1713"/>
              <a:gd name="T57" fmla="*/ 2147483646 h 983"/>
              <a:gd name="T58" fmla="*/ 2147483646 w 1713"/>
              <a:gd name="T59" fmla="*/ 2147483646 h 983"/>
              <a:gd name="T60" fmla="*/ 2147483646 w 1713"/>
              <a:gd name="T61" fmla="*/ 2147483646 h 983"/>
              <a:gd name="T62" fmla="*/ 2147483646 w 1713"/>
              <a:gd name="T63" fmla="*/ 2147483646 h 983"/>
              <a:gd name="T64" fmla="*/ 2147483646 w 1713"/>
              <a:gd name="T65" fmla="*/ 2147483646 h 983"/>
              <a:gd name="T66" fmla="*/ 2147483646 w 1713"/>
              <a:gd name="T67" fmla="*/ 2147483646 h 983"/>
              <a:gd name="T68" fmla="*/ 2147483646 w 1713"/>
              <a:gd name="T69" fmla="*/ 2147483646 h 983"/>
              <a:gd name="T70" fmla="*/ 2147483646 w 1713"/>
              <a:gd name="T71" fmla="*/ 2147483646 h 983"/>
              <a:gd name="T72" fmla="*/ 2147483646 w 1713"/>
              <a:gd name="T73" fmla="*/ 2147483646 h 983"/>
              <a:gd name="T74" fmla="*/ 2147483646 w 1713"/>
              <a:gd name="T75" fmla="*/ 2147483646 h 983"/>
              <a:gd name="T76" fmla="*/ 2147483646 w 1713"/>
              <a:gd name="T77" fmla="*/ 2147483646 h 983"/>
              <a:gd name="T78" fmla="*/ 2147483646 w 1713"/>
              <a:gd name="T79" fmla="*/ 2147483646 h 983"/>
              <a:gd name="T80" fmla="*/ 2147483646 w 1713"/>
              <a:gd name="T81" fmla="*/ 2147483646 h 983"/>
              <a:gd name="T82" fmla="*/ 2147483646 w 1713"/>
              <a:gd name="T83" fmla="*/ 2147483646 h 983"/>
              <a:gd name="T84" fmla="*/ 2147483646 w 1713"/>
              <a:gd name="T85" fmla="*/ 2147483646 h 983"/>
              <a:gd name="T86" fmla="*/ 2147483646 w 1713"/>
              <a:gd name="T87" fmla="*/ 2147483646 h 983"/>
              <a:gd name="T88" fmla="*/ 2147483646 w 1713"/>
              <a:gd name="T89" fmla="*/ 2147483646 h 983"/>
              <a:gd name="T90" fmla="*/ 2147483646 w 1713"/>
              <a:gd name="T91" fmla="*/ 2147483646 h 983"/>
              <a:gd name="T92" fmla="*/ 2147483646 w 1713"/>
              <a:gd name="T93" fmla="*/ 2147483646 h 983"/>
              <a:gd name="T94" fmla="*/ 2147483646 w 1713"/>
              <a:gd name="T95" fmla="*/ 2147483646 h 983"/>
              <a:gd name="T96" fmla="*/ 2147483646 w 1713"/>
              <a:gd name="T97" fmla="*/ 2147483646 h 983"/>
              <a:gd name="T98" fmla="*/ 2147483646 w 1713"/>
              <a:gd name="T99" fmla="*/ 2147483646 h 983"/>
              <a:gd name="T100" fmla="*/ 2147483646 w 1713"/>
              <a:gd name="T101" fmla="*/ 2147483646 h 983"/>
              <a:gd name="T102" fmla="*/ 2147483646 w 1713"/>
              <a:gd name="T103" fmla="*/ 2147483646 h 983"/>
              <a:gd name="T104" fmla="*/ 2147483646 w 1713"/>
              <a:gd name="T105" fmla="*/ 2147483646 h 983"/>
              <a:gd name="T106" fmla="*/ 2147483646 w 1713"/>
              <a:gd name="T107" fmla="*/ 2147483646 h 983"/>
              <a:gd name="T108" fmla="*/ 2147483646 w 1713"/>
              <a:gd name="T109" fmla="*/ 2147483646 h 983"/>
              <a:gd name="T110" fmla="*/ 2147483646 w 1713"/>
              <a:gd name="T111" fmla="*/ 2147483646 h 983"/>
              <a:gd name="T112" fmla="*/ 2147483646 w 1713"/>
              <a:gd name="T113" fmla="*/ 2147483646 h 983"/>
              <a:gd name="T114" fmla="*/ 2147483646 w 1713"/>
              <a:gd name="T115" fmla="*/ 2147483646 h 983"/>
              <a:gd name="T116" fmla="*/ 2147483646 w 1713"/>
              <a:gd name="T117" fmla="*/ 2147483646 h 983"/>
              <a:gd name="T118" fmla="*/ 2147483646 w 1713"/>
              <a:gd name="T119" fmla="*/ 2147483646 h 983"/>
              <a:gd name="T120" fmla="*/ 2147483646 w 1713"/>
              <a:gd name="T121" fmla="*/ 2147483646 h 983"/>
              <a:gd name="T122" fmla="*/ 2147483646 w 1713"/>
              <a:gd name="T123" fmla="*/ 2147483646 h 983"/>
              <a:gd name="T124" fmla="*/ 2147483646 w 1713"/>
              <a:gd name="T125" fmla="*/ 2147483646 h 98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5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5" y="723"/>
                </a:lnTo>
                <a:lnTo>
                  <a:pt x="35" y="720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5" y="709"/>
                </a:lnTo>
                <a:lnTo>
                  <a:pt x="78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42" y="730"/>
                </a:lnTo>
                <a:lnTo>
                  <a:pt x="246" y="734"/>
                </a:lnTo>
                <a:lnTo>
                  <a:pt x="249" y="734"/>
                </a:lnTo>
                <a:lnTo>
                  <a:pt x="253" y="738"/>
                </a:lnTo>
                <a:lnTo>
                  <a:pt x="256" y="738"/>
                </a:lnTo>
                <a:lnTo>
                  <a:pt x="260" y="738"/>
                </a:lnTo>
                <a:lnTo>
                  <a:pt x="263" y="738"/>
                </a:lnTo>
                <a:lnTo>
                  <a:pt x="267" y="741"/>
                </a:lnTo>
                <a:lnTo>
                  <a:pt x="271" y="741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10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20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8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6" y="734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7" y="716"/>
                </a:lnTo>
                <a:lnTo>
                  <a:pt x="470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502" y="702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3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4"/>
                </a:lnTo>
                <a:lnTo>
                  <a:pt x="499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2" y="627"/>
                </a:lnTo>
                <a:lnTo>
                  <a:pt x="452" y="624"/>
                </a:lnTo>
                <a:lnTo>
                  <a:pt x="449" y="624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0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4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5" y="474"/>
                </a:lnTo>
                <a:lnTo>
                  <a:pt x="345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28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88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96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73" y="68"/>
                </a:lnTo>
                <a:lnTo>
                  <a:pt x="876" y="68"/>
                </a:lnTo>
                <a:lnTo>
                  <a:pt x="880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4" y="53"/>
                </a:lnTo>
                <a:lnTo>
                  <a:pt x="944" y="50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4" y="28"/>
                </a:lnTo>
                <a:lnTo>
                  <a:pt x="997" y="28"/>
                </a:lnTo>
                <a:lnTo>
                  <a:pt x="1001" y="28"/>
                </a:lnTo>
                <a:lnTo>
                  <a:pt x="1004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22" y="32"/>
                </a:lnTo>
                <a:lnTo>
                  <a:pt x="1026" y="32"/>
                </a:lnTo>
                <a:lnTo>
                  <a:pt x="1029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72" y="3"/>
                </a:lnTo>
                <a:lnTo>
                  <a:pt x="1076" y="3"/>
                </a:lnTo>
                <a:lnTo>
                  <a:pt x="1079" y="0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0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0" y="71"/>
                </a:lnTo>
                <a:lnTo>
                  <a:pt x="1040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51" y="75"/>
                </a:lnTo>
                <a:lnTo>
                  <a:pt x="1054" y="75"/>
                </a:lnTo>
                <a:lnTo>
                  <a:pt x="1058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61" y="93"/>
                </a:lnTo>
                <a:lnTo>
                  <a:pt x="1065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6" y="96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9" y="53"/>
                </a:lnTo>
                <a:lnTo>
                  <a:pt x="1129" y="50"/>
                </a:lnTo>
                <a:lnTo>
                  <a:pt x="1133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5"/>
                </a:lnTo>
                <a:lnTo>
                  <a:pt x="1186" y="28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8" y="71"/>
                </a:lnTo>
                <a:lnTo>
                  <a:pt x="1211" y="71"/>
                </a:lnTo>
                <a:lnTo>
                  <a:pt x="1215" y="75"/>
                </a:lnTo>
                <a:lnTo>
                  <a:pt x="1218" y="75"/>
                </a:lnTo>
                <a:lnTo>
                  <a:pt x="1222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33" y="75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5" y="285"/>
                </a:lnTo>
                <a:lnTo>
                  <a:pt x="655" y="289"/>
                </a:lnTo>
                <a:lnTo>
                  <a:pt x="655" y="292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21"/>
                </a:lnTo>
                <a:lnTo>
                  <a:pt x="655" y="321"/>
                </a:lnTo>
                <a:lnTo>
                  <a:pt x="655" y="324"/>
                </a:lnTo>
                <a:lnTo>
                  <a:pt x="659" y="324"/>
                </a:lnTo>
                <a:lnTo>
                  <a:pt x="659" y="328"/>
                </a:lnTo>
                <a:lnTo>
                  <a:pt x="655" y="328"/>
                </a:lnTo>
                <a:lnTo>
                  <a:pt x="655" y="331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66" y="331"/>
                </a:lnTo>
                <a:lnTo>
                  <a:pt x="662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0" y="317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299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close/>
              </a:path>
            </a:pathLst>
          </a:custGeom>
          <a:solidFill>
            <a:srgbClr val="002060"/>
          </a:solidFill>
          <a:ln w="7">
            <a:solidFill>
              <a:srgbClr val="00206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schemeClr val="tx2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65" name="Freeform 6">
            <a:extLst>
              <a:ext uri="{FF2B5EF4-FFF2-40B4-BE49-F238E27FC236}">
                <a16:creationId xmlns:a16="http://schemas.microsoft.com/office/drawing/2014/main" id="{2382D6BE-8300-E09D-A93D-B88A13103988}"/>
              </a:ext>
            </a:extLst>
          </p:cNvPr>
          <p:cNvSpPr>
            <a:spLocks noEditPoints="1"/>
          </p:cNvSpPr>
          <p:nvPr/>
        </p:nvSpPr>
        <p:spPr bwMode="auto">
          <a:xfrm>
            <a:off x="3022088" y="3351007"/>
            <a:ext cx="1963341" cy="572690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rgbClr val="A5A5A5">
              <a:lumMod val="60000"/>
              <a:lumOff val="40000"/>
            </a:srgb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Баткенская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ill Sans MT"/>
                <a:cs typeface="Arial" charset="0"/>
              </a:rPr>
              <a:t> </a:t>
            </a:r>
            <a:r>
              <a:rPr lang="ru-RU" sz="1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ill Sans MT"/>
                <a:cs typeface="Arial" charset="0"/>
              </a:rPr>
              <a:t>, </a:t>
            </a:r>
            <a:r>
              <a:rPr lang="ru-RU" sz="1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169,8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ill Sans MT"/>
                <a:cs typeface="Arial" charset="0"/>
              </a:rPr>
              <a:t>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DEA5AEF-59DA-D7A1-392F-DBA39E690B01}"/>
              </a:ext>
            </a:extLst>
          </p:cNvPr>
          <p:cNvSpPr txBox="1"/>
          <p:nvPr/>
        </p:nvSpPr>
        <p:spPr>
          <a:xfrm>
            <a:off x="5024125" y="3082839"/>
            <a:ext cx="12072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Ошская</a:t>
            </a:r>
            <a:r>
              <a:rPr 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</a:p>
          <a:p>
            <a:r>
              <a:rPr lang="ru-RU" sz="1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616,9</a:t>
            </a:r>
            <a:r>
              <a:rPr lang="ru-RU" sz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3502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C803AA-89D4-A6E4-2D3B-9C8A36A61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8E358DE1-7438-9D62-E44D-FBF57F634F3A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99E05EC-1500-6B67-CE33-C5F7ABBAC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0793"/>
            <a:ext cx="11884309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Занятое население по видам экономической деятельности в 2024г. 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данным  интегрированного выборочного обследования бюджетов домашних 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 и рабочей силы; в процентах)</a:t>
            </a:r>
          </a:p>
          <a:p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8CC39A-2382-FA7B-B1DF-461986B01DF7}"/>
              </a:ext>
            </a:extLst>
          </p:cNvPr>
          <p:cNvSpPr/>
          <p:nvPr/>
        </p:nvSpPr>
        <p:spPr>
          <a:xfrm>
            <a:off x="829030" y="1650022"/>
            <a:ext cx="10753369" cy="273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Clr>
                <a:srgbClr val="F7931D"/>
              </a:buClr>
              <a:buSzPct val="120000"/>
              <a:buFont typeface="Arial" panose="020B0604020202020204" pitchFamily="34" charset="0"/>
              <a:buChar char="•"/>
            </a:pPr>
            <a:endParaRPr lang="ru-RU" sz="2400" i="1" dirty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endParaRPr lang="ru-RU" sz="2400" dirty="0">
              <a:solidFill>
                <a:schemeClr val="tx2"/>
              </a:solidFill>
              <a:latin typeface="DIN Pro Regular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Объект 11">
            <a:extLst>
              <a:ext uri="{FF2B5EF4-FFF2-40B4-BE49-F238E27FC236}">
                <a16:creationId xmlns:a16="http://schemas.microsoft.com/office/drawing/2014/main" id="{4474B10F-1576-9ECD-D005-8772FD96A3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5605302"/>
              </p:ext>
            </p:extLst>
          </p:nvPr>
        </p:nvGraphicFramePr>
        <p:xfrm>
          <a:off x="847370" y="1294599"/>
          <a:ext cx="10515600" cy="4910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41565FB-796E-60DF-43B9-AE320CC838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8550117"/>
              </p:ext>
            </p:extLst>
          </p:nvPr>
        </p:nvGraphicFramePr>
        <p:xfrm>
          <a:off x="627941" y="1552575"/>
          <a:ext cx="10438377" cy="4652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68969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72D48-67B4-3C29-0CE1-44570CE97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D214A1E-C046-B727-A065-083A505ECB52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6B21B78-4A19-D630-7652-E9A999E10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87" y="202931"/>
            <a:ext cx="1094991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Занятое население по видам экономической деятельности в 2024г.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F356728-617F-519B-9094-AE05BA2CFE7C}"/>
              </a:ext>
            </a:extLst>
          </p:cNvPr>
          <p:cNvSpPr/>
          <p:nvPr/>
        </p:nvSpPr>
        <p:spPr>
          <a:xfrm>
            <a:off x="829030" y="1650022"/>
            <a:ext cx="10753369" cy="273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Aft>
                <a:spcPts val="600"/>
              </a:spcAft>
              <a:buClr>
                <a:srgbClr val="F7931D"/>
              </a:buClr>
              <a:buSzPct val="120000"/>
              <a:buFont typeface="Arial" panose="020B0604020202020204" pitchFamily="34" charset="0"/>
              <a:buChar char="•"/>
            </a:pPr>
            <a:endParaRPr lang="ru-RU" sz="2400" i="1" dirty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endParaRPr lang="ru-RU" sz="2400" dirty="0">
              <a:solidFill>
                <a:schemeClr val="tx2"/>
              </a:solidFill>
              <a:latin typeface="DIN Pro Regular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B43E1A8-1B92-44C9-BA49-9DBD87A8D3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761042"/>
              </p:ext>
            </p:extLst>
          </p:nvPr>
        </p:nvGraphicFramePr>
        <p:xfrm>
          <a:off x="1211179" y="916578"/>
          <a:ext cx="9769642" cy="4900169"/>
        </p:xfrm>
        <a:graphic>
          <a:graphicData uri="http://schemas.openxmlformats.org/drawingml/2006/table">
            <a:tbl>
              <a:tblPr/>
              <a:tblGrid>
                <a:gridCol w="4662933">
                  <a:extLst>
                    <a:ext uri="{9D8B030D-6E8A-4147-A177-3AD203B41FA5}">
                      <a16:colId xmlns:a16="http://schemas.microsoft.com/office/drawing/2014/main" val="2778660512"/>
                    </a:ext>
                  </a:extLst>
                </a:gridCol>
                <a:gridCol w="1808211">
                  <a:extLst>
                    <a:ext uri="{9D8B030D-6E8A-4147-A177-3AD203B41FA5}">
                      <a16:colId xmlns:a16="http://schemas.microsoft.com/office/drawing/2014/main" val="1101232157"/>
                    </a:ext>
                  </a:extLst>
                </a:gridCol>
                <a:gridCol w="1569767">
                  <a:extLst>
                    <a:ext uri="{9D8B030D-6E8A-4147-A177-3AD203B41FA5}">
                      <a16:colId xmlns:a16="http://schemas.microsoft.com/office/drawing/2014/main" val="1876605946"/>
                    </a:ext>
                  </a:extLst>
                </a:gridCol>
                <a:gridCol w="1728731">
                  <a:extLst>
                    <a:ext uri="{9D8B030D-6E8A-4147-A177-3AD203B41FA5}">
                      <a16:colId xmlns:a16="http://schemas.microsoft.com/office/drawing/2014/main" val="1794619034"/>
                    </a:ext>
                  </a:extLst>
                </a:gridCol>
              </a:tblGrid>
              <a:tr h="43022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, </a:t>
                      </a:r>
                      <a:r>
                        <a:rPr lang="ru-RU" sz="1400" b="1" i="0" u="none" strike="noStrike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тыс.человек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В общей численности занятого населения, в%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108724"/>
                  </a:ext>
                </a:extLst>
              </a:tr>
              <a:tr h="218643"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мужчины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женщины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599532"/>
                  </a:ext>
                </a:extLst>
              </a:tr>
              <a:tr h="2488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 756</a:t>
                      </a:r>
                      <a:r>
                        <a:rPr lang="ru-KG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KG" sz="14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r>
                        <a:rPr lang="ru-KG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ru-KG" sz="14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r>
                        <a:rPr lang="ru-KG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ru-KG" sz="14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827408"/>
                  </a:ext>
                </a:extLst>
              </a:tr>
              <a:tr h="4399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 ХОЗЯЙСТВО, ЛЕСНОЕ ХОЗЯЙСТВО И РЫБОЛОВСТВО, РЫБОВОДСТВО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432,4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846057"/>
                  </a:ext>
                </a:extLst>
              </a:tr>
              <a:tr h="2488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ДОБЫЧА  ПОЛЕЗНЫХ ИСКОПАЕМЫХ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15,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853230"/>
                  </a:ext>
                </a:extLst>
              </a:tr>
              <a:tr h="2488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ОБРАБАТЫВАЩАЯ ПРОМЫШЛЕННОСТЬ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305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53,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46,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902615"/>
                  </a:ext>
                </a:extLst>
              </a:tr>
              <a:tr h="5599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(СНАБЖЕНИЕ) ЭЛЕКТРОЭНЕРГИЕЙ, ГАЗОМ, ПАРОМ И КОНДИЦИОНИРОВАННЫМ ВОЗДУХОМ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633562"/>
                  </a:ext>
                </a:extLst>
              </a:tr>
              <a:tr h="4399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ВОДОСНАБЖЕНИЕ, ОЧИСТКА, ОБРАБОТКА ОТХОДОВ И ПОЛУЧЕНИЕ ВТОРИЧНОГО СЫРЬЯ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884724"/>
                  </a:ext>
                </a:extLst>
              </a:tr>
              <a:tr h="2488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99,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862897"/>
                  </a:ext>
                </a:extLst>
              </a:tr>
              <a:tr h="4333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ОПТОВАЯ И РОЗНИЧНАЯ ТОРГОВЛЯ; РЕМОНТ АВТОМОБИЛЕЙ И МОТОЦИКЛОВ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62,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37,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263494"/>
                  </a:ext>
                </a:extLst>
              </a:tr>
              <a:tr h="3399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ТРАНСПОРТНАЯ ДЕЯТЕЛЬНОСТЬ И ХРАНЕНИЕ ГРУЗОВ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59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559661"/>
                  </a:ext>
                </a:extLst>
              </a:tr>
              <a:tr h="2533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ДЕЯТЕЛЬНОСТЬ ГОСТИНИЦ И РЕСТОРАНОВ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91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,0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48,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2908489"/>
                  </a:ext>
                </a:extLst>
              </a:tr>
              <a:tr h="2488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ИНФОРМАЦИЯ И СВЯЗЬ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7367851"/>
                  </a:ext>
                </a:extLst>
              </a:tr>
              <a:tr h="3533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ФИНАНСОВОЕ ПОСРЕДНИЧЕСТВО И СТРАХОВАНИЕ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875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472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738E95-ECED-B33D-4599-E5DB5D070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9C4FED10-25D7-6D50-5263-C17E7C0B9973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6A31DEC-21CD-ECBF-5BE0-5D508300D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907" y="217240"/>
            <a:ext cx="1107018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Занятое население по видам экономической деятельности в 2024г. (продолжение)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6121039-6845-B789-31A9-83AD8D2C9998}"/>
              </a:ext>
            </a:extLst>
          </p:cNvPr>
          <p:cNvSpPr/>
          <p:nvPr/>
        </p:nvSpPr>
        <p:spPr>
          <a:xfrm>
            <a:off x="829030" y="1650022"/>
            <a:ext cx="10753369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08B1207-7502-BCFA-02F7-3B61448FA6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14805"/>
              </p:ext>
            </p:extLst>
          </p:nvPr>
        </p:nvGraphicFramePr>
        <p:xfrm>
          <a:off x="829030" y="1116218"/>
          <a:ext cx="10047517" cy="5160505"/>
        </p:xfrm>
        <a:graphic>
          <a:graphicData uri="http://schemas.openxmlformats.org/drawingml/2006/table">
            <a:tbl>
              <a:tblPr/>
              <a:tblGrid>
                <a:gridCol w="4795560">
                  <a:extLst>
                    <a:ext uri="{9D8B030D-6E8A-4147-A177-3AD203B41FA5}">
                      <a16:colId xmlns:a16="http://schemas.microsoft.com/office/drawing/2014/main" val="2778660512"/>
                    </a:ext>
                  </a:extLst>
                </a:gridCol>
                <a:gridCol w="1859642">
                  <a:extLst>
                    <a:ext uri="{9D8B030D-6E8A-4147-A177-3AD203B41FA5}">
                      <a16:colId xmlns:a16="http://schemas.microsoft.com/office/drawing/2014/main" val="1101232157"/>
                    </a:ext>
                  </a:extLst>
                </a:gridCol>
                <a:gridCol w="1614415">
                  <a:extLst>
                    <a:ext uri="{9D8B030D-6E8A-4147-A177-3AD203B41FA5}">
                      <a16:colId xmlns:a16="http://schemas.microsoft.com/office/drawing/2014/main" val="1876605946"/>
                    </a:ext>
                  </a:extLst>
                </a:gridCol>
                <a:gridCol w="1777900">
                  <a:extLst>
                    <a:ext uri="{9D8B030D-6E8A-4147-A177-3AD203B41FA5}">
                      <a16:colId xmlns:a16="http://schemas.microsoft.com/office/drawing/2014/main" val="1794619034"/>
                    </a:ext>
                  </a:extLst>
                </a:gridCol>
              </a:tblGrid>
              <a:tr h="47444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16" marR="7116" marT="71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, </a:t>
                      </a:r>
                      <a:r>
                        <a:rPr lang="ru-RU" sz="1400" b="1" i="0" u="none" strike="noStrike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тыс.человек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общей численности занятого населения, в%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108724"/>
                  </a:ext>
                </a:extLst>
              </a:tr>
              <a:tr h="241113"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мужчины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женщины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599532"/>
                  </a:ext>
                </a:extLst>
              </a:tr>
              <a:tr h="2633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ОПЕРАЦИИ С НЕДВИЖИМЫМ ИМУЩЕСТВОМ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827408"/>
                  </a:ext>
                </a:extLst>
              </a:tr>
              <a:tr h="5289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ПРОФЕССИОНАЛЬНАЯ, НАУЧНАЯ И ТЕХНИЧЕСКАЯ ДЕЯТЕЛЬНОСТЬ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846057"/>
                  </a:ext>
                </a:extLst>
              </a:tr>
              <a:tr h="2633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И ВСПОМОГАТЕЛЬНАЯ ДЕЯТЕЛЬНОСТЬ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853230"/>
                  </a:ext>
                </a:extLst>
              </a:tr>
              <a:tr h="3104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УПРАВЛЕНИЕ И ОБОРОНА; ОБЯЗАТЕЛЬНОЕ СОЦИАЛЬНОЕ ОБЕСПЕЧЕНИЕ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902615"/>
                  </a:ext>
                </a:extLst>
              </a:tr>
              <a:tr h="331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633562"/>
                  </a:ext>
                </a:extLst>
              </a:tr>
              <a:tr h="5289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 И СОЦИАЛЬНОЕ ОБСЛУЖИВАНИЕ НАСЕЛЕНИЯ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884724"/>
                  </a:ext>
                </a:extLst>
              </a:tr>
              <a:tr h="2633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ИСКУССТВО, РАЗВЛЕЧЕНИЯ И ОТДЫХ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862897"/>
                  </a:ext>
                </a:extLst>
              </a:tr>
              <a:tr h="5209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ПРОЧАЯ ОБСЛУЖИВАЮЩАЯ ДЕЯТЕЛЬНОСТЬ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263494"/>
                  </a:ext>
                </a:extLst>
              </a:tr>
              <a:tr h="6993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ЧАСТНЫХ ДОМАШНИХ ХОЗЯЙСТВ С НАЕМНЫМИ РАБОТНИКАМИ;ПРОИЗВОДСТВО ЧАСТНЫМИ ДОМАШНИМИ ХОЗЯЙСТВАМИ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55966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ЭКСТЕРРИТОРИАЛЬНЫХ ОРГАНИЗАЦИЙ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KG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KG" sz="14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2908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9665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EF85F6-B7C3-6667-6345-18098FCDD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AC3354A4-7E1B-AC15-856B-0CB5A63E9F11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45F640D-0DB8-B0CB-D899-B985944A4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1" y="251630"/>
            <a:ext cx="1107018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solidFill>
                  <a:srgbClr val="0059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занятости населения по полу и возрастным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группам в 2024г.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 интегрированного выборочного обследования бюджетов домашних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хозяйств и рабочей силы; в процентах)</a:t>
            </a:r>
            <a:endParaRPr lang="ru-RU" altLang="ru-RU" sz="20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54E23CA-9DEC-9ECB-4845-964C4F0AF0D4}"/>
              </a:ext>
            </a:extLst>
          </p:cNvPr>
          <p:cNvSpPr/>
          <p:nvPr/>
        </p:nvSpPr>
        <p:spPr>
          <a:xfrm>
            <a:off x="829030" y="1650022"/>
            <a:ext cx="10753369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469377D8-20B1-0DA4-7518-103B33DD2B58}"/>
              </a:ext>
            </a:extLst>
          </p:cNvPr>
          <p:cNvGraphicFramePr>
            <a:graphicFrameLocks/>
          </p:cNvGraphicFramePr>
          <p:nvPr/>
        </p:nvGraphicFramePr>
        <p:xfrm>
          <a:off x="923925" y="1650022"/>
          <a:ext cx="10496550" cy="4226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16CB798F-3240-7215-EFD7-15B2E4F837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5868647"/>
              </p:ext>
            </p:extLst>
          </p:nvPr>
        </p:nvGraphicFramePr>
        <p:xfrm>
          <a:off x="1347536" y="1814595"/>
          <a:ext cx="9609221" cy="4226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40693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E99E33-F989-080D-1CAF-04472BF58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B57BC396-1B41-561D-3A84-98901B20B6F0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CFDF1F0-1620-1CC3-C985-13165F862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110598"/>
            <a:ext cx="11070185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Занятое население по уровню образования в 2024г.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(по данным интегрированного выборочного обследования бюджетов домашних </a:t>
            </a:r>
          </a:p>
          <a:p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хозяйств и рабочей силы; в процентах к итогу)</a:t>
            </a:r>
            <a:endParaRPr lang="ru-RU" altLang="ru-RU" sz="2000" i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74AA8B4-9A2F-A6C8-CEDF-366339451D9E}"/>
              </a:ext>
            </a:extLst>
          </p:cNvPr>
          <p:cNvSpPr/>
          <p:nvPr/>
        </p:nvSpPr>
        <p:spPr>
          <a:xfrm>
            <a:off x="829030" y="1650022"/>
            <a:ext cx="10753369" cy="2291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endParaRPr lang="ru-RU" sz="2400" dirty="0">
              <a:solidFill>
                <a:schemeClr val="tx2"/>
              </a:solidFill>
              <a:latin typeface="DIN Pro Regular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200" b="1" dirty="0">
                <a:solidFill>
                  <a:srgbClr val="0059A3"/>
                </a:solidFill>
                <a:latin typeface="DIN Pro Regular"/>
              </a:rPr>
              <a:t>                              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Объект 8">
            <a:extLst>
              <a:ext uri="{FF2B5EF4-FFF2-40B4-BE49-F238E27FC236}">
                <a16:creationId xmlns:a16="http://schemas.microsoft.com/office/drawing/2014/main" id="{3BD67595-73A0-0F7C-5316-2F2F1D6C88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0016046"/>
              </p:ext>
            </p:extLst>
          </p:nvPr>
        </p:nvGraphicFramePr>
        <p:xfrm>
          <a:off x="1315453" y="1196753"/>
          <a:ext cx="927233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37190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C1415-86AC-2C67-AF20-C57FED323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577CDFF5-850C-42C2-C5C2-8307DDD52602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7C37C46-C3D6-BC41-D511-6FD8DDCE3B4B}"/>
              </a:ext>
            </a:extLst>
          </p:cNvPr>
          <p:cNvSpPr/>
          <p:nvPr/>
        </p:nvSpPr>
        <p:spPr>
          <a:xfrm>
            <a:off x="829030" y="1650022"/>
            <a:ext cx="10753369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7931D"/>
              </a:buClr>
              <a:buSzPct val="120000"/>
              <a:tabLst/>
              <a:defRPr/>
            </a:pPr>
            <a:endParaRPr lang="ru-RU" sz="2200" b="1" dirty="0">
              <a:solidFill>
                <a:srgbClr val="0059A3"/>
              </a:solidFill>
              <a:latin typeface="DIN Pro Regular"/>
            </a:endParaRPr>
          </a:p>
          <a:p>
            <a:pPr marL="285750" indent="-285750"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  <a:buFont typeface="Wingdings" panose="05000000000000000000" pitchFamily="2" charset="2"/>
              <a:buChar char="Ø"/>
            </a:pPr>
            <a:endParaRPr lang="ky-KG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E8D817-18FE-001F-DF5D-BEFEBFB389A5}"/>
              </a:ext>
            </a:extLst>
          </p:cNvPr>
          <p:cNvSpPr txBox="1"/>
          <p:nvPr/>
        </p:nvSpPr>
        <p:spPr>
          <a:xfrm>
            <a:off x="1" y="1"/>
            <a:ext cx="1219199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Занятость в неформальном секторе </a:t>
            </a:r>
            <a:b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данным интегрированного выборочного обследования бюджетов домашних</a:t>
            </a:r>
          </a:p>
          <a:p>
            <a:pPr algn="ctr"/>
            <a:r>
              <a:rPr lang="ru-RU" sz="20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хозяйств и рабочей силы, </a:t>
            </a:r>
            <a:r>
              <a:rPr lang="ru-RU" sz="20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тыс.человек</a:t>
            </a:r>
            <a:r>
              <a:rPr lang="ru-RU" sz="20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000" b="1" dirty="0">
              <a:solidFill>
                <a:schemeClr val="tx2"/>
              </a:solidFill>
            </a:endParaRPr>
          </a:p>
        </p:txBody>
      </p:sp>
      <p:graphicFrame>
        <p:nvGraphicFramePr>
          <p:cNvPr id="2" name="Объект 6">
            <a:extLst>
              <a:ext uri="{FF2B5EF4-FFF2-40B4-BE49-F238E27FC236}">
                <a16:creationId xmlns:a16="http://schemas.microsoft.com/office/drawing/2014/main" id="{3AE172DE-6019-011E-0763-8378948574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6783449"/>
              </p:ext>
            </p:extLst>
          </p:nvPr>
        </p:nvGraphicFramePr>
        <p:xfrm>
          <a:off x="829030" y="1196750"/>
          <a:ext cx="9806885" cy="4865410"/>
        </p:xfrm>
        <a:graphic>
          <a:graphicData uri="http://schemas.openxmlformats.org/drawingml/2006/table">
            <a:tbl>
              <a:tblPr/>
              <a:tblGrid>
                <a:gridCol w="4643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4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7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7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7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7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7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0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Занятость в неформальном секторе в разбивке по полу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1 586,9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1 687,9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1 698,3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1 754,6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1 783,5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по полу: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мужчины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1 032,4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1 116,6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1 109,0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1 139,4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1 162,5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женщины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554,5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571,3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589,4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615,2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621,0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по месту</a:t>
                      </a:r>
                      <a:r>
                        <a:rPr lang="ru-RU" sz="2000" b="1" i="1" u="none" strike="noStrike" baseline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проживания</a:t>
                      </a:r>
                      <a:endParaRPr lang="ru-RU" sz="2000" b="1" i="1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601,3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647,1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село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1 044,1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1 111,2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1 097,0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1 107,5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1 126,4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1" i="1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по секторам экономики: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7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Промышленность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7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7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Сфера услуг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811,7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871,3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886,6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3240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FAF7A2-EBE4-276B-5807-55DEB210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04884A06-40E7-4FEE-F72B-B53BAF6FF44B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D58C4DB-E6E1-E590-3727-4D6214D97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95" y="60296"/>
            <a:ext cx="11929888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Занятое население по группам занятий на основной работе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по полу в 2024г.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данным интегрированного выборочного обследования бюджетов домашних хозяйств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рабочей силы, в процентах к итогу)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D7843F0-066A-64A5-FD11-ABC821DF054A}"/>
              </a:ext>
            </a:extLst>
          </p:cNvPr>
          <p:cNvSpPr/>
          <p:nvPr/>
        </p:nvSpPr>
        <p:spPr>
          <a:xfrm>
            <a:off x="387458" y="1650022"/>
            <a:ext cx="111949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7200">
              <a:spcAft>
                <a:spcPts val="600"/>
              </a:spcAft>
              <a:buClr>
                <a:schemeClr val="tx2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endParaRPr lang="ru-RU" sz="23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57200">
              <a:spcAft>
                <a:spcPts val="600"/>
              </a:spcAft>
              <a:buClr>
                <a:srgbClr val="F7931D"/>
              </a:buClr>
              <a:buSzPct val="120000"/>
            </a:pPr>
            <a:r>
              <a:rPr lang="ru-RU" sz="2300" b="1" dirty="0">
                <a:solidFill>
                  <a:srgbClr val="0059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</a:p>
          <a:p>
            <a:pPr defTabSz="457200">
              <a:spcBef>
                <a:spcPct val="20000"/>
              </a:spcBef>
              <a:spcAft>
                <a:spcPts val="1200"/>
              </a:spcAft>
              <a:buClr>
                <a:srgbClr val="F7931D"/>
              </a:buClr>
              <a:buSzPct val="120000"/>
            </a:pPr>
            <a:endParaRPr lang="en-US" sz="20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Объект 17">
            <a:extLst>
              <a:ext uri="{FF2B5EF4-FFF2-40B4-BE49-F238E27FC236}">
                <a16:creationId xmlns:a16="http://schemas.microsoft.com/office/drawing/2014/main" id="{B703406E-8C26-6E72-B31D-6F0B3A35C1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2259170"/>
              </p:ext>
            </p:extLst>
          </p:nvPr>
        </p:nvGraphicFramePr>
        <p:xfrm>
          <a:off x="1235242" y="1491917"/>
          <a:ext cx="4684295" cy="4469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26588F77-F31D-80EB-6DEF-0D450AC80C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6209186"/>
              </p:ext>
            </p:extLst>
          </p:nvPr>
        </p:nvGraphicFramePr>
        <p:xfrm>
          <a:off x="6603870" y="1491916"/>
          <a:ext cx="4684294" cy="4469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80861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63B0C8-D489-8421-5084-DC8760FC7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7482F5B6-1863-1756-FB5B-8BC437F14C08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AB3AA0B-7417-BF7F-EBC4-F36AEFB70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418374"/>
            <a:ext cx="119430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Безработные по месту проживания и полу в 2024 г.</a:t>
            </a:r>
            <a:endParaRPr lang="ru-RU" altLang="ru-RU" sz="2800" b="1" dirty="0">
              <a:latin typeface="DIN Pro Regular"/>
              <a:ea typeface="+mn-ea"/>
              <a:cs typeface="+mn-cs"/>
            </a:endParaRPr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F22D55B2-5AD5-7762-BE0F-144AFAEC37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2496861"/>
              </p:ext>
            </p:extLst>
          </p:nvPr>
        </p:nvGraphicFramePr>
        <p:xfrm>
          <a:off x="978568" y="1340766"/>
          <a:ext cx="10234864" cy="4294713"/>
        </p:xfrm>
        <a:graphic>
          <a:graphicData uri="http://schemas.openxmlformats.org/drawingml/2006/table">
            <a:tbl>
              <a:tblPr/>
              <a:tblGrid>
                <a:gridCol w="1969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83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79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89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4953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Всего, 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тыс.</a:t>
                      </a:r>
                      <a:b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человек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В общей численности  безработного населения, в процентах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Уровень безработицы,</a:t>
                      </a:r>
                      <a:b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в процентах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0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мужчины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женщины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оба пола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мужчины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женщины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3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8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200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200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200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200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3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104</a:t>
                      </a: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,</a:t>
                      </a: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7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,9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,1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3,</a:t>
                      </a: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,</a:t>
                      </a:r>
                      <a:r>
                        <a:rPr lang="ru-RU" sz="20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7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9017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Городские поселения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34,3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52,2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47,8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3,1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2,8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3,4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57407"/>
                  </a:ext>
                </a:extLst>
              </a:tr>
              <a:tr h="686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9017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Сельская местность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70,4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47,3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Arial Unicode MS"/>
                        </a:rPr>
                        <a:t>52,7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4,1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3,0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</a:rPr>
                        <a:t>5,8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8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5720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38CDE3-9154-4CFC-DE9F-C9AE7041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736972BA-BDD7-C937-16DF-3CF0436CA71A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772C79B-7491-016A-CDCA-DD799D33C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110598"/>
            <a:ext cx="11943094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общей безработицы по возрастным группам в 2024г.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данным интегрированного выборочного обследования бюджетов домашних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хозяйств и рабочей силы, в процентах к численности рабочей силы) </a:t>
            </a:r>
            <a:endParaRPr lang="ru-RU" altLang="ru-RU" sz="2000" i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F2700F7-13EA-18FD-C724-C1DC528FBBDC}"/>
              </a:ext>
            </a:extLst>
          </p:cNvPr>
          <p:cNvSpPr txBox="1">
            <a:spLocks/>
          </p:cNvSpPr>
          <p:nvPr/>
        </p:nvSpPr>
        <p:spPr>
          <a:xfrm>
            <a:off x="741582" y="1124744"/>
            <a:ext cx="10327470" cy="5001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	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Объект 7">
            <a:extLst>
              <a:ext uri="{FF2B5EF4-FFF2-40B4-BE49-F238E27FC236}">
                <a16:creationId xmlns:a16="http://schemas.microsoft.com/office/drawing/2014/main" id="{E8F1EA43-8B51-369B-0561-4FFB73614C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9016848"/>
              </p:ext>
            </p:extLst>
          </p:nvPr>
        </p:nvGraphicFramePr>
        <p:xfrm>
          <a:off x="741582" y="1294599"/>
          <a:ext cx="10467474" cy="4857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20814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9EEA6F-6CF6-02D6-7DB4-DF832C4D9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ABD890B6-C81F-8DD0-1997-6393C6C513B3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990468F-A1B8-612A-6C36-B4273384B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110598"/>
            <a:ext cx="11943094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общей безработицы по полу и образованию в 2024г.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данным интегрированного выборочного обследования бюджетов домашних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хозяйств и рабочей силы, в процентах к численности рабочей силы) </a:t>
            </a:r>
            <a:endParaRPr lang="ru-RU" altLang="ru-RU" sz="2000" i="1" dirty="0">
              <a:latin typeface="DIN Pro Regular"/>
              <a:ea typeface="+mn-ea"/>
              <a:cs typeface="+mn-cs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364E8200-4C09-26FF-19B2-E2415E15E16F}"/>
              </a:ext>
            </a:extLst>
          </p:cNvPr>
          <p:cNvSpPr txBox="1">
            <a:spLocks/>
          </p:cNvSpPr>
          <p:nvPr/>
        </p:nvSpPr>
        <p:spPr>
          <a:xfrm>
            <a:off x="741582" y="1124744"/>
            <a:ext cx="10327470" cy="5001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	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Объект 8">
            <a:extLst>
              <a:ext uri="{FF2B5EF4-FFF2-40B4-BE49-F238E27FC236}">
                <a16:creationId xmlns:a16="http://schemas.microsoft.com/office/drawing/2014/main" id="{B4DC0E1D-C6F6-8C24-1A04-E4F677B7D2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2004814"/>
              </p:ext>
            </p:extLst>
          </p:nvPr>
        </p:nvGraphicFramePr>
        <p:xfrm>
          <a:off x="1010652" y="1249371"/>
          <a:ext cx="10058399" cy="4314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58765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DBAC39-0E34-F5EF-FBF6-4232424C6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CBD6E79B-5DF7-9BFA-DCDF-8B465F8DB861}"/>
              </a:ext>
            </a:extLst>
          </p:cNvPr>
          <p:cNvSpPr txBox="1">
            <a:spLocks/>
          </p:cNvSpPr>
          <p:nvPr/>
        </p:nvSpPr>
        <p:spPr>
          <a:xfrm>
            <a:off x="741582" y="1618164"/>
            <a:ext cx="3849669" cy="394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AE08E9C-C416-FABF-B58F-0813D8BFC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89" y="-43290"/>
            <a:ext cx="11943094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 в возрасте 15-35 лет  в 2024 г.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данным  интегрированного выборочного обследования бюджетов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домашних хозяйств и рабочей силы; тыс. человек)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i="1" dirty="0">
              <a:latin typeface="DIN Pro Regular"/>
              <a:ea typeface="+mn-ea"/>
              <a:cs typeface="+mn-cs"/>
            </a:endParaRPr>
          </a:p>
        </p:txBody>
      </p:sp>
      <p:graphicFrame>
        <p:nvGraphicFramePr>
          <p:cNvPr id="5" name="Объект 17">
            <a:extLst>
              <a:ext uri="{FF2B5EF4-FFF2-40B4-BE49-F238E27FC236}">
                <a16:creationId xmlns:a16="http://schemas.microsoft.com/office/drawing/2014/main" id="{B294BA94-723A-9DAF-6388-7021986355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1148397"/>
              </p:ext>
            </p:extLst>
          </p:nvPr>
        </p:nvGraphicFramePr>
        <p:xfrm>
          <a:off x="962526" y="1412774"/>
          <a:ext cx="10668001" cy="4298214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1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0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9495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Рабочая сила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Лица, не входящие в состав рабочей силы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участия в составе рабочей силы, %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занятости,               %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безработицы,    %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8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занятые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безработные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800" b="1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8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8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800" b="1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800" b="1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800" b="1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800" b="1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endParaRPr lang="ru-RU" sz="1800" b="1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6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1 230,1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1 160,9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69,2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1 101,4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52,8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5,6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6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 мужчины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807,8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772,0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35,8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358,4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69,3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66,2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26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    женщины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422,4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388,9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33,4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743,0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36,2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33,4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7,9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26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8499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44832" y="2872715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C75D3-0891-DA50-B661-575D7C725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58" y="3613810"/>
            <a:ext cx="992878" cy="9928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505DAF-50B7-66FD-3468-D5249F807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0" y="3613810"/>
            <a:ext cx="992878" cy="9928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D2AEE7-0ECA-C6B3-D1F8-CA258B0C1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42" y="3613810"/>
            <a:ext cx="992878" cy="992878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5D896CA-896C-EF68-D4D6-B3F5F9168C67}"/>
              </a:ext>
            </a:extLst>
          </p:cNvPr>
          <p:cNvSpPr txBox="1">
            <a:spLocks/>
          </p:cNvSpPr>
          <p:nvPr/>
        </p:nvSpPr>
        <p:spPr>
          <a:xfrm>
            <a:off x="2759131" y="4621478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statistics.kg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2264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3948</TotalTime>
  <Words>1259</Words>
  <Application>Microsoft Office PowerPoint</Application>
  <PresentationFormat>Широкоэкранный</PresentationFormat>
  <Paragraphs>380</Paragraphs>
  <Slides>18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Calibri</vt:lpstr>
      <vt:lpstr>DIN Pro Bold</vt:lpstr>
      <vt:lpstr>DIN Pro Regular</vt:lpstr>
      <vt:lpstr>Gill Sans MT</vt:lpstr>
      <vt:lpstr>Times New Roman</vt:lpstr>
      <vt:lpstr>Verdana</vt:lpstr>
      <vt:lpstr>Wingdings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Proto</dc:creator>
  <cp:lastModifiedBy>Djailobaeva</cp:lastModifiedBy>
  <cp:revision>202</cp:revision>
  <cp:lastPrinted>2025-08-15T02:34:06Z</cp:lastPrinted>
  <dcterms:created xsi:type="dcterms:W3CDTF">2024-10-02T10:12:32Z</dcterms:created>
  <dcterms:modified xsi:type="dcterms:W3CDTF">2025-08-15T02:35:19Z</dcterms:modified>
</cp:coreProperties>
</file>