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7" r:id="rId1"/>
  </p:sldMasterIdLst>
  <p:notesMasterIdLst>
    <p:notesMasterId r:id="rId15"/>
  </p:notesMasterIdLst>
  <p:sldIdLst>
    <p:sldId id="256" r:id="rId2"/>
    <p:sldId id="257" r:id="rId3"/>
    <p:sldId id="266" r:id="rId4"/>
    <p:sldId id="267" r:id="rId5"/>
    <p:sldId id="263" r:id="rId6"/>
    <p:sldId id="269" r:id="rId7"/>
    <p:sldId id="268" r:id="rId8"/>
    <p:sldId id="258" r:id="rId9"/>
    <p:sldId id="260" r:id="rId10"/>
    <p:sldId id="265" r:id="rId11"/>
    <p:sldId id="262" r:id="rId12"/>
    <p:sldId id="270" r:id="rId13"/>
    <p:sldId id="261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8D7407-CF88-4795-9E08-A36F9F05E4DC}" type="datetimeFigureOut">
              <a:rPr lang="ru-RU" smtClean="0"/>
              <a:t>20.06.2017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B27CD2-3974-4A0F-A8C8-96668E9166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432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27CD2-3974-4A0F-A8C8-96668E916632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18706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A4BB2-B789-4AC6-AC29-5503DD8D6E02}" type="datetimeFigureOut">
              <a:rPr lang="ru-RU" smtClean="0"/>
              <a:t>20.06.2017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94B22-394A-41CE-9535-FA7A2EECAC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8366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A4BB2-B789-4AC6-AC29-5503DD8D6E02}" type="datetimeFigureOut">
              <a:rPr lang="ru-RU" smtClean="0"/>
              <a:t>20.06.2017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94B22-394A-41CE-9535-FA7A2EECAC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6211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A4BB2-B789-4AC6-AC29-5503DD8D6E02}" type="datetimeFigureOut">
              <a:rPr lang="ru-RU" smtClean="0"/>
              <a:t>20.06.2017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94B22-394A-41CE-9535-FA7A2EECAC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4781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A4BB2-B789-4AC6-AC29-5503DD8D6E02}" type="datetimeFigureOut">
              <a:rPr lang="ru-RU" smtClean="0"/>
              <a:t>20.06.2017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94B22-394A-41CE-9535-FA7A2EECAC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0380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A4BB2-B789-4AC6-AC29-5503DD8D6E02}" type="datetimeFigureOut">
              <a:rPr lang="ru-RU" smtClean="0"/>
              <a:t>20.06.2017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94B22-394A-41CE-9535-FA7A2EECAC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7549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A4BB2-B789-4AC6-AC29-5503DD8D6E02}" type="datetimeFigureOut">
              <a:rPr lang="ru-RU" smtClean="0"/>
              <a:t>20.06.2017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94B22-394A-41CE-9535-FA7A2EECAC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1087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A4BB2-B789-4AC6-AC29-5503DD8D6E02}" type="datetimeFigureOut">
              <a:rPr lang="ru-RU" smtClean="0"/>
              <a:t>20.06.2017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94B22-394A-41CE-9535-FA7A2EECAC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2711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A4BB2-B789-4AC6-AC29-5503DD8D6E02}" type="datetimeFigureOut">
              <a:rPr lang="ru-RU" smtClean="0"/>
              <a:t>20.06.2017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94B22-394A-41CE-9535-FA7A2EECAC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2648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A4BB2-B789-4AC6-AC29-5503DD8D6E02}" type="datetimeFigureOut">
              <a:rPr lang="ru-RU" smtClean="0"/>
              <a:t>20.06.2017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94B22-394A-41CE-9535-FA7A2EECAC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221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A4BB2-B789-4AC6-AC29-5503DD8D6E02}" type="datetimeFigureOut">
              <a:rPr lang="ru-RU" smtClean="0"/>
              <a:t>20.06.2017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94B22-394A-41CE-9535-FA7A2EECAC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5428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A4BB2-B789-4AC6-AC29-5503DD8D6E02}" type="datetimeFigureOut">
              <a:rPr lang="ru-RU" smtClean="0"/>
              <a:t>20.06.2017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94B22-394A-41CE-9535-FA7A2EECACBC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199165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A4BB2-B789-4AC6-AC29-5503DD8D6E02}" type="datetimeFigureOut">
              <a:rPr lang="ru-RU" smtClean="0"/>
              <a:t>20.06.2017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94B22-394A-41CE-9535-FA7A2EECAC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72829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A4BB2-B789-4AC6-AC29-5503DD8D6E02}" type="datetimeFigureOut">
              <a:rPr lang="ru-RU" smtClean="0"/>
              <a:t>20.06.2017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94B22-394A-41CE-9535-FA7A2EECACBC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988395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A4BB2-B789-4AC6-AC29-5503DD8D6E02}" type="datetimeFigureOut">
              <a:rPr lang="ru-RU" smtClean="0"/>
              <a:t>20.06.2017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94B22-394A-41CE-9535-FA7A2EECAC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98340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A4BB2-B789-4AC6-AC29-5503DD8D6E02}" type="datetimeFigureOut">
              <a:rPr lang="ru-RU" smtClean="0"/>
              <a:t>20.06.2017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94B22-394A-41CE-9535-FA7A2EECAC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1100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A4BB2-B789-4AC6-AC29-5503DD8D6E02}" type="datetimeFigureOut">
              <a:rPr lang="ru-RU" smtClean="0"/>
              <a:t>20.06.2017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94B22-394A-41CE-9535-FA7A2EECAC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8570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AA4BB2-B789-4AC6-AC29-5503DD8D6E02}" type="datetimeFigureOut">
              <a:rPr lang="ru-RU" smtClean="0"/>
              <a:t>20.06.2017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DD94B22-394A-41CE-9535-FA7A2EECAC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8149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0" r:id="rId13"/>
    <p:sldLayoutId id="2147483761" r:id="rId14"/>
    <p:sldLayoutId id="2147483762" r:id="rId15"/>
    <p:sldLayoutId id="214748376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Судебная статистика </a:t>
            </a:r>
            <a:br>
              <a:rPr lang="ru-RU" dirty="0" smtClean="0"/>
            </a:br>
            <a:r>
              <a:rPr lang="ru-RU" dirty="0" smtClean="0"/>
              <a:t>Кыргызской Республики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6596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Статистика употребляется в </a:t>
            </a:r>
            <a:br>
              <a:rPr lang="ru-RU" dirty="0" smtClean="0"/>
            </a:br>
            <a:r>
              <a:rPr lang="ru-RU" dirty="0" smtClean="0"/>
              <a:t> трех значениях 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1. - под статистикой понимают отрасль практической деятельности, которая имеет целью сбор, обработку, анализ и публикацию массовых данных о самых различных явлениях общественной жизни (в этом статистика выступает как синоним «статистический учет»);</a:t>
            </a:r>
          </a:p>
          <a:p>
            <a:r>
              <a:rPr lang="ru-RU" dirty="0" smtClean="0"/>
              <a:t>2 – статистикой называют числовой материал, служащий для характеристики какой-либо отрасли общественных явлений или территориального распределения какого-то показателя;</a:t>
            </a:r>
            <a:endParaRPr lang="ru-RU" dirty="0"/>
          </a:p>
          <a:p>
            <a:r>
              <a:rPr lang="ru-RU" dirty="0" smtClean="0"/>
              <a:t>3 – статистикой называют отрасль знания, особая научная дисциплина и соответственно учебный предмет в высших и средних учебных заведениях 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3146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Одной из отраслей и является судебная статистика, которая отражает своими показателями, как охраняется общественный и государственный строй, различные формы собственности, как защищаются гарантированные права граждан и юридических лиц.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288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 судебной статистики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Основная цель судебной статистики – учет судебных дел рассмотренных судами, качество отправления правосудия судьями республики. Она дает возможность установить, как работают следственные, исправительные и другие административные учреждения , как осуществляется правосудие.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2798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Судебная статистика учитывает работу всех судов Кыргызской Республики, осуществляет уголовно-правовую, административную и гражданско-правовую охрану общественного и государственного строя, всех форм собственности, прав и интересов граждан и организаций.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7672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Судебная статистика подразделяется на три отрасли:</a:t>
            </a:r>
            <a:endParaRPr lang="ru-RU" dirty="0"/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1) Уголовно-правовую, имеющую своим непосредственным объектом количественную сторону рассмотренных дел;</a:t>
            </a:r>
          </a:p>
          <a:p>
            <a:r>
              <a:rPr lang="ru-RU" dirty="0" smtClean="0"/>
              <a:t>2)Гражданско-правовую, объектом которой является количественная сторона гражданских правонарушений, а также  правонарушений в сфере хозяйственной, экономической деятельности юридических лиц, рассмотренных судами;</a:t>
            </a:r>
          </a:p>
          <a:p>
            <a:r>
              <a:rPr lang="ru-RU" dirty="0" smtClean="0"/>
              <a:t>3)Административно-правовую, объектом является количественная сторона рассмотренных дел об административных нарушениях.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5990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Система сбора судебной статистики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dirty="0" smtClean="0"/>
              <a:t>Верховный суд</a:t>
            </a:r>
            <a:r>
              <a:rPr lang="en-US" dirty="0" smtClean="0"/>
              <a:t>  </a:t>
            </a:r>
            <a:r>
              <a:rPr lang="ru-RU" dirty="0" smtClean="0"/>
              <a:t>КР</a:t>
            </a:r>
          </a:p>
          <a:p>
            <a:pPr algn="ctr"/>
            <a:endParaRPr lang="ru-RU" dirty="0" smtClean="0"/>
          </a:p>
          <a:p>
            <a:pPr algn="ctr"/>
            <a:r>
              <a:rPr lang="ru-RU" dirty="0" smtClean="0"/>
              <a:t>Судебный департамент при ВС КР </a:t>
            </a:r>
          </a:p>
          <a:p>
            <a:pPr algn="ctr"/>
            <a:endParaRPr lang="ru-RU" dirty="0" smtClean="0"/>
          </a:p>
          <a:p>
            <a:pPr algn="ctr"/>
            <a:r>
              <a:rPr lang="ru-RU" dirty="0" smtClean="0"/>
              <a:t>Областные департаменты при СД</a:t>
            </a:r>
          </a:p>
          <a:p>
            <a:pPr algn="ctr"/>
            <a:endParaRPr lang="ru-RU" dirty="0"/>
          </a:p>
          <a:p>
            <a:pPr algn="ctr"/>
            <a:r>
              <a:rPr lang="ru-RU" dirty="0" smtClean="0"/>
              <a:t>Областные, городские, районные суды</a:t>
            </a:r>
          </a:p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  <p:cxnSp>
        <p:nvCxnSpPr>
          <p:cNvPr id="13" name="Прямая со стрелкой 12"/>
          <p:cNvCxnSpPr/>
          <p:nvPr/>
        </p:nvCxnSpPr>
        <p:spPr>
          <a:xfrm flipV="1">
            <a:off x="4572000" y="2348880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V="1">
            <a:off x="4572000" y="3356992"/>
            <a:ext cx="0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V="1">
            <a:off x="4572000" y="4581128"/>
            <a:ext cx="0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5069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Нумерация форм статистической отчетности: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>
            <a:normAutofit/>
          </a:bodyPr>
          <a:lstStyle/>
          <a:p>
            <a:r>
              <a:rPr lang="ru-RU" dirty="0" smtClean="0"/>
              <a:t>УД -  уголовное дело;</a:t>
            </a:r>
          </a:p>
          <a:p>
            <a:r>
              <a:rPr lang="ru-RU" dirty="0" smtClean="0"/>
              <a:t>ГД -   гражданское дело;</a:t>
            </a:r>
          </a:p>
          <a:p>
            <a:r>
              <a:rPr lang="ru-RU" dirty="0" smtClean="0"/>
              <a:t>АП -  дело об административном правонарушении;</a:t>
            </a:r>
          </a:p>
          <a:p>
            <a:r>
              <a:rPr lang="ru-RU" dirty="0" smtClean="0"/>
              <a:t>ЭД  - экономическое  дело;</a:t>
            </a:r>
          </a:p>
          <a:p>
            <a:r>
              <a:rPr lang="ru-RU" dirty="0" smtClean="0"/>
              <a:t>АД – административное дело;</a:t>
            </a:r>
          </a:p>
          <a:p>
            <a:r>
              <a:rPr lang="ru-RU" dirty="0" smtClean="0"/>
              <a:t>СМ – судебные материалы;</a:t>
            </a:r>
          </a:p>
          <a:p>
            <a:r>
              <a:rPr lang="ru-RU" dirty="0" smtClean="0"/>
              <a:t>ФК – формы отчетности канцелярии;</a:t>
            </a:r>
          </a:p>
          <a:p>
            <a:r>
              <a:rPr lang="ru-RU" dirty="0" smtClean="0"/>
              <a:t>ВК – формы отчетности по всем категориям дел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584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Формы статистической отчетности по семейному насилию: 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УД-СН-1а отчет по рассмотрению уголовных дел по семейному насилию;</a:t>
            </a:r>
          </a:p>
          <a:p>
            <a:r>
              <a:rPr lang="ru-RU" dirty="0" smtClean="0"/>
              <a:t>УД-СН-1б отчет по лицам пострадавшим от семейного насилия по уголовным делам;</a:t>
            </a:r>
          </a:p>
          <a:p>
            <a:r>
              <a:rPr lang="ru-RU" dirty="0" smtClean="0"/>
              <a:t>АП-СН-1а отчет по рассмотрению дел об административных правонарушениях совершивших семейное насилие;</a:t>
            </a:r>
          </a:p>
          <a:p>
            <a:r>
              <a:rPr lang="ru-RU" dirty="0" smtClean="0"/>
              <a:t>АП-СН-1б отчет по лицам пострадавших от семейного насилия</a:t>
            </a:r>
            <a:r>
              <a:rPr lang="en-US" dirty="0" smtClean="0"/>
              <a:t> </a:t>
            </a:r>
            <a:r>
              <a:rPr lang="ru-RU" dirty="0" smtClean="0"/>
              <a:t>по административным правонарушениям;</a:t>
            </a:r>
          </a:p>
          <a:p>
            <a:r>
              <a:rPr lang="ru-RU" dirty="0" smtClean="0"/>
              <a:t>СМ-СН-1а отчет по лицам совершившим семейное насилие;</a:t>
            </a:r>
          </a:p>
          <a:p>
            <a:r>
              <a:rPr lang="ru-RU" dirty="0" smtClean="0"/>
              <a:t>СМ-СН-1б отчет по лицам пострадавшим от семейного насилия;</a:t>
            </a:r>
          </a:p>
          <a:p>
            <a:r>
              <a:rPr lang="ru-RU" dirty="0" smtClean="0"/>
              <a:t>УД- 2а-1в отчет о работе областных и приравненных к ним судов по рассмотрению уголовных дел по семейному насилию в апелляционном порядке;</a:t>
            </a:r>
          </a:p>
          <a:p>
            <a:r>
              <a:rPr lang="ru-RU" dirty="0" smtClean="0"/>
              <a:t>УД-2к-1в отчет о работе областных и приравненных к ним судов по рассмотрению уголовных дел по семейному насилию в кассационном порядке. </a:t>
            </a:r>
          </a:p>
          <a:p>
            <a:r>
              <a:rPr lang="ru-RU" dirty="0" smtClean="0"/>
              <a:t>Судебный охранный ордер 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755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Форма УД-01-1а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УД-01-1б, УД-01-1в, УД-01-1г, УД-01-1д,     УД-СН-1а, являются приложением к форме УД-01-1а  и их данные есть извлечение  из этой формы.</a:t>
            </a:r>
          </a:p>
          <a:p>
            <a:r>
              <a:rPr lang="ru-RU" dirty="0" smtClean="0"/>
              <a:t>УД-СН-1б по лицам пострадавшим от семейного насилия и формируется по статьям УК КР аналогично формы УД-СН-1а.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5134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Форма АП-01-5а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АП-СН-1а  являются приложением к данной форме и высылаются вместе с этой формой и данные этой формы есть извлечение из данной формы.</a:t>
            </a:r>
          </a:p>
          <a:p>
            <a:r>
              <a:rPr lang="ru-RU" dirty="0" smtClean="0"/>
              <a:t>АП-СН-1б формируется по пострадавшим и распределяется по статьям </a:t>
            </a:r>
            <a:r>
              <a:rPr lang="ru-RU" dirty="0" err="1" smtClean="0"/>
              <a:t>КаАО</a:t>
            </a:r>
            <a:r>
              <a:rPr lang="ru-RU" dirty="0" smtClean="0"/>
              <a:t> КР аналогично формы АП-СН-1а.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731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Формы по совершившим и пострадавшим от семейного насилия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СМ-СН-1а отчет по лицам совершившим семейное насилие;</a:t>
            </a:r>
          </a:p>
          <a:p>
            <a:r>
              <a:rPr lang="ru-RU" dirty="0"/>
              <a:t>СМ-СН-1б отчет по лицам пострадавшим от семейного насилия;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7669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Форма ГД-01-2а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ГД-01-2г  является </a:t>
            </a:r>
            <a:r>
              <a:rPr lang="ru-RU" dirty="0"/>
              <a:t>приложением к данной форме </a:t>
            </a:r>
            <a:r>
              <a:rPr lang="ru-RU" dirty="0" smtClean="0"/>
              <a:t>и показатели формы формируются по 10 категориям и </a:t>
            </a:r>
            <a:r>
              <a:rPr lang="ru-RU" dirty="0"/>
              <a:t>высылаются вместе с этой формой и данные этой формы есть извлечение из данной формы.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277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1564</TotalTime>
  <Words>576</Words>
  <Application>Microsoft Office PowerPoint</Application>
  <PresentationFormat>Экран (4:3)</PresentationFormat>
  <Paragraphs>54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Trebuchet MS</vt:lpstr>
      <vt:lpstr>Wingdings 3</vt:lpstr>
      <vt:lpstr>Аспект</vt:lpstr>
      <vt:lpstr>Судебная статистика  Кыргызской Республики</vt:lpstr>
      <vt:lpstr>Статистика употребляется в   трех значениях :</vt:lpstr>
      <vt:lpstr> </vt:lpstr>
      <vt:lpstr>Цель судебной статистики</vt:lpstr>
      <vt:lpstr> </vt:lpstr>
      <vt:lpstr>Судебная статистика подразделяется на три отрасли:</vt:lpstr>
      <vt:lpstr>Система сбора судебной статистики</vt:lpstr>
      <vt:lpstr>Нумерация форм статистической отчетности:</vt:lpstr>
      <vt:lpstr>Формы статистической отчетности по семейному насилию: </vt:lpstr>
      <vt:lpstr>Форма УД-01-1а</vt:lpstr>
      <vt:lpstr>Форма АП-01-5а</vt:lpstr>
      <vt:lpstr>Формы по совершившим и пострадавшим от семейного насилия</vt:lpstr>
      <vt:lpstr>Форма ГД-01-2а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Судебная статистика  Кыргызской Республики</dc:title>
  <dc:creator>User</dc:creator>
  <cp:lastModifiedBy>Admin</cp:lastModifiedBy>
  <cp:revision>37</cp:revision>
  <cp:lastPrinted>2016-06-19T10:18:00Z</cp:lastPrinted>
  <dcterms:created xsi:type="dcterms:W3CDTF">2016-11-08T05:42:58Z</dcterms:created>
  <dcterms:modified xsi:type="dcterms:W3CDTF">2017-06-20T08:13:32Z</dcterms:modified>
</cp:coreProperties>
</file>