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0" r:id="rId2"/>
  </p:sldMasterIdLst>
  <p:notesMasterIdLst>
    <p:notesMasterId r:id="rId25"/>
  </p:notesMasterIdLst>
  <p:handoutMasterIdLst>
    <p:handoutMasterId r:id="rId26"/>
  </p:handoutMasterIdLst>
  <p:sldIdLst>
    <p:sldId id="301" r:id="rId3"/>
    <p:sldId id="452" r:id="rId4"/>
    <p:sldId id="450" r:id="rId5"/>
    <p:sldId id="478" r:id="rId6"/>
    <p:sldId id="483" r:id="rId7"/>
    <p:sldId id="479" r:id="rId8"/>
    <p:sldId id="481" r:id="rId9"/>
    <p:sldId id="486" r:id="rId10"/>
    <p:sldId id="487" r:id="rId11"/>
    <p:sldId id="454" r:id="rId12"/>
    <p:sldId id="465" r:id="rId13"/>
    <p:sldId id="468" r:id="rId14"/>
    <p:sldId id="471" r:id="rId15"/>
    <p:sldId id="498" r:id="rId16"/>
    <p:sldId id="499" r:id="rId17"/>
    <p:sldId id="500" r:id="rId18"/>
    <p:sldId id="501" r:id="rId19"/>
    <p:sldId id="495" r:id="rId20"/>
    <p:sldId id="496" r:id="rId21"/>
    <p:sldId id="497" r:id="rId22"/>
    <p:sldId id="494" r:id="rId23"/>
    <p:sldId id="502" r:id="rId24"/>
  </p:sldIdLst>
  <p:sldSz cx="9144000" cy="6858000" type="screen4x3"/>
  <p:notesSz cx="6794500" cy="9906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7300" kern="1200">
        <a:solidFill>
          <a:srgbClr val="FFFFFF"/>
        </a:solidFill>
        <a:latin typeface="Arial Unicode MS" pitchFamily="34" charset="-128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7300" kern="1200">
        <a:solidFill>
          <a:srgbClr val="FFFFFF"/>
        </a:solidFill>
        <a:latin typeface="Arial Unicode MS" pitchFamily="34" charset="-128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7300" kern="1200">
        <a:solidFill>
          <a:srgbClr val="FFFFFF"/>
        </a:solidFill>
        <a:latin typeface="Arial Unicode MS" pitchFamily="34" charset="-128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7300" kern="1200">
        <a:solidFill>
          <a:srgbClr val="FFFFFF"/>
        </a:solidFill>
        <a:latin typeface="Arial Unicode MS" pitchFamily="34" charset="-128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7300" kern="1200">
        <a:solidFill>
          <a:srgbClr val="FFFFFF"/>
        </a:solidFill>
        <a:latin typeface="Arial Unicode MS" pitchFamily="34" charset="-128"/>
        <a:ea typeface="+mn-ea"/>
        <a:cs typeface="+mn-cs"/>
      </a:defRPr>
    </a:lvl5pPr>
    <a:lvl6pPr marL="2286000" algn="l" defTabSz="914400" rtl="0" eaLnBrk="1" latinLnBrk="0" hangingPunct="1">
      <a:defRPr sz="7300" kern="1200">
        <a:solidFill>
          <a:srgbClr val="FFFFFF"/>
        </a:solidFill>
        <a:latin typeface="Arial Unicode MS" pitchFamily="34" charset="-128"/>
        <a:ea typeface="+mn-ea"/>
        <a:cs typeface="+mn-cs"/>
      </a:defRPr>
    </a:lvl6pPr>
    <a:lvl7pPr marL="2743200" algn="l" defTabSz="914400" rtl="0" eaLnBrk="1" latinLnBrk="0" hangingPunct="1">
      <a:defRPr sz="7300" kern="1200">
        <a:solidFill>
          <a:srgbClr val="FFFFFF"/>
        </a:solidFill>
        <a:latin typeface="Arial Unicode MS" pitchFamily="34" charset="-128"/>
        <a:ea typeface="+mn-ea"/>
        <a:cs typeface="+mn-cs"/>
      </a:defRPr>
    </a:lvl7pPr>
    <a:lvl8pPr marL="3200400" algn="l" defTabSz="914400" rtl="0" eaLnBrk="1" latinLnBrk="0" hangingPunct="1">
      <a:defRPr sz="7300" kern="1200">
        <a:solidFill>
          <a:srgbClr val="FFFFFF"/>
        </a:solidFill>
        <a:latin typeface="Arial Unicode MS" pitchFamily="34" charset="-128"/>
        <a:ea typeface="+mn-ea"/>
        <a:cs typeface="+mn-cs"/>
      </a:defRPr>
    </a:lvl8pPr>
    <a:lvl9pPr marL="3657600" algn="l" defTabSz="914400" rtl="0" eaLnBrk="1" latinLnBrk="0" hangingPunct="1">
      <a:defRPr sz="7300" kern="1200">
        <a:solidFill>
          <a:srgbClr val="FFFFFF"/>
        </a:solidFill>
        <a:latin typeface="Arial Unicode MS" pitchFamily="34" charset="-128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>
          <p15:clr>
            <a:srgbClr val="A4A3A4"/>
          </p15:clr>
        </p15:guide>
        <p15:guide id="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0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ucia Motolinia Carballo" initials="LMC" lastIdx="2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0FA6D7"/>
    <a:srgbClr val="6198CF"/>
    <a:srgbClr val="000000"/>
    <a:srgbClr val="77A5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466" autoAdjust="0"/>
    <p:restoredTop sz="94660"/>
  </p:normalViewPr>
  <p:slideViewPr>
    <p:cSldViewPr>
      <p:cViewPr varScale="1">
        <p:scale>
          <a:sx n="73" d="100"/>
          <a:sy n="73" d="100"/>
        </p:scale>
        <p:origin x="312" y="-12"/>
      </p:cViewPr>
      <p:guideLst>
        <p:guide orient="horz"/>
        <p:guide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50" d="100"/>
        <a:sy n="150" d="100"/>
      </p:scale>
      <p:origin x="0" y="5526"/>
    </p:cViewPr>
  </p:sorterViewPr>
  <p:notesViewPr>
    <p:cSldViewPr>
      <p:cViewPr varScale="1">
        <p:scale>
          <a:sx n="80" d="100"/>
          <a:sy n="80" d="100"/>
        </p:scale>
        <p:origin x="4014" y="114"/>
      </p:cViewPr>
      <p:guideLst>
        <p:guide orient="horz" pos="3120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1"/>
            <a:ext cx="2943749" cy="4962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762" tIns="47381" rIns="94762" bIns="47381" numCol="1" anchor="t" anchorCtr="0" compatLnSpc="1">
            <a:prstTxWarp prst="textNoShape">
              <a:avLst/>
            </a:prstTxWarp>
          </a:bodyPr>
          <a:lstStyle>
            <a:lvl1pPr defTabSz="947738">
              <a:defRPr sz="13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0752" y="1"/>
            <a:ext cx="2943748" cy="4962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762" tIns="47381" rIns="94762" bIns="47381" numCol="1" anchor="t" anchorCtr="0" compatLnSpc="1">
            <a:prstTxWarp prst="textNoShape">
              <a:avLst/>
            </a:prstTxWarp>
          </a:bodyPr>
          <a:lstStyle>
            <a:lvl1pPr algn="r" defTabSz="947738">
              <a:defRPr sz="13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9409743"/>
            <a:ext cx="2943749" cy="4962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762" tIns="47381" rIns="94762" bIns="47381" numCol="1" anchor="b" anchorCtr="0" compatLnSpc="1">
            <a:prstTxWarp prst="textNoShape">
              <a:avLst/>
            </a:prstTxWarp>
          </a:bodyPr>
          <a:lstStyle>
            <a:lvl1pPr defTabSz="947738">
              <a:defRPr sz="13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0752" y="9409743"/>
            <a:ext cx="2943748" cy="4962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762" tIns="47381" rIns="94762" bIns="47381" numCol="1" anchor="b" anchorCtr="0" compatLnSpc="1">
            <a:prstTxWarp prst="textNoShape">
              <a:avLst/>
            </a:prstTxWarp>
          </a:bodyPr>
          <a:lstStyle>
            <a:lvl1pPr algn="r" defTabSz="947738">
              <a:defRPr sz="13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fld id="{8EFC5B61-30B2-4507-BB61-D90C3019A7C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43223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1"/>
            <a:ext cx="2922917" cy="4595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5946" y="1"/>
            <a:ext cx="2922917" cy="4595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35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71550" y="766763"/>
            <a:ext cx="4902200" cy="36766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8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23027" y="4672160"/>
            <a:ext cx="4999725" cy="4518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2458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420912"/>
            <a:ext cx="2922917" cy="4595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458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5946" y="9420912"/>
            <a:ext cx="2922917" cy="4595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4BCCE129-6527-4B57-A9C1-CEA82AADC53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362862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algn="l" defTabSz="920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algn="l" defTabSz="920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algn="l" defTabSz="920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algn="l" defTabSz="920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algn="l" defTabSz="920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defTabSz="9207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defTabSz="9207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defTabSz="9207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defTabSz="9207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CD34DB1B-C68E-4D8C-8165-1D786813F745}" type="slidenum">
              <a:rPr lang="en-GB" altLang="en-US" smtClean="0">
                <a:solidFill>
                  <a:srgbClr val="FFFFFF"/>
                </a:solidFill>
                <a:latin typeface="Arial Unicode MS" pitchFamily="34" charset="-128"/>
              </a:rPr>
              <a:pPr algn="r" eaLnBrk="1" hangingPunct="1">
                <a:spcBef>
                  <a:spcPct val="0"/>
                </a:spcBef>
              </a:pPr>
              <a:t>1</a:t>
            </a:fld>
            <a:endParaRPr lang="en-GB" altLang="en-US">
              <a:solidFill>
                <a:srgbClr val="FFFFFF"/>
              </a:solidFill>
              <a:latin typeface="Arial Unicode MS" pitchFamily="34" charset="-128"/>
            </a:endParaRPr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284528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BCCE129-6527-4B57-A9C1-CEA82AADC537}" type="slidenum">
              <a:rPr lang="en-GB" smtClean="0"/>
              <a:pPr>
                <a:defRPr/>
              </a:pPr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72397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BCCE129-6527-4B57-A9C1-CEA82AADC537}" type="slidenum">
              <a:rPr lang="en-GB" smtClean="0"/>
              <a:pPr>
                <a:defRPr/>
              </a:pPr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92275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0750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1pPr>
            <a:lvl2pPr marL="742950" indent="-285750" defTabSz="920750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2pPr>
            <a:lvl3pPr marL="1143000" indent="-228600" defTabSz="920750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3pPr>
            <a:lvl4pPr marL="1600200" indent="-228600" defTabSz="920750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4pPr>
            <a:lvl5pPr marL="2057400" indent="-228600" defTabSz="920750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5pPr>
            <a:lvl6pPr marL="25146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6pPr>
            <a:lvl7pPr marL="29718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7pPr>
            <a:lvl8pPr marL="34290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8pPr>
            <a:lvl9pPr marL="38862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9pPr>
          </a:lstStyle>
          <a:p>
            <a:pPr eaLnBrk="1" hangingPunct="1"/>
            <a:fld id="{9BF06E3C-C96F-4900-B433-623587A38464}" type="slidenum">
              <a:rPr lang="en-GB" altLang="en-US" sz="1200" smtClean="0">
                <a:solidFill>
                  <a:schemeClr val="tx1"/>
                </a:solidFill>
                <a:latin typeface="Times New Roman" pitchFamily="18" charset="0"/>
              </a:rPr>
              <a:pPr eaLnBrk="1" hangingPunct="1"/>
              <a:t>11</a:t>
            </a:fld>
            <a:endParaRPr lang="en-GB" altLang="en-US" sz="120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644194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0750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1pPr>
            <a:lvl2pPr marL="742950" indent="-285750" defTabSz="920750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2pPr>
            <a:lvl3pPr marL="1143000" indent="-228600" defTabSz="920750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3pPr>
            <a:lvl4pPr marL="1600200" indent="-228600" defTabSz="920750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4pPr>
            <a:lvl5pPr marL="2057400" indent="-228600" defTabSz="920750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5pPr>
            <a:lvl6pPr marL="25146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6pPr>
            <a:lvl7pPr marL="29718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7pPr>
            <a:lvl8pPr marL="34290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8pPr>
            <a:lvl9pPr marL="38862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9pPr>
          </a:lstStyle>
          <a:p>
            <a:pPr eaLnBrk="1" hangingPunct="1"/>
            <a:fld id="{9BF06E3C-C96F-4900-B433-623587A38464}" type="slidenum">
              <a:rPr lang="en-GB" altLang="en-US" sz="1200" smtClean="0">
                <a:solidFill>
                  <a:schemeClr val="tx1"/>
                </a:solidFill>
                <a:latin typeface="Times New Roman" pitchFamily="18" charset="0"/>
              </a:rPr>
              <a:pPr eaLnBrk="1" hangingPunct="1"/>
              <a:t>12</a:t>
            </a:fld>
            <a:endParaRPr lang="en-GB" altLang="en-US" sz="120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4673856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0750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1pPr>
            <a:lvl2pPr marL="742950" indent="-285750" defTabSz="920750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2pPr>
            <a:lvl3pPr marL="1143000" indent="-228600" defTabSz="920750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3pPr>
            <a:lvl4pPr marL="1600200" indent="-228600" defTabSz="920750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4pPr>
            <a:lvl5pPr marL="2057400" indent="-228600" defTabSz="920750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5pPr>
            <a:lvl6pPr marL="25146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6pPr>
            <a:lvl7pPr marL="29718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7pPr>
            <a:lvl8pPr marL="34290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8pPr>
            <a:lvl9pPr marL="38862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9pPr>
          </a:lstStyle>
          <a:p>
            <a:pPr eaLnBrk="1" hangingPunct="1"/>
            <a:fld id="{9BF06E3C-C96F-4900-B433-623587A38464}" type="slidenum">
              <a:rPr lang="en-GB" altLang="en-US" sz="1200" smtClean="0">
                <a:solidFill>
                  <a:schemeClr val="tx1"/>
                </a:solidFill>
                <a:latin typeface="Times New Roman" pitchFamily="18" charset="0"/>
              </a:rPr>
              <a:pPr eaLnBrk="1" hangingPunct="1"/>
              <a:t>13</a:t>
            </a:fld>
            <a:endParaRPr lang="en-GB" altLang="en-US" sz="120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563215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BCCE129-6527-4B57-A9C1-CEA82AADC537}" type="slidenum">
              <a:rPr lang="en-GB" smtClean="0"/>
              <a:pPr>
                <a:defRPr/>
              </a:pPr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739786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BCCE129-6527-4B57-A9C1-CEA82AADC537}" type="slidenum">
              <a:rPr lang="en-GB" smtClean="0"/>
              <a:pPr>
                <a:defRPr/>
              </a:pPr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1285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028"/>
          <p:cNvSpPr>
            <a:spLocks noChangeArrowheads="1"/>
          </p:cNvSpPr>
          <p:nvPr userDrawn="1"/>
        </p:nvSpPr>
        <p:spPr bwMode="auto">
          <a:xfrm>
            <a:off x="0" y="0"/>
            <a:ext cx="9144000" cy="3109913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pic>
        <p:nvPicPr>
          <p:cNvPr id="4" name="Picture 1113" descr="UNODC_logo_E_unblue_3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827088" y="1268413"/>
            <a:ext cx="7489825" cy="139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7" name="Rectangle 1031"/>
          <p:cNvSpPr>
            <a:spLocks noGrp="1" noChangeArrowheads="1"/>
          </p:cNvSpPr>
          <p:nvPr>
            <p:ph type="ctrTitle" sz="quarter"/>
          </p:nvPr>
        </p:nvSpPr>
        <p:spPr>
          <a:xfrm>
            <a:off x="2525713" y="3429000"/>
            <a:ext cx="5791200" cy="549275"/>
          </a:xfr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Rectangle 1032"/>
          <p:cNvSpPr>
            <a:spLocks noGrp="1" noChangeArrowheads="1"/>
          </p:cNvSpPr>
          <p:nvPr>
            <p:ph type="dt" sz="quarter" idx="10"/>
          </p:nvPr>
        </p:nvSpPr>
        <p:spPr bwMode="auto">
          <a:xfrm>
            <a:off x="6324600" y="6172200"/>
            <a:ext cx="19050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1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>
    <p:cut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</p:cSld>
  <p:clrMapOvr>
    <a:masterClrMapping/>
  </p:clrMapOvr>
  <p:transition>
    <p:cut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>
    <p:cut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</p:cSld>
  <p:clrMapOvr>
    <a:masterClrMapping/>
  </p:clrMapOvr>
  <p:transition>
    <p:cut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</p:cSld>
  <p:clrMapOvr>
    <a:masterClrMapping/>
  </p:clrMapOvr>
  <p:transition>
    <p:cut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</p:cSld>
  <p:clrMapOvr>
    <a:masterClrMapping/>
  </p:clrMapOvr>
  <p:transition>
    <p:cut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cut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>
    <p:cut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>
    <p:cut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</p:cSld>
  <p:clrMapOvr>
    <a:masterClrMapping/>
  </p:clrMapOvr>
  <p:transition>
    <p:cut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</p:cSld>
  <p:clrMapOvr>
    <a:masterClrMapping/>
  </p:clrMapOvr>
  <p:transition>
    <p:cut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1CFC03-EE9D-4003-8825-A8986AB57F3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E27BF6-068C-4F68-9FF9-65A7FDCED533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4CACF1-D1FF-442B-B660-2014E216274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EAB088-217E-4B32-A73C-29ED48FE8A2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0F2AC8-7CC3-4A5D-910D-ACF8155B949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939EDF-9CFD-4548-9089-ADAA75BC596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93CC3E-1BB8-4ACC-9CFA-DA8D9D8BBCC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7B521D-6B53-4679-874F-6955CD2A5721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362C9A-0B38-4765-BAC6-73BF4404E3E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9760F6-8356-4E7E-AE2D-E675D6EEB96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C2337E-0F47-4B8D-B440-80D535C078E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A6D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"/>
          <p:cNvSpPr>
            <a:spLocks noChangeArrowheads="1"/>
          </p:cNvSpPr>
          <p:nvPr userDrawn="1"/>
        </p:nvSpPr>
        <p:spPr bwMode="auto">
          <a:xfrm>
            <a:off x="0" y="-171450"/>
            <a:ext cx="9144000" cy="89852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1027" name="Rectangle 16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8" name="Rectangle 17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029" name="Picture 74" descr="UNODC_logo_E_unblue_3"/>
          <p:cNvPicPr>
            <a:picLocks noChangeAspect="1" noChangeArrowheads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179388" y="17463"/>
            <a:ext cx="3241675" cy="60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16" r:id="rId1"/>
    <p:sldLayoutId id="2147483817" r:id="rId2"/>
    <p:sldLayoutId id="2147483818" r:id="rId3"/>
    <p:sldLayoutId id="2147483819" r:id="rId4"/>
    <p:sldLayoutId id="2147483820" r:id="rId5"/>
    <p:sldLayoutId id="2147483821" r:id="rId6"/>
    <p:sldLayoutId id="2147483822" r:id="rId7"/>
    <p:sldLayoutId id="2147483823" r:id="rId8"/>
    <p:sldLayoutId id="2147483824" r:id="rId9"/>
    <p:sldLayoutId id="2147483825" r:id="rId10"/>
    <p:sldLayoutId id="2147483826" r:id="rId11"/>
  </p:sldLayoutIdLst>
  <p:transition>
    <p:cut/>
  </p:transition>
  <p:txStyles>
    <p:titleStyle>
      <a:lvl1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FFFFFF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FFFFFF"/>
          </a:solidFill>
          <a:latin typeface="Arial Narrow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FFFFFF"/>
          </a:solidFill>
          <a:latin typeface="Arial Narrow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FFFFFF"/>
          </a:solidFill>
          <a:latin typeface="Arial Narrow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FFFFFF"/>
          </a:solidFill>
          <a:latin typeface="Arial Narrow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000" b="1">
          <a:solidFill>
            <a:srgbClr val="FFFFFF"/>
          </a:solidFill>
          <a:latin typeface="Arial Narrow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000" b="1">
          <a:solidFill>
            <a:srgbClr val="FFFFFF"/>
          </a:solidFill>
          <a:latin typeface="Arial Narrow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000" b="1">
          <a:solidFill>
            <a:srgbClr val="FFFFFF"/>
          </a:solidFill>
          <a:latin typeface="Arial Narrow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000" b="1">
          <a:solidFill>
            <a:srgbClr val="FFFFFF"/>
          </a:solidFill>
          <a:latin typeface="Arial Narrow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rgbClr val="FFFFFF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rgbClr val="FFFFFF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rgbClr val="FFFFFF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FFFFFF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FFFFFF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rgbClr val="FFFFFF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rgbClr val="FFFFFF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rgbClr val="FFFFFF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rgbClr val="FFFFFF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FA6D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946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946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946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fld id="{AD0F89D7-BBA7-4594-91C8-52D15A7B5E0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mailto:ICCS@unodc.org" TargetMode="External"/><Relationship Id="rId2" Type="http://schemas.openxmlformats.org/officeDocument/2006/relationships/hyperlink" Target="https://www.unodc.org/unodc/en/data-and-analysis/statistics/crime.html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8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39"/>
          <p:cNvSpPr>
            <a:spLocks noGrp="1" noChangeArrowheads="1"/>
          </p:cNvSpPr>
          <p:nvPr>
            <p:ph type="ctrTitle" sz="quarter"/>
          </p:nvPr>
        </p:nvSpPr>
        <p:spPr>
          <a:xfrm>
            <a:off x="107504" y="3356992"/>
            <a:ext cx="8928991" cy="954107"/>
          </a:xfrm>
          <a:noFill/>
        </p:spPr>
        <p:txBody>
          <a:bodyPr/>
          <a:lstStyle/>
          <a:p>
            <a:pPr algn="ctr" eaLnBrk="1" hangingPunct="1"/>
            <a:r>
              <a:rPr lang="ru-RU" sz="2800" b="0" smtClean="0"/>
              <a:t>Международная классификация </a:t>
            </a:r>
            <a:r>
              <a:rPr lang="ru-RU" sz="2800" b="0"/>
              <a:t>преступлений </a:t>
            </a:r>
            <a:r>
              <a:rPr lang="ru-RU" sz="2800" b="0" smtClean="0"/>
              <a:t/>
            </a:r>
            <a:br>
              <a:rPr lang="ru-RU" sz="2800" b="0" smtClean="0"/>
            </a:br>
            <a:r>
              <a:rPr lang="ru-RU" sz="2800" b="0" smtClean="0"/>
              <a:t>в </a:t>
            </a:r>
            <a:r>
              <a:rPr lang="ru-RU" sz="2800" b="0" dirty="0"/>
              <a:t>статистических целях</a:t>
            </a:r>
            <a:endParaRPr lang="en-US" altLang="en-US" sz="2800" b="0" dirty="0"/>
          </a:p>
        </p:txBody>
      </p:sp>
      <p:sp>
        <p:nvSpPr>
          <p:cNvPr id="14339" name="Rectangle 40"/>
          <p:cNvSpPr>
            <a:spLocks noChangeArrowheads="1"/>
          </p:cNvSpPr>
          <p:nvPr/>
        </p:nvSpPr>
        <p:spPr bwMode="auto">
          <a:xfrm>
            <a:off x="6324600" y="61722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2800">
                <a:solidFill>
                  <a:srgbClr val="FFFFFF"/>
                </a:solidFill>
                <a:latin typeface="Arial Narrow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400">
                <a:solidFill>
                  <a:srgbClr val="FFFFFF"/>
                </a:solidFill>
                <a:latin typeface="Arial Narrow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000">
                <a:solidFill>
                  <a:srgbClr val="FFFFFF"/>
                </a:solidFill>
                <a:latin typeface="Arial Narrow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>
                <a:solidFill>
                  <a:srgbClr val="FFFFFF"/>
                </a:solidFill>
                <a:latin typeface="Arial Narrow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>
                <a:solidFill>
                  <a:srgbClr val="FFFFFF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FFFFFF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FFFFFF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FFFFFF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FFFFFF"/>
                </a:solidFill>
                <a:latin typeface="Arial Narrow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endParaRPr lang="en-US" altLang="en-US" sz="1400" b="1"/>
          </a:p>
        </p:txBody>
      </p:sp>
      <p:sp>
        <p:nvSpPr>
          <p:cNvPr id="5" name="Rectangle 41"/>
          <p:cNvSpPr txBox="1">
            <a:spLocks noChangeArrowheads="1"/>
          </p:cNvSpPr>
          <p:nvPr/>
        </p:nvSpPr>
        <p:spPr bwMode="auto">
          <a:xfrm>
            <a:off x="2268538" y="5129213"/>
            <a:ext cx="4632325" cy="1500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FFFFFF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rgbClr val="FFFFFF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FFFFFF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FFFFFF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FFFFFF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FFFFFF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FFFFFF"/>
                </a:solidFill>
                <a:latin typeface="+mn-lt"/>
              </a:defRPr>
            </a:lvl9pPr>
          </a:lstStyle>
          <a:p>
            <a:pPr marL="0" indent="0" algn="ctr" eaLnBrk="1" hangingPunct="1">
              <a:lnSpc>
                <a:spcPct val="90000"/>
              </a:lnSpc>
              <a:buFontTx/>
              <a:buNone/>
              <a:defRPr/>
            </a:pPr>
            <a:r>
              <a:rPr lang="ru-RU" sz="2000" i="1" kern="0" dirty="0"/>
              <a:t>Майкл </a:t>
            </a:r>
            <a:r>
              <a:rPr lang="ru-RU" sz="2000" i="1" kern="0" dirty="0" err="1"/>
              <a:t>Яндл</a:t>
            </a:r>
            <a:endParaRPr lang="ru-RU" sz="2000" i="1" kern="0" dirty="0"/>
          </a:p>
          <a:p>
            <a:pPr marL="0" indent="0" algn="ctr" eaLnBrk="1" hangingPunct="1">
              <a:lnSpc>
                <a:spcPct val="90000"/>
              </a:lnSpc>
              <a:buFontTx/>
              <a:buNone/>
              <a:defRPr/>
            </a:pPr>
            <a:r>
              <a:rPr lang="ru-RU" sz="2000" i="1" kern="0" dirty="0"/>
              <a:t>Сотрудник по исследованиям</a:t>
            </a:r>
          </a:p>
          <a:p>
            <a:pPr marL="0" indent="0" algn="ctr" eaLnBrk="1" hangingPunct="1">
              <a:lnSpc>
                <a:spcPct val="90000"/>
              </a:lnSpc>
              <a:buNone/>
              <a:defRPr/>
            </a:pPr>
            <a:r>
              <a:rPr lang="ru-RU" sz="2000" i="1" kern="0" dirty="0"/>
              <a:t>Отдел подготовки и распространения данных УНП ООН</a:t>
            </a:r>
            <a:endParaRPr lang="en-US" altLang="en-US" sz="2000" i="1" kern="0" dirty="0"/>
          </a:p>
        </p:txBody>
      </p:sp>
      <p:sp>
        <p:nvSpPr>
          <p:cNvPr id="14341" name="Line 49"/>
          <p:cNvSpPr>
            <a:spLocks noChangeShapeType="1"/>
          </p:cNvSpPr>
          <p:nvPr/>
        </p:nvSpPr>
        <p:spPr bwMode="auto">
          <a:xfrm flipH="1">
            <a:off x="827088" y="4868863"/>
            <a:ext cx="7416800" cy="0"/>
          </a:xfrm>
          <a:prstGeom prst="line">
            <a:avLst/>
          </a:prstGeom>
          <a:noFill/>
          <a:ln w="1905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3969105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Box 5"/>
          <p:cNvSpPr txBox="1">
            <a:spLocks noChangeArrowheads="1"/>
          </p:cNvSpPr>
          <p:nvPr/>
        </p:nvSpPr>
        <p:spPr bwMode="auto">
          <a:xfrm>
            <a:off x="179512" y="1528763"/>
            <a:ext cx="6048671" cy="5124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en-US"/>
            </a:defPPr>
            <a:lvl1pPr marL="355600" indent="-355600">
              <a:spcBef>
                <a:spcPts val="3000"/>
              </a:spcBef>
              <a:buFontTx/>
              <a:buChar char="•"/>
              <a:tabLst>
                <a:tab pos="355600" algn="l"/>
              </a:tabLst>
              <a:defRPr sz="2000">
                <a:latin typeface="Arial Narrow" panose="020B0606020202030204" pitchFamily="34" charset="0"/>
              </a:defRPr>
            </a:lvl1pPr>
          </a:lstStyle>
          <a:p>
            <a:r>
              <a:rPr lang="ru-RU" sz="1800" dirty="0"/>
              <a:t>ICCS является первой международной классификацией преступлений в статистических целях и будет иметь далеко идущие последствия для сбора данных о преступности на всех уровнях, </a:t>
            </a:r>
            <a:r>
              <a:rPr lang="ru-RU" sz="1800" dirty="0" smtClean="0"/>
              <a:t>соответственно </a:t>
            </a:r>
            <a:r>
              <a:rPr lang="ru-RU" sz="1800" dirty="0"/>
              <a:t>для </a:t>
            </a:r>
            <a:r>
              <a:rPr lang="ru-RU" sz="1800" dirty="0" smtClean="0"/>
              <a:t>UN-CTS</a:t>
            </a:r>
          </a:p>
          <a:p>
            <a:r>
              <a:rPr lang="ru-RU" sz="1800" dirty="0"/>
              <a:t>ICCS был разработан в ходе консультативного процесса в период 2008-2015 годов, в </a:t>
            </a:r>
            <a:r>
              <a:rPr lang="ru-RU" sz="1800" dirty="0" smtClean="0"/>
              <a:t>котором участвовали </a:t>
            </a:r>
            <a:r>
              <a:rPr lang="ru-RU" sz="1800" dirty="0"/>
              <a:t>77 стран + 10 </a:t>
            </a:r>
            <a:r>
              <a:rPr lang="ru-RU" sz="1800" dirty="0" smtClean="0"/>
              <a:t>международных организаций </a:t>
            </a:r>
            <a:r>
              <a:rPr lang="ru-RU" sz="1800" dirty="0"/>
              <a:t>участвовали и </a:t>
            </a:r>
            <a:r>
              <a:rPr lang="ru-RU" sz="1800" dirty="0" smtClean="0"/>
              <a:t>был утвержден в </a:t>
            </a:r>
            <a:r>
              <a:rPr lang="ru-RU" sz="1800" dirty="0"/>
              <a:t>2015 году </a:t>
            </a:r>
            <a:r>
              <a:rPr lang="ru-RU" sz="1800" dirty="0" smtClean="0"/>
              <a:t>Совбезом ООН </a:t>
            </a:r>
            <a:r>
              <a:rPr lang="ru-RU" sz="1800" dirty="0"/>
              <a:t>и </a:t>
            </a:r>
            <a:r>
              <a:rPr lang="ru-RU" sz="1800" dirty="0" smtClean="0"/>
              <a:t>КППУП</a:t>
            </a:r>
          </a:p>
          <a:p>
            <a:r>
              <a:rPr lang="ru-RU" sz="1800" dirty="0"/>
              <a:t>Эти две комиссии также </a:t>
            </a:r>
            <a:r>
              <a:rPr lang="ru-RU" sz="1800" dirty="0" smtClean="0"/>
              <a:t>утвердили ЮНОДК </a:t>
            </a:r>
            <a:r>
              <a:rPr lang="ru-RU" sz="1800" dirty="0"/>
              <a:t>в качестве </a:t>
            </a:r>
            <a:r>
              <a:rPr lang="ru-RU" sz="1800" dirty="0" smtClean="0"/>
              <a:t>курирующей организации </a:t>
            </a:r>
            <a:r>
              <a:rPr lang="ru-RU" sz="1800" dirty="0"/>
              <a:t>ICCS; План </a:t>
            </a:r>
            <a:r>
              <a:rPr lang="ru-RU" sz="1800" dirty="0" smtClean="0"/>
              <a:t>внедрения классификации,  а также </a:t>
            </a:r>
            <a:r>
              <a:rPr lang="ru-RU" sz="1800" dirty="0"/>
              <a:t>создания технической консультативной </a:t>
            </a:r>
            <a:r>
              <a:rPr lang="ru-RU" sz="1800" dirty="0" smtClean="0"/>
              <a:t>группы</a:t>
            </a:r>
          </a:p>
          <a:p>
            <a:r>
              <a:rPr lang="ru-RU" sz="1800" dirty="0"/>
              <a:t>Внедрение ICCS улучшит согласованность данных внутри стран и между ними</a:t>
            </a:r>
            <a:endParaRPr lang="en-GB" sz="1800" dirty="0"/>
          </a:p>
        </p:txBody>
      </p:sp>
      <p:sp>
        <p:nvSpPr>
          <p:cNvPr id="15363" name="Text Box 6"/>
          <p:cNvSpPr txBox="1">
            <a:spLocks noChangeArrowheads="1"/>
          </p:cNvSpPr>
          <p:nvPr/>
        </p:nvSpPr>
        <p:spPr bwMode="auto">
          <a:xfrm>
            <a:off x="728663" y="915988"/>
            <a:ext cx="7705725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eaLnBrk="0" hangingPunct="0">
              <a:defRPr sz="3000" b="0">
                <a:latin typeface="+mj-lt"/>
                <a:ea typeface="+mj-ea"/>
                <a:cs typeface="+mj-cs"/>
              </a:defRPr>
            </a:lvl1pPr>
            <a:lvl2pPr eaLnBrk="0" hangingPunct="0">
              <a:defRPr sz="3000" b="1">
                <a:latin typeface="Arial Narrow" pitchFamily="34" charset="0"/>
              </a:defRPr>
            </a:lvl2pPr>
            <a:lvl3pPr eaLnBrk="0" hangingPunct="0">
              <a:defRPr sz="3000" b="1">
                <a:latin typeface="Arial Narrow" pitchFamily="34" charset="0"/>
              </a:defRPr>
            </a:lvl3pPr>
            <a:lvl4pPr eaLnBrk="0" hangingPunct="0">
              <a:defRPr sz="3000" b="1">
                <a:latin typeface="Arial Narrow" pitchFamily="34" charset="0"/>
              </a:defRPr>
            </a:lvl4pPr>
            <a:lvl5pPr eaLnBrk="0" hangingPunct="0">
              <a:defRPr sz="3000" b="1">
                <a:latin typeface="Arial Narrow" pitchFamily="34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3000" b="1">
                <a:latin typeface="Arial Narrow" pitchFamily="34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3000" b="1">
                <a:latin typeface="Arial Narrow" pitchFamily="34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3000" b="1">
                <a:latin typeface="Arial Narrow" pitchFamily="34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3000" b="1">
                <a:latin typeface="Arial Narrow" pitchFamily="34" charset="0"/>
              </a:defRPr>
            </a:lvl9pPr>
          </a:lstStyle>
          <a:p>
            <a:r>
              <a:rPr lang="ru-RU" sz="2800" b="1" dirty="0"/>
              <a:t>Что такое </a:t>
            </a:r>
            <a:r>
              <a:rPr lang="en-GB" sz="2800" b="1" dirty="0"/>
              <a:t>ICCS?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6648" y="1772817"/>
            <a:ext cx="2587839" cy="36724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2996952"/>
            <a:ext cx="2581908" cy="3696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72677111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 Box 5"/>
          <p:cNvSpPr txBox="1">
            <a:spLocks noChangeArrowheads="1"/>
          </p:cNvSpPr>
          <p:nvPr/>
        </p:nvSpPr>
        <p:spPr bwMode="auto">
          <a:xfrm>
            <a:off x="392113" y="1528763"/>
            <a:ext cx="8351837" cy="52475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742950" lvl="1" indent="-285750">
              <a:spcBef>
                <a:spcPts val="3000"/>
              </a:spcBef>
              <a:buFontTx/>
              <a:buChar char="•"/>
              <a:tabLst>
                <a:tab pos="355600" algn="l"/>
              </a:tabLst>
            </a:pPr>
            <a:r>
              <a:rPr lang="ru-RU" sz="2000" dirty="0">
                <a:latin typeface="+mn-lt"/>
              </a:rPr>
              <a:t>Первичная единица классификации - это </a:t>
            </a:r>
            <a:r>
              <a:rPr lang="ru-RU" sz="2000" dirty="0" smtClean="0">
                <a:latin typeface="+mn-lt"/>
              </a:rPr>
              <a:t>действие </a:t>
            </a:r>
            <a:r>
              <a:rPr lang="ru-RU" sz="2000" dirty="0">
                <a:latin typeface="+mn-lt"/>
              </a:rPr>
              <a:t>или событие, которое представляет собой уголовное </a:t>
            </a:r>
            <a:r>
              <a:rPr lang="ru-RU" sz="2000" dirty="0" smtClean="0">
                <a:latin typeface="+mn-lt"/>
              </a:rPr>
              <a:t>преступление</a:t>
            </a:r>
          </a:p>
          <a:p>
            <a:pPr marL="742950" lvl="1" indent="-285750">
              <a:spcBef>
                <a:spcPts val="3000"/>
              </a:spcBef>
              <a:buFontTx/>
              <a:buChar char="•"/>
              <a:tabLst>
                <a:tab pos="355600" algn="l"/>
              </a:tabLst>
            </a:pPr>
            <a:r>
              <a:rPr lang="ru-RU" sz="2000" dirty="0">
                <a:latin typeface="+mn-lt"/>
              </a:rPr>
              <a:t>Описание преступных деяний основано на </a:t>
            </a:r>
            <a:r>
              <a:rPr lang="ru-RU" sz="2000" dirty="0" smtClean="0">
                <a:latin typeface="+mn-lt"/>
              </a:rPr>
              <a:t>поведении/событиях</a:t>
            </a:r>
            <a:r>
              <a:rPr lang="ru-RU" sz="2000" dirty="0">
                <a:latin typeface="+mn-lt"/>
              </a:rPr>
              <a:t>, а не на </a:t>
            </a:r>
            <a:r>
              <a:rPr lang="ru-RU" sz="2000" dirty="0" smtClean="0">
                <a:latin typeface="+mn-lt"/>
              </a:rPr>
              <a:t>правовых положениях</a:t>
            </a:r>
          </a:p>
          <a:p>
            <a:pPr marL="742950" lvl="1" indent="-285750">
              <a:spcBef>
                <a:spcPts val="3000"/>
              </a:spcBef>
              <a:buFontTx/>
              <a:buChar char="•"/>
              <a:tabLst>
                <a:tab pos="355600" algn="l"/>
              </a:tabLst>
            </a:pPr>
            <a:r>
              <a:rPr lang="ru-RU" sz="2000" dirty="0">
                <a:latin typeface="+mn-lt"/>
              </a:rPr>
              <a:t>Иногда контекстуальные элементы также учитываются для определения преступлений </a:t>
            </a:r>
            <a:r>
              <a:rPr lang="en-GB" sz="2000" dirty="0" smtClean="0">
                <a:latin typeface="+mn-lt"/>
              </a:rPr>
              <a:t>:</a:t>
            </a:r>
            <a:endParaRPr lang="en-GB" sz="2000" dirty="0">
              <a:solidFill>
                <a:schemeClr val="tx1"/>
              </a:solidFill>
              <a:latin typeface="Calibri" pitchFamily="34" charset="0"/>
            </a:endParaRPr>
          </a:p>
          <a:p>
            <a:pPr marL="800100" lvl="1" indent="-342900" eaLnBrk="1" hangingPunct="1">
              <a:spcBef>
                <a:spcPts val="1800"/>
              </a:spcBef>
              <a:buClr>
                <a:schemeClr val="tx1"/>
              </a:buClr>
              <a:buFont typeface="Wingdings" panose="05000000000000000000" pitchFamily="2" charset="2"/>
              <a:buChar char="Ø"/>
              <a:tabLst>
                <a:tab pos="355600" algn="l"/>
              </a:tabLst>
              <a:defRPr/>
            </a:pPr>
            <a:r>
              <a:rPr lang="ru-RU" sz="2000" dirty="0">
                <a:latin typeface="+mn-lt"/>
              </a:rPr>
              <a:t>Цель - основной </a:t>
            </a:r>
            <a:r>
              <a:rPr lang="ru-RU" sz="2000" dirty="0" smtClean="0">
                <a:latin typeface="+mn-lt"/>
              </a:rPr>
              <a:t>субъект, </a:t>
            </a:r>
            <a:r>
              <a:rPr lang="ru-RU" sz="2000" dirty="0">
                <a:latin typeface="+mn-lt"/>
              </a:rPr>
              <a:t>против которой </a:t>
            </a:r>
            <a:r>
              <a:rPr lang="ru-RU" sz="2000" dirty="0" smtClean="0">
                <a:latin typeface="+mn-lt"/>
              </a:rPr>
              <a:t>направлено деяние </a:t>
            </a:r>
            <a:r>
              <a:rPr lang="ru-RU" sz="2000" dirty="0">
                <a:latin typeface="+mn-lt"/>
              </a:rPr>
              <a:t>(лицо, объект, животное, государство, </a:t>
            </a:r>
            <a:r>
              <a:rPr lang="ru-RU" sz="2000" dirty="0" smtClean="0">
                <a:latin typeface="+mn-lt"/>
              </a:rPr>
              <a:t>общественная </a:t>
            </a:r>
            <a:r>
              <a:rPr lang="ru-RU" sz="2000" dirty="0">
                <a:latin typeface="+mn-lt"/>
              </a:rPr>
              <a:t>ценность или концепция</a:t>
            </a:r>
            <a:r>
              <a:rPr lang="ru-RU" sz="2000" dirty="0" smtClean="0">
                <a:latin typeface="+mn-lt"/>
              </a:rPr>
              <a:t>)</a:t>
            </a:r>
          </a:p>
          <a:p>
            <a:pPr marL="800100" lvl="1" indent="-342900" eaLnBrk="1" hangingPunct="1">
              <a:spcBef>
                <a:spcPts val="1800"/>
              </a:spcBef>
              <a:buClr>
                <a:schemeClr val="tx1"/>
              </a:buClr>
              <a:buFont typeface="Wingdings" panose="05000000000000000000" pitchFamily="2" charset="2"/>
              <a:buChar char="Ø"/>
              <a:tabLst>
                <a:tab pos="355600" algn="l"/>
              </a:tabLst>
              <a:defRPr/>
            </a:pPr>
            <a:r>
              <a:rPr lang="ru-RU" sz="2000" dirty="0">
                <a:latin typeface="+mn-lt"/>
              </a:rPr>
              <a:t>Состояние разума преступника </a:t>
            </a:r>
            <a:r>
              <a:rPr lang="ru-RU" sz="2000" dirty="0" smtClean="0">
                <a:latin typeface="+mn-lt"/>
              </a:rPr>
              <a:t>– преступный умысел </a:t>
            </a:r>
            <a:r>
              <a:rPr lang="ru-RU" sz="2000" dirty="0">
                <a:latin typeface="+mn-lt"/>
              </a:rPr>
              <a:t>и мотивация (например, преднамеренное или </a:t>
            </a:r>
            <a:r>
              <a:rPr lang="ru-RU" sz="2000" dirty="0" smtClean="0">
                <a:latin typeface="+mn-lt"/>
              </a:rPr>
              <a:t>непреднамеренное/неумышленное)</a:t>
            </a:r>
          </a:p>
          <a:p>
            <a:pPr marL="800100" lvl="1" indent="-342900" eaLnBrk="1" hangingPunct="1">
              <a:spcBef>
                <a:spcPts val="1800"/>
              </a:spcBef>
              <a:buClr>
                <a:schemeClr val="tx1"/>
              </a:buClr>
              <a:buFont typeface="Wingdings" panose="05000000000000000000" pitchFamily="2" charset="2"/>
              <a:buChar char="Ø"/>
              <a:tabLst>
                <a:tab pos="355600" algn="l"/>
              </a:tabLst>
              <a:defRPr/>
            </a:pPr>
            <a:r>
              <a:rPr lang="ru-RU" sz="2000" dirty="0" smtClean="0">
                <a:latin typeface="+mn-lt"/>
              </a:rPr>
              <a:t>Характерные </a:t>
            </a:r>
            <a:r>
              <a:rPr lang="ru-RU" sz="2000" dirty="0">
                <a:latin typeface="+mn-lt"/>
              </a:rPr>
              <a:t>особенности преступления - действие может быть </a:t>
            </a:r>
            <a:r>
              <a:rPr lang="ru-RU" sz="2000" dirty="0" smtClean="0">
                <a:latin typeface="+mn-lt"/>
              </a:rPr>
              <a:t>совершено с </a:t>
            </a:r>
            <a:r>
              <a:rPr lang="ru-RU" sz="2000" dirty="0">
                <a:latin typeface="+mn-lt"/>
              </a:rPr>
              <a:t>применением силы, насилия, запугивания и т. Д.</a:t>
            </a:r>
            <a:endParaRPr lang="en-GB" sz="2000" dirty="0">
              <a:latin typeface="+mn-lt"/>
            </a:endParaRPr>
          </a:p>
        </p:txBody>
      </p:sp>
      <p:sp>
        <p:nvSpPr>
          <p:cNvPr id="20483" name="Text Box 6"/>
          <p:cNvSpPr txBox="1">
            <a:spLocks noChangeArrowheads="1"/>
          </p:cNvSpPr>
          <p:nvPr/>
        </p:nvSpPr>
        <p:spPr bwMode="auto">
          <a:xfrm>
            <a:off x="323850" y="915988"/>
            <a:ext cx="856932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800" b="1" dirty="0" smtClean="0">
                <a:latin typeface="+mj-lt"/>
              </a:rPr>
              <a:t>Создание </a:t>
            </a:r>
            <a:r>
              <a:rPr lang="ru-RU" sz="2800" b="1" dirty="0">
                <a:latin typeface="+mj-lt"/>
              </a:rPr>
              <a:t>классификации: «что» и «как»?</a:t>
            </a:r>
            <a:endParaRPr lang="en-GB" sz="2800" b="1" dirty="0">
              <a:latin typeface="+mj-lt"/>
            </a:endParaRP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17" y="3645024"/>
            <a:ext cx="786382" cy="6583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078" y="4509120"/>
            <a:ext cx="480459" cy="640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964" y="5353484"/>
            <a:ext cx="523946" cy="5814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18364392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5"/>
          <p:cNvSpPr txBox="1">
            <a:spLocks noChangeArrowheads="1"/>
          </p:cNvSpPr>
          <p:nvPr/>
        </p:nvSpPr>
        <p:spPr bwMode="auto">
          <a:xfrm>
            <a:off x="1475656" y="1988840"/>
            <a:ext cx="7148091" cy="4401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ts val="4000"/>
              </a:spcBef>
              <a:buClr>
                <a:schemeClr val="tx1"/>
              </a:buClr>
              <a:tabLst>
                <a:tab pos="355600" algn="l"/>
              </a:tabLst>
            </a:pPr>
            <a:r>
              <a:rPr lang="ru-RU" sz="2000" dirty="0">
                <a:solidFill>
                  <a:srgbClr val="FF0000"/>
                </a:solidFill>
                <a:latin typeface="+mn-lt"/>
              </a:rPr>
              <a:t>Полнота</a:t>
            </a:r>
            <a:r>
              <a:rPr lang="en-GB" sz="2000" dirty="0" smtClean="0">
                <a:solidFill>
                  <a:srgbClr val="336699"/>
                </a:solidFill>
                <a:latin typeface="+mn-lt"/>
              </a:rPr>
              <a:t> </a:t>
            </a:r>
            <a:r>
              <a:rPr lang="en-GB" sz="2000" dirty="0">
                <a:latin typeface="+mn-lt"/>
              </a:rPr>
              <a:t>– </a:t>
            </a:r>
            <a:r>
              <a:rPr lang="ru-RU" sz="2000" dirty="0">
                <a:latin typeface="+mn-lt"/>
              </a:rPr>
              <a:t>События, которые, </a:t>
            </a:r>
            <a:r>
              <a:rPr lang="ru-RU" sz="2000" dirty="0" smtClean="0">
                <a:latin typeface="+mn-lt"/>
              </a:rPr>
              <a:t>общеизвестно, являются преступлениями </a:t>
            </a:r>
            <a:r>
              <a:rPr lang="ru-RU" sz="2000" dirty="0">
                <a:latin typeface="+mn-lt"/>
              </a:rPr>
              <a:t>в значительном числе </a:t>
            </a:r>
            <a:r>
              <a:rPr lang="ru-RU" sz="2000" dirty="0" smtClean="0">
                <a:latin typeface="+mn-lt"/>
              </a:rPr>
              <a:t>стран</a:t>
            </a:r>
          </a:p>
          <a:p>
            <a:pPr>
              <a:spcBef>
                <a:spcPts val="4000"/>
              </a:spcBef>
              <a:buClr>
                <a:schemeClr val="tx1"/>
              </a:buClr>
              <a:tabLst>
                <a:tab pos="355600" algn="l"/>
              </a:tabLst>
            </a:pPr>
            <a:r>
              <a:rPr lang="ru-RU" sz="2000" dirty="0" smtClean="0">
                <a:solidFill>
                  <a:srgbClr val="FF0000"/>
                </a:solidFill>
                <a:latin typeface="+mn-lt"/>
              </a:rPr>
              <a:t>Структура</a:t>
            </a:r>
            <a:r>
              <a:rPr lang="en-GB" sz="2000" dirty="0" smtClean="0">
                <a:solidFill>
                  <a:srgbClr val="FF0000"/>
                </a:solidFill>
                <a:latin typeface="+mn-lt"/>
              </a:rPr>
              <a:t> </a:t>
            </a:r>
            <a:r>
              <a:rPr lang="en-GB" sz="2000" dirty="0">
                <a:latin typeface="+mn-lt"/>
              </a:rPr>
              <a:t>– </a:t>
            </a:r>
            <a:r>
              <a:rPr lang="ru-RU" sz="2000" dirty="0">
                <a:latin typeface="+mn-lt"/>
              </a:rPr>
              <a:t>Организованный иерархически, с управляемым и сбалансированным количеством категорий на последовательных </a:t>
            </a:r>
            <a:r>
              <a:rPr lang="ru-RU" sz="2000" dirty="0" smtClean="0">
                <a:latin typeface="+mn-lt"/>
              </a:rPr>
              <a:t>уровнях</a:t>
            </a:r>
          </a:p>
          <a:p>
            <a:pPr>
              <a:spcBef>
                <a:spcPts val="4000"/>
              </a:spcBef>
              <a:buClr>
                <a:schemeClr val="tx1"/>
              </a:buClr>
              <a:tabLst>
                <a:tab pos="355600" algn="l"/>
              </a:tabLst>
            </a:pPr>
            <a:r>
              <a:rPr lang="ru-RU" sz="2000" dirty="0">
                <a:solidFill>
                  <a:srgbClr val="FF0000"/>
                </a:solidFill>
                <a:latin typeface="+mn-lt"/>
              </a:rPr>
              <a:t>Взаимная исключительность</a:t>
            </a:r>
            <a:r>
              <a:rPr lang="en-GB" sz="2000" dirty="0" smtClean="0">
                <a:latin typeface="+mn-lt"/>
              </a:rPr>
              <a:t>– </a:t>
            </a:r>
            <a:r>
              <a:rPr lang="ru-RU" sz="2000" dirty="0">
                <a:latin typeface="+mn-lt"/>
              </a:rPr>
              <a:t>Любое преступление, присвоенное одной и только одной </a:t>
            </a:r>
            <a:r>
              <a:rPr lang="ru-RU" sz="2000" dirty="0" smtClean="0">
                <a:latin typeface="+mn-lt"/>
              </a:rPr>
              <a:t>категории</a:t>
            </a:r>
          </a:p>
          <a:p>
            <a:pPr>
              <a:spcBef>
                <a:spcPts val="4000"/>
              </a:spcBef>
              <a:buClr>
                <a:schemeClr val="tx1"/>
              </a:buClr>
              <a:tabLst>
                <a:tab pos="355600" algn="l"/>
              </a:tabLst>
            </a:pPr>
            <a:r>
              <a:rPr lang="ru-RU" sz="2000" dirty="0" smtClean="0">
                <a:solidFill>
                  <a:srgbClr val="FF0000"/>
                </a:solidFill>
                <a:latin typeface="+mn-lt"/>
              </a:rPr>
              <a:t>Описание</a:t>
            </a:r>
            <a:r>
              <a:rPr lang="en-GB" sz="2000" dirty="0" smtClean="0">
                <a:latin typeface="+mn-lt"/>
              </a:rPr>
              <a:t> </a:t>
            </a:r>
            <a:r>
              <a:rPr lang="en-GB" sz="2000" dirty="0">
                <a:latin typeface="+mn-lt"/>
              </a:rPr>
              <a:t>–  </a:t>
            </a:r>
            <a:r>
              <a:rPr lang="ru-RU" sz="2000" dirty="0">
                <a:latin typeface="+mn-lt"/>
              </a:rPr>
              <a:t>Как можно более точное описание каждого преступного деяния и категории</a:t>
            </a:r>
            <a:endParaRPr lang="en-GB" sz="2000" dirty="0">
              <a:latin typeface="+mn-lt"/>
            </a:endParaRPr>
          </a:p>
        </p:txBody>
      </p:sp>
      <p:sp>
        <p:nvSpPr>
          <p:cNvPr id="16387" name="Text Box 6"/>
          <p:cNvSpPr txBox="1">
            <a:spLocks noChangeArrowheads="1"/>
          </p:cNvSpPr>
          <p:nvPr/>
        </p:nvSpPr>
        <p:spPr bwMode="auto">
          <a:xfrm>
            <a:off x="596900" y="1020763"/>
            <a:ext cx="770572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 b="1" dirty="0">
                <a:latin typeface="+mn-lt"/>
              </a:rPr>
              <a:t>Принципы </a:t>
            </a:r>
            <a:r>
              <a:rPr lang="en-GB" sz="2400" b="1" dirty="0" smtClean="0">
                <a:latin typeface="+mn-lt"/>
              </a:rPr>
              <a:t>ICCS</a:t>
            </a:r>
            <a:endParaRPr lang="en-GB" sz="2400" b="1" dirty="0">
              <a:latin typeface="+mn-lt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468" y="1988840"/>
            <a:ext cx="650148" cy="5535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994" y="3068960"/>
            <a:ext cx="909638" cy="69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915" y="5301208"/>
            <a:ext cx="657796" cy="871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03695" y="4221088"/>
            <a:ext cx="62388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/>
              <a:t>(  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07751" y="4221088"/>
            <a:ext cx="62388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/>
              <a:t>(  )</a:t>
            </a:r>
          </a:p>
        </p:txBody>
      </p:sp>
    </p:spTree>
    <p:extLst>
      <p:ext uri="{BB962C8B-B14F-4D97-AF65-F5344CB8AC3E}">
        <p14:creationId xmlns:p14="http://schemas.microsoft.com/office/powerpoint/2010/main" val="3417524883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Box 5"/>
          <p:cNvSpPr txBox="1">
            <a:spLocks noChangeArrowheads="1"/>
          </p:cNvSpPr>
          <p:nvPr/>
        </p:nvSpPr>
        <p:spPr bwMode="auto">
          <a:xfrm>
            <a:off x="392113" y="1528763"/>
            <a:ext cx="8351837" cy="4401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55600" indent="-355600">
              <a:spcBef>
                <a:spcPts val="1800"/>
              </a:spcBef>
              <a:buFontTx/>
              <a:buChar char="•"/>
              <a:tabLst>
                <a:tab pos="355600" algn="l"/>
              </a:tabLst>
            </a:pPr>
            <a:endParaRPr lang="en-GB" sz="2000" dirty="0">
              <a:latin typeface="Calibri" pitchFamily="34" charset="0"/>
            </a:endParaRPr>
          </a:p>
          <a:p>
            <a:r>
              <a:rPr lang="en-GB" sz="2000" dirty="0" smtClean="0">
                <a:latin typeface="+mn-lt"/>
              </a:rPr>
              <a:t>ICCS -</a:t>
            </a:r>
            <a:r>
              <a:rPr lang="ru-RU" sz="2000" dirty="0" smtClean="0">
                <a:latin typeface="+mn-lt"/>
              </a:rPr>
              <a:t> рамки </a:t>
            </a:r>
            <a:r>
              <a:rPr lang="ru-RU" sz="2000" dirty="0">
                <a:latin typeface="+mn-lt"/>
              </a:rPr>
              <a:t>определения, которые осмысленно и систематически группируют и организуют уголовные преступления - </a:t>
            </a:r>
            <a:r>
              <a:rPr lang="ru-RU" sz="2000" dirty="0" smtClean="0">
                <a:latin typeface="+mn-lt"/>
              </a:rPr>
              <a:t>позволит</a:t>
            </a:r>
            <a:r>
              <a:rPr lang="en-GB" sz="2000" dirty="0" smtClean="0">
                <a:latin typeface="+mn-lt"/>
              </a:rPr>
              <a:t>:</a:t>
            </a:r>
            <a:endParaRPr lang="en-GB" sz="2000" dirty="0">
              <a:latin typeface="+mn-lt"/>
            </a:endParaRPr>
          </a:p>
          <a:p>
            <a:pPr marL="342900" indent="-342900">
              <a:buFont typeface="Courier New" panose="02070309020205020404" pitchFamily="49" charset="0"/>
              <a:buChar char="o"/>
            </a:pPr>
            <a:endParaRPr lang="en-GB" sz="2000" dirty="0">
              <a:latin typeface="+mn-lt"/>
            </a:endParaRP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ru-RU" sz="2000" dirty="0">
                <a:latin typeface="+mn-lt"/>
              </a:rPr>
              <a:t>Создать полные </a:t>
            </a:r>
            <a:r>
              <a:rPr lang="ru-RU" sz="2000" dirty="0" smtClean="0">
                <a:latin typeface="+mn-lt"/>
              </a:rPr>
              <a:t>статистические основы по всем уголовным преступлениям </a:t>
            </a:r>
            <a:r>
              <a:rPr lang="ru-RU" sz="2000" dirty="0">
                <a:latin typeface="+mn-lt"/>
              </a:rPr>
              <a:t>для содействия анализу </a:t>
            </a:r>
            <a:r>
              <a:rPr lang="ru-RU" sz="2000" dirty="0" smtClean="0">
                <a:latin typeface="+mn-lt"/>
              </a:rPr>
              <a:t>преступлений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endParaRPr lang="en-GB" sz="2000" dirty="0">
              <a:latin typeface="+mn-lt"/>
            </a:endParaRP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ru-RU" sz="2000" dirty="0">
                <a:latin typeface="+mn-lt"/>
              </a:rPr>
              <a:t>Улучшить сопоставимость </a:t>
            </a:r>
            <a:r>
              <a:rPr lang="ru-RU" sz="2000" dirty="0" smtClean="0">
                <a:latin typeface="+mn-lt"/>
              </a:rPr>
              <a:t>по странам </a:t>
            </a:r>
            <a:r>
              <a:rPr lang="ru-RU" sz="2000" dirty="0">
                <a:latin typeface="+mn-lt"/>
              </a:rPr>
              <a:t>и со </a:t>
            </a:r>
            <a:r>
              <a:rPr lang="ru-RU" sz="2000" dirty="0" smtClean="0">
                <a:latin typeface="+mn-lt"/>
              </a:rPr>
              <a:t>временем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endParaRPr lang="en-GB" sz="2000" dirty="0">
              <a:latin typeface="+mn-lt"/>
            </a:endParaRP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ru-RU" sz="2000" dirty="0">
                <a:latin typeface="+mn-lt"/>
              </a:rPr>
              <a:t>Улучшить согласованность данных внутри стран </a:t>
            </a:r>
            <a:r>
              <a:rPr lang="en-GB" sz="2000" dirty="0" smtClean="0">
                <a:latin typeface="+mn-lt"/>
              </a:rPr>
              <a:t>: </a:t>
            </a:r>
            <a:endParaRPr lang="en-GB" sz="2000" dirty="0">
              <a:latin typeface="+mn-lt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+mn-lt"/>
              </a:rPr>
              <a:t>По субъектам </a:t>
            </a:r>
            <a:r>
              <a:rPr lang="ru-RU" sz="2000" dirty="0">
                <a:latin typeface="+mn-lt"/>
              </a:rPr>
              <a:t>федеративных </a:t>
            </a:r>
            <a:r>
              <a:rPr lang="ru-RU" sz="2000" dirty="0" smtClean="0">
                <a:latin typeface="+mn-lt"/>
              </a:rPr>
              <a:t>государств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ru-RU" sz="2000" dirty="0">
                <a:latin typeface="+mn-lt"/>
              </a:rPr>
              <a:t>По данным, полученным на последовательных этапах процесса уголовного </a:t>
            </a:r>
            <a:r>
              <a:rPr lang="ru-RU" sz="2000" dirty="0" smtClean="0">
                <a:latin typeface="+mn-lt"/>
              </a:rPr>
              <a:t>правосудия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+mn-lt"/>
              </a:rPr>
              <a:t>По источникам (административные данные </a:t>
            </a:r>
            <a:r>
              <a:rPr lang="ru-RU" sz="2000" dirty="0">
                <a:latin typeface="+mn-lt"/>
              </a:rPr>
              <a:t>и опросы)</a:t>
            </a:r>
            <a:endParaRPr lang="en-GB" sz="2000" dirty="0">
              <a:latin typeface="Calibri" pitchFamily="34" charset="0"/>
            </a:endParaRPr>
          </a:p>
        </p:txBody>
      </p:sp>
      <p:sp>
        <p:nvSpPr>
          <p:cNvPr id="15363" name="Text Box 6"/>
          <p:cNvSpPr txBox="1">
            <a:spLocks noChangeArrowheads="1"/>
          </p:cNvSpPr>
          <p:nvPr/>
        </p:nvSpPr>
        <p:spPr bwMode="auto">
          <a:xfrm>
            <a:off x="728663" y="915988"/>
            <a:ext cx="770572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800" b="1" dirty="0">
                <a:latin typeface="+mj-lt"/>
              </a:rPr>
              <a:t>Преимущества </a:t>
            </a:r>
            <a:r>
              <a:rPr lang="en-GB" sz="2800" b="1" dirty="0" smtClean="0">
                <a:latin typeface="+mj-lt"/>
              </a:rPr>
              <a:t>ICCS</a:t>
            </a:r>
            <a:endParaRPr lang="en-GB" sz="28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933905903"/>
      </p:ext>
    </p:extLst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Text Box 6"/>
          <p:cNvSpPr txBox="1">
            <a:spLocks noChangeArrowheads="1"/>
          </p:cNvSpPr>
          <p:nvPr/>
        </p:nvSpPr>
        <p:spPr bwMode="auto">
          <a:xfrm>
            <a:off x="736600" y="933450"/>
            <a:ext cx="770572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800" b="1" dirty="0">
                <a:latin typeface="+mj-lt"/>
              </a:rPr>
              <a:t>Текущая структура </a:t>
            </a:r>
            <a:r>
              <a:rPr lang="en-GB" sz="2800" b="1" dirty="0" smtClean="0">
                <a:latin typeface="+mj-lt"/>
              </a:rPr>
              <a:t>ICCS</a:t>
            </a:r>
            <a:endParaRPr lang="en-GB" sz="2800" b="1" dirty="0">
              <a:latin typeface="+mj-lt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863" y="1988840"/>
            <a:ext cx="8279198" cy="41764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24119601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 Box 5"/>
          <p:cNvSpPr txBox="1">
            <a:spLocks noChangeArrowheads="1"/>
          </p:cNvSpPr>
          <p:nvPr/>
        </p:nvSpPr>
        <p:spPr bwMode="auto">
          <a:xfrm>
            <a:off x="692150" y="796925"/>
            <a:ext cx="770572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800" b="1" dirty="0">
                <a:latin typeface="+mj-lt"/>
              </a:rPr>
              <a:t>Дополнительные атрибуты</a:t>
            </a:r>
            <a:endParaRPr lang="en-GB" sz="2800" b="1" dirty="0">
              <a:latin typeface="+mj-lt"/>
            </a:endParaRPr>
          </a:p>
        </p:txBody>
      </p:sp>
      <p:sp>
        <p:nvSpPr>
          <p:cNvPr id="28675" name="Text Box 6"/>
          <p:cNvSpPr txBox="1">
            <a:spLocks noChangeArrowheads="1"/>
          </p:cNvSpPr>
          <p:nvPr/>
        </p:nvSpPr>
        <p:spPr bwMode="auto">
          <a:xfrm>
            <a:off x="539552" y="1468437"/>
            <a:ext cx="7992888" cy="41960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55600" indent="-355600" eaLnBrk="0" hangingPunct="0">
              <a:tabLst>
                <a:tab pos="355600" algn="l"/>
              </a:tabLst>
              <a:defRPr sz="7300">
                <a:solidFill>
                  <a:srgbClr val="FFFFFF"/>
                </a:solidFill>
                <a:latin typeface="Arial Unicode MS" pitchFamily="34" charset="-128"/>
              </a:defRPr>
            </a:lvl1pPr>
            <a:lvl2pPr marL="812800" indent="-355600" eaLnBrk="0" hangingPunct="0">
              <a:tabLst>
                <a:tab pos="355600" algn="l"/>
              </a:tabLst>
              <a:defRPr sz="7300">
                <a:solidFill>
                  <a:srgbClr val="FFFFFF"/>
                </a:solidFill>
                <a:latin typeface="Arial Unicode MS" pitchFamily="34" charset="-128"/>
              </a:defRPr>
            </a:lvl2pPr>
            <a:lvl3pPr marL="1143000" indent="-228600" eaLnBrk="0" hangingPunct="0">
              <a:tabLst>
                <a:tab pos="355600" algn="l"/>
              </a:tabLst>
              <a:defRPr sz="7300">
                <a:solidFill>
                  <a:srgbClr val="FFFFFF"/>
                </a:solidFill>
                <a:latin typeface="Arial Unicode MS" pitchFamily="34" charset="-128"/>
              </a:defRPr>
            </a:lvl3pPr>
            <a:lvl4pPr marL="1600200" indent="-228600" eaLnBrk="0" hangingPunct="0">
              <a:tabLst>
                <a:tab pos="355600" algn="l"/>
              </a:tabLst>
              <a:defRPr sz="7300">
                <a:solidFill>
                  <a:srgbClr val="FFFFFF"/>
                </a:solidFill>
                <a:latin typeface="Arial Unicode MS" pitchFamily="34" charset="-128"/>
              </a:defRPr>
            </a:lvl4pPr>
            <a:lvl5pPr marL="2057400" indent="-228600" eaLnBrk="0" hangingPunct="0">
              <a:tabLst>
                <a:tab pos="355600" algn="l"/>
              </a:tabLst>
              <a:defRPr sz="7300">
                <a:solidFill>
                  <a:srgbClr val="FFFFFF"/>
                </a:solidFill>
                <a:latin typeface="Arial Unicode MS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</a:tabLst>
              <a:defRPr sz="7300">
                <a:solidFill>
                  <a:srgbClr val="FFFFFF"/>
                </a:solidFill>
                <a:latin typeface="Arial Unicode MS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</a:tabLst>
              <a:defRPr sz="7300">
                <a:solidFill>
                  <a:srgbClr val="FFFFFF"/>
                </a:solidFill>
                <a:latin typeface="Arial Unicode MS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</a:tabLst>
              <a:defRPr sz="7300">
                <a:solidFill>
                  <a:srgbClr val="FFFFFF"/>
                </a:solidFill>
                <a:latin typeface="Arial Unicode MS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</a:tabLst>
              <a:defRPr sz="7300">
                <a:solidFill>
                  <a:srgbClr val="FFFFFF"/>
                </a:solidFill>
                <a:latin typeface="Arial Unicode MS" pitchFamily="34" charset="-128"/>
              </a:defRPr>
            </a:lvl9pPr>
          </a:lstStyle>
          <a:p>
            <a:pPr eaLnBrk="1" hangingPunct="1">
              <a:spcBef>
                <a:spcPts val="1000"/>
              </a:spcBef>
              <a:spcAft>
                <a:spcPts val="1000"/>
              </a:spcAft>
              <a:defRPr/>
            </a:pPr>
            <a:endParaRPr lang="en-GB" sz="2000" u="sng" dirty="0">
              <a:latin typeface="Calibri" pitchFamily="34" charset="0"/>
            </a:endParaRPr>
          </a:p>
          <a:p>
            <a:pPr eaLnBrk="1" hangingPunct="1">
              <a:spcBef>
                <a:spcPts val="1000"/>
              </a:spcBef>
              <a:spcAft>
                <a:spcPts val="1800"/>
              </a:spcAft>
              <a:defRPr/>
            </a:pPr>
            <a:r>
              <a:rPr lang="ru-RU" sz="2000" u="sng" dirty="0">
                <a:latin typeface="+mn-lt"/>
              </a:rPr>
              <a:t>Дезагрегирующие </a:t>
            </a:r>
            <a:r>
              <a:rPr lang="ru-RU" sz="2000" u="sng" dirty="0" smtClean="0">
                <a:latin typeface="+mn-lt"/>
              </a:rPr>
              <a:t>переменные</a:t>
            </a:r>
            <a:r>
              <a:rPr lang="en-GB" sz="2000" u="sng" dirty="0" smtClean="0">
                <a:latin typeface="+mn-lt"/>
              </a:rPr>
              <a:t>:</a:t>
            </a:r>
            <a:endParaRPr lang="en-GB" sz="2000" u="sng" dirty="0">
              <a:latin typeface="+mn-lt"/>
            </a:endParaRPr>
          </a:p>
          <a:p>
            <a:pPr eaLnBrk="1" hangingPunct="1">
              <a:spcBef>
                <a:spcPts val="1000"/>
              </a:spcBef>
              <a:spcAft>
                <a:spcPts val="1800"/>
              </a:spcAft>
              <a:buFontTx/>
              <a:buChar char="•"/>
              <a:defRPr/>
            </a:pPr>
            <a:r>
              <a:rPr lang="ru-RU" sz="2000" dirty="0" smtClean="0">
                <a:latin typeface="+mn-lt"/>
              </a:rPr>
              <a:t>Описание </a:t>
            </a:r>
            <a:r>
              <a:rPr lang="ru-RU" sz="2000" u="sng" dirty="0">
                <a:latin typeface="+mn-lt"/>
              </a:rPr>
              <a:t>событий</a:t>
            </a:r>
            <a:r>
              <a:rPr lang="ru-RU" sz="2000" dirty="0">
                <a:latin typeface="+mn-lt"/>
              </a:rPr>
              <a:t>: ситуационный контекст, мотив, тип оружия, </a:t>
            </a:r>
            <a:r>
              <a:rPr lang="ru-RU" sz="2000" dirty="0" smtClean="0">
                <a:latin typeface="+mn-lt"/>
              </a:rPr>
              <a:t>место, </a:t>
            </a:r>
            <a:r>
              <a:rPr lang="ru-RU" sz="2000" dirty="0">
                <a:latin typeface="+mn-lt"/>
              </a:rPr>
              <a:t>дата </a:t>
            </a:r>
            <a:r>
              <a:rPr lang="ru-RU" sz="2000" dirty="0" smtClean="0">
                <a:latin typeface="+mn-lt"/>
              </a:rPr>
              <a:t>/время</a:t>
            </a:r>
            <a:r>
              <a:rPr lang="ru-RU" sz="2000" dirty="0">
                <a:latin typeface="+mn-lt"/>
              </a:rPr>
              <a:t>, </a:t>
            </a:r>
            <a:r>
              <a:rPr lang="ru-RU" sz="2000" dirty="0" smtClean="0">
                <a:latin typeface="+mn-lt"/>
              </a:rPr>
              <a:t>попытка/совершено, связано </a:t>
            </a:r>
            <a:r>
              <a:rPr lang="ru-RU" sz="2000" dirty="0">
                <a:latin typeface="+mn-lt"/>
              </a:rPr>
              <a:t>с </a:t>
            </a:r>
            <a:r>
              <a:rPr lang="ru-RU" sz="2000" dirty="0" err="1">
                <a:latin typeface="+mn-lt"/>
              </a:rPr>
              <a:t>киберпреступностью</a:t>
            </a:r>
            <a:r>
              <a:rPr lang="ru-RU" sz="2000" dirty="0">
                <a:latin typeface="+mn-lt"/>
              </a:rPr>
              <a:t> и т. д.</a:t>
            </a:r>
            <a:endParaRPr lang="en-GB" sz="2000" dirty="0">
              <a:latin typeface="+mn-lt"/>
            </a:endParaRPr>
          </a:p>
          <a:p>
            <a:pPr eaLnBrk="1" hangingPunct="1">
              <a:spcBef>
                <a:spcPts val="1000"/>
              </a:spcBef>
              <a:spcAft>
                <a:spcPts val="1800"/>
              </a:spcAft>
              <a:buFontTx/>
              <a:buChar char="•"/>
              <a:defRPr/>
            </a:pPr>
            <a:r>
              <a:rPr lang="ru-RU" sz="2000" dirty="0" smtClean="0">
                <a:latin typeface="+mn-lt"/>
              </a:rPr>
              <a:t>Описание </a:t>
            </a:r>
            <a:r>
              <a:rPr lang="ru-RU" sz="2000" u="sng" dirty="0" smtClean="0">
                <a:latin typeface="+mn-lt"/>
              </a:rPr>
              <a:t>жертвы</a:t>
            </a:r>
            <a:r>
              <a:rPr lang="en-GB" sz="2000" dirty="0" smtClean="0">
                <a:latin typeface="+mn-lt"/>
              </a:rPr>
              <a:t>: </a:t>
            </a:r>
            <a:r>
              <a:rPr lang="ru-RU" sz="2000" dirty="0">
                <a:latin typeface="+mn-lt"/>
              </a:rPr>
              <a:t>п</a:t>
            </a:r>
            <a:r>
              <a:rPr lang="ru-RU" sz="2000" dirty="0" smtClean="0">
                <a:latin typeface="+mn-lt"/>
              </a:rPr>
              <a:t>ол</a:t>
            </a:r>
            <a:r>
              <a:rPr lang="ru-RU" sz="2000" dirty="0">
                <a:latin typeface="+mn-lt"/>
              </a:rPr>
              <a:t>, возраст, статус возраста, отношения жертвы-преступника, гражданство, правовой статус, </a:t>
            </a:r>
            <a:r>
              <a:rPr lang="ru-RU" sz="2000" dirty="0" smtClean="0">
                <a:latin typeface="+mn-lt"/>
              </a:rPr>
              <a:t>интоксикация и </a:t>
            </a:r>
            <a:r>
              <a:rPr lang="ru-RU" sz="2000" dirty="0">
                <a:latin typeface="+mn-lt"/>
              </a:rPr>
              <a:t>т. д</a:t>
            </a:r>
            <a:r>
              <a:rPr lang="ru-RU" sz="2000" dirty="0" smtClean="0">
                <a:latin typeface="+mn-lt"/>
              </a:rPr>
              <a:t>.</a:t>
            </a:r>
          </a:p>
          <a:p>
            <a:pPr eaLnBrk="1" hangingPunct="1">
              <a:spcBef>
                <a:spcPts val="1000"/>
              </a:spcBef>
              <a:spcAft>
                <a:spcPts val="1800"/>
              </a:spcAft>
              <a:buFontTx/>
              <a:buChar char="•"/>
              <a:defRPr/>
            </a:pPr>
            <a:r>
              <a:rPr lang="ru-RU" sz="2000" u="sng" dirty="0" smtClean="0">
                <a:latin typeface="+mn-lt"/>
              </a:rPr>
              <a:t>Описание преступника</a:t>
            </a:r>
            <a:r>
              <a:rPr lang="en-GB" sz="2000" dirty="0" smtClean="0">
                <a:latin typeface="+mn-lt"/>
              </a:rPr>
              <a:t>: </a:t>
            </a:r>
            <a:r>
              <a:rPr lang="ru-RU" sz="2000" dirty="0">
                <a:latin typeface="+mn-lt"/>
              </a:rPr>
              <a:t>Пол, возраст, статус возраста, отношения жертвы-преступника, гражданство, правовой статус, </a:t>
            </a:r>
            <a:r>
              <a:rPr lang="ru-RU" sz="2000" dirty="0" smtClean="0">
                <a:latin typeface="+mn-lt"/>
              </a:rPr>
              <a:t>интоксикация, </a:t>
            </a:r>
            <a:r>
              <a:rPr lang="ru-RU" sz="2000" dirty="0">
                <a:latin typeface="+mn-lt"/>
              </a:rPr>
              <a:t>статус </a:t>
            </a:r>
            <a:r>
              <a:rPr lang="ru-RU" sz="2000" dirty="0" smtClean="0">
                <a:latin typeface="+mn-lt"/>
              </a:rPr>
              <a:t>рецидивиста </a:t>
            </a:r>
            <a:r>
              <a:rPr lang="ru-RU" sz="2000" dirty="0">
                <a:latin typeface="+mn-lt"/>
              </a:rPr>
              <a:t>и т. </a:t>
            </a:r>
            <a:r>
              <a:rPr lang="ru-RU" sz="2000" dirty="0" smtClean="0">
                <a:latin typeface="+mn-lt"/>
              </a:rPr>
              <a:t>д.</a:t>
            </a:r>
            <a:endParaRPr lang="en-GB" sz="2000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8724834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 Box 5"/>
          <p:cNvSpPr txBox="1">
            <a:spLocks noChangeArrowheads="1"/>
          </p:cNvSpPr>
          <p:nvPr/>
        </p:nvSpPr>
        <p:spPr bwMode="auto">
          <a:xfrm>
            <a:off x="692150" y="1243608"/>
            <a:ext cx="770572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800" b="1" dirty="0">
                <a:latin typeface="+mj-lt"/>
              </a:rPr>
              <a:t>Проблемы внедрения на национальном уровне</a:t>
            </a:r>
            <a:endParaRPr lang="en-GB" sz="2800" b="1" dirty="0">
              <a:latin typeface="+mj-lt"/>
            </a:endParaRPr>
          </a:p>
        </p:txBody>
      </p:sp>
      <p:sp>
        <p:nvSpPr>
          <p:cNvPr id="28675" name="Text Box 6"/>
          <p:cNvSpPr txBox="1">
            <a:spLocks noChangeArrowheads="1"/>
          </p:cNvSpPr>
          <p:nvPr/>
        </p:nvSpPr>
        <p:spPr bwMode="auto">
          <a:xfrm>
            <a:off x="539552" y="2276872"/>
            <a:ext cx="7858323" cy="29649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55600" indent="-355600" eaLnBrk="0" hangingPunct="0">
              <a:tabLst>
                <a:tab pos="355600" algn="l"/>
              </a:tabLst>
              <a:defRPr sz="7300">
                <a:solidFill>
                  <a:srgbClr val="FFFFFF"/>
                </a:solidFill>
                <a:latin typeface="Arial Unicode MS" pitchFamily="34" charset="-128"/>
              </a:defRPr>
            </a:lvl1pPr>
            <a:lvl2pPr marL="812800" indent="-355600" eaLnBrk="0" hangingPunct="0">
              <a:tabLst>
                <a:tab pos="355600" algn="l"/>
              </a:tabLst>
              <a:defRPr sz="7300">
                <a:solidFill>
                  <a:srgbClr val="FFFFFF"/>
                </a:solidFill>
                <a:latin typeface="Arial Unicode MS" pitchFamily="34" charset="-128"/>
              </a:defRPr>
            </a:lvl2pPr>
            <a:lvl3pPr marL="1143000" indent="-228600" eaLnBrk="0" hangingPunct="0">
              <a:tabLst>
                <a:tab pos="355600" algn="l"/>
              </a:tabLst>
              <a:defRPr sz="7300">
                <a:solidFill>
                  <a:srgbClr val="FFFFFF"/>
                </a:solidFill>
                <a:latin typeface="Arial Unicode MS" pitchFamily="34" charset="-128"/>
              </a:defRPr>
            </a:lvl3pPr>
            <a:lvl4pPr marL="1600200" indent="-228600" eaLnBrk="0" hangingPunct="0">
              <a:tabLst>
                <a:tab pos="355600" algn="l"/>
              </a:tabLst>
              <a:defRPr sz="7300">
                <a:solidFill>
                  <a:srgbClr val="FFFFFF"/>
                </a:solidFill>
                <a:latin typeface="Arial Unicode MS" pitchFamily="34" charset="-128"/>
              </a:defRPr>
            </a:lvl4pPr>
            <a:lvl5pPr marL="2057400" indent="-228600" eaLnBrk="0" hangingPunct="0">
              <a:tabLst>
                <a:tab pos="355600" algn="l"/>
              </a:tabLst>
              <a:defRPr sz="7300">
                <a:solidFill>
                  <a:srgbClr val="FFFFFF"/>
                </a:solidFill>
                <a:latin typeface="Arial Unicode MS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</a:tabLst>
              <a:defRPr sz="7300">
                <a:solidFill>
                  <a:srgbClr val="FFFFFF"/>
                </a:solidFill>
                <a:latin typeface="Arial Unicode MS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</a:tabLst>
              <a:defRPr sz="7300">
                <a:solidFill>
                  <a:srgbClr val="FFFFFF"/>
                </a:solidFill>
                <a:latin typeface="Arial Unicode MS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</a:tabLst>
              <a:defRPr sz="7300">
                <a:solidFill>
                  <a:srgbClr val="FFFFFF"/>
                </a:solidFill>
                <a:latin typeface="Arial Unicode MS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</a:tabLst>
              <a:defRPr sz="7300">
                <a:solidFill>
                  <a:srgbClr val="FFFFFF"/>
                </a:solidFill>
                <a:latin typeface="Arial Unicode MS" pitchFamily="34" charset="-128"/>
              </a:defRPr>
            </a:lvl9pPr>
          </a:lstStyle>
          <a:p>
            <a:pPr marL="457200" indent="-457200" eaLnBrk="1" hangingPunct="1">
              <a:spcBef>
                <a:spcPts val="1000"/>
              </a:spcBef>
              <a:spcAft>
                <a:spcPts val="1000"/>
              </a:spcAft>
              <a:buFont typeface="+mj-lt"/>
              <a:buAutoNum type="arabicPeriod"/>
              <a:defRPr/>
            </a:pPr>
            <a:r>
              <a:rPr lang="ru-RU" sz="2000" dirty="0">
                <a:latin typeface="+mn-lt"/>
              </a:rPr>
              <a:t>Повышение </a:t>
            </a:r>
            <a:r>
              <a:rPr lang="ru-RU" sz="2000" dirty="0" smtClean="0">
                <a:latin typeface="+mn-lt"/>
              </a:rPr>
              <a:t>информированности/осведомленности</a:t>
            </a:r>
          </a:p>
          <a:p>
            <a:pPr marL="457200" indent="-457200" eaLnBrk="1" hangingPunct="1">
              <a:spcBef>
                <a:spcPts val="1000"/>
              </a:spcBef>
              <a:spcAft>
                <a:spcPts val="1000"/>
              </a:spcAft>
              <a:buFont typeface="+mj-lt"/>
              <a:buAutoNum type="arabicPeriod"/>
              <a:defRPr/>
            </a:pPr>
            <a:r>
              <a:rPr lang="ru-RU" sz="2000" dirty="0" smtClean="0">
                <a:latin typeface="+mn-lt"/>
              </a:rPr>
              <a:t>Координация</a:t>
            </a:r>
            <a:endParaRPr lang="en-GB" sz="2000" dirty="0">
              <a:latin typeface="+mn-lt"/>
            </a:endParaRPr>
          </a:p>
          <a:p>
            <a:pPr marL="457200" indent="-457200" eaLnBrk="1" hangingPunct="1">
              <a:spcBef>
                <a:spcPts val="1000"/>
              </a:spcBef>
              <a:spcAft>
                <a:spcPts val="1000"/>
              </a:spcAft>
              <a:buFont typeface="+mj-lt"/>
              <a:buAutoNum type="arabicPeriod"/>
              <a:defRPr/>
            </a:pPr>
            <a:r>
              <a:rPr lang="ru-RU" sz="2000" dirty="0" smtClean="0">
                <a:latin typeface="+mn-lt"/>
              </a:rPr>
              <a:t>Техническая работа</a:t>
            </a:r>
            <a:endParaRPr lang="en-GB" sz="2000" dirty="0">
              <a:latin typeface="+mn-lt"/>
            </a:endParaRPr>
          </a:p>
          <a:p>
            <a:pPr marL="457200" indent="-457200" eaLnBrk="1" hangingPunct="1">
              <a:spcBef>
                <a:spcPts val="1000"/>
              </a:spcBef>
              <a:spcAft>
                <a:spcPts val="1000"/>
              </a:spcAft>
              <a:buFont typeface="+mj-lt"/>
              <a:buAutoNum type="arabicPeriod"/>
              <a:defRPr/>
            </a:pPr>
            <a:endParaRPr lang="en-GB" sz="2000" dirty="0">
              <a:latin typeface="+mn-lt"/>
            </a:endParaRPr>
          </a:p>
          <a:p>
            <a:pPr marL="0" indent="0" eaLnBrk="1" hangingPunct="1">
              <a:spcBef>
                <a:spcPts val="1000"/>
              </a:spcBef>
              <a:spcAft>
                <a:spcPts val="1000"/>
              </a:spcAft>
              <a:defRPr/>
            </a:pPr>
            <a:r>
              <a:rPr lang="ru-RU" sz="2000" dirty="0">
                <a:latin typeface="+mn-lt"/>
              </a:rPr>
              <a:t>Ключевой вопрос: повышение качества статистики для улучшения разработки политики и </a:t>
            </a:r>
            <a:r>
              <a:rPr lang="ru-RU" sz="2000" dirty="0" smtClean="0">
                <a:latin typeface="+mn-lt"/>
              </a:rPr>
              <a:t>осуществления мониторинга</a:t>
            </a:r>
            <a:endParaRPr lang="en-GB" sz="2000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2953195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Box 5"/>
          <p:cNvSpPr txBox="1">
            <a:spLocks noChangeArrowheads="1"/>
          </p:cNvSpPr>
          <p:nvPr/>
        </p:nvSpPr>
        <p:spPr bwMode="auto">
          <a:xfrm>
            <a:off x="728663" y="2204864"/>
            <a:ext cx="7848872" cy="34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ts val="1800"/>
              </a:spcBef>
              <a:tabLst>
                <a:tab pos="355600" algn="l"/>
              </a:tabLst>
            </a:pPr>
            <a:r>
              <a:rPr lang="ru-RU" sz="2000" dirty="0">
                <a:latin typeface="+mn-lt"/>
              </a:rPr>
              <a:t>ЮНОДК оказывает поддержку странам, </a:t>
            </a:r>
            <a:r>
              <a:rPr lang="ru-RU" sz="2000" dirty="0" smtClean="0">
                <a:latin typeface="+mn-lt"/>
              </a:rPr>
              <a:t>внедряющим </a:t>
            </a:r>
            <a:r>
              <a:rPr lang="ru-RU" sz="2000" dirty="0">
                <a:latin typeface="+mn-lt"/>
              </a:rPr>
              <a:t>ICCS, в четырех основных областях</a:t>
            </a:r>
            <a:r>
              <a:rPr lang="ru-RU" sz="2000" dirty="0" smtClean="0">
                <a:latin typeface="+mn-lt"/>
              </a:rPr>
              <a:t>: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1800" dirty="0">
                <a:latin typeface="+mn-lt"/>
              </a:rPr>
              <a:t>Организационная и институциональная основа: Техническая консультативная группа (</a:t>
            </a:r>
            <a:r>
              <a:rPr lang="ru-RU" sz="1800" dirty="0" smtClean="0">
                <a:latin typeface="+mn-lt"/>
              </a:rPr>
              <a:t>TКГ) </a:t>
            </a:r>
            <a:r>
              <a:rPr lang="ru-RU" sz="1800" dirty="0">
                <a:latin typeface="+mn-lt"/>
              </a:rPr>
              <a:t>для руководства внедрением и </a:t>
            </a:r>
            <a:r>
              <a:rPr lang="ru-RU" sz="1800" dirty="0" smtClean="0">
                <a:latin typeface="+mn-lt"/>
              </a:rPr>
              <a:t>ведением </a:t>
            </a:r>
            <a:r>
              <a:rPr lang="ru-RU" sz="1800" dirty="0">
                <a:latin typeface="+mn-lt"/>
              </a:rPr>
              <a:t>ICCS (1-я встреча: май 2016 года)</a:t>
            </a:r>
            <a:endParaRPr lang="en-GB" sz="1800" dirty="0" smtClean="0">
              <a:latin typeface="+mn-lt"/>
            </a:endParaRPr>
          </a:p>
          <a:p>
            <a:pPr marL="457200" indent="-457200">
              <a:buFont typeface="+mj-lt"/>
              <a:buAutoNum type="arabicPeriod"/>
            </a:pPr>
            <a:r>
              <a:rPr lang="ru-RU" sz="1800" dirty="0">
                <a:latin typeface="+mn-lt"/>
              </a:rPr>
              <a:t>Информационная кампания: </a:t>
            </a:r>
            <a:r>
              <a:rPr lang="ru-RU" sz="1800" dirty="0" smtClean="0">
                <a:latin typeface="+mn-lt"/>
              </a:rPr>
              <a:t> охват производителей данных и </a:t>
            </a:r>
            <a:r>
              <a:rPr lang="ru-RU" sz="1800" dirty="0">
                <a:latin typeface="+mn-lt"/>
              </a:rPr>
              <a:t>пользователей </a:t>
            </a:r>
            <a:r>
              <a:rPr lang="ru-RU" sz="1800" dirty="0" smtClean="0">
                <a:latin typeface="+mn-lt"/>
              </a:rPr>
              <a:t> (текущая)</a:t>
            </a:r>
            <a:endParaRPr lang="en-GB" sz="1800" dirty="0">
              <a:latin typeface="+mn-lt"/>
            </a:endParaRPr>
          </a:p>
          <a:p>
            <a:pPr marL="457200" indent="-457200">
              <a:buFont typeface="+mj-lt"/>
              <a:buAutoNum type="arabicPeriod"/>
            </a:pPr>
            <a:r>
              <a:rPr lang="ru-RU" sz="1800" dirty="0">
                <a:latin typeface="+mn-lt"/>
              </a:rPr>
              <a:t>Методологическая поддержка</a:t>
            </a:r>
            <a:r>
              <a:rPr lang="ru-RU" sz="1800" dirty="0" smtClean="0">
                <a:latin typeface="+mn-lt"/>
              </a:rPr>
              <a:t>: руководство по внедрению находится  на стадии разработки </a:t>
            </a:r>
            <a:r>
              <a:rPr lang="ru-RU" sz="1800" dirty="0">
                <a:latin typeface="+mn-lt"/>
              </a:rPr>
              <a:t>+ другая техническая </a:t>
            </a:r>
            <a:r>
              <a:rPr lang="ru-RU" sz="1800" dirty="0" smtClean="0">
                <a:latin typeface="+mn-lt"/>
              </a:rPr>
              <a:t>документация </a:t>
            </a:r>
            <a:endParaRPr lang="en-GB" sz="1800" dirty="0">
              <a:latin typeface="+mn-lt"/>
            </a:endParaRPr>
          </a:p>
          <a:p>
            <a:pPr marL="457200" indent="-457200">
              <a:buFont typeface="+mj-lt"/>
              <a:buAutoNum type="arabicPeriod"/>
            </a:pPr>
            <a:r>
              <a:rPr lang="ru-RU" sz="1800" dirty="0">
                <a:latin typeface="+mn-lt"/>
              </a:rPr>
              <a:t>Техническая помощь: виртуальная платформа среди практикующих ICCS, мероприятия по оказанию технической помощи (проекты в Африке, Латинской </a:t>
            </a:r>
            <a:r>
              <a:rPr lang="ru-RU" sz="1800" dirty="0" smtClean="0">
                <a:latin typeface="+mn-lt"/>
              </a:rPr>
              <a:t>Америке и </a:t>
            </a:r>
            <a:r>
              <a:rPr lang="ru-RU" sz="1800" dirty="0">
                <a:latin typeface="+mn-lt"/>
              </a:rPr>
              <a:t>Азиатско-Тихоокеанском регионе)</a:t>
            </a:r>
            <a:endParaRPr lang="en-GB" sz="1800" dirty="0">
              <a:latin typeface="+mn-lt"/>
            </a:endParaRPr>
          </a:p>
        </p:txBody>
      </p:sp>
      <p:sp>
        <p:nvSpPr>
          <p:cNvPr id="15363" name="Text Box 6"/>
          <p:cNvSpPr txBox="1">
            <a:spLocks noChangeArrowheads="1"/>
          </p:cNvSpPr>
          <p:nvPr/>
        </p:nvSpPr>
        <p:spPr bwMode="auto">
          <a:xfrm>
            <a:off x="728663" y="1095127"/>
            <a:ext cx="770572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800" b="1" dirty="0" smtClean="0">
                <a:latin typeface="+mj-lt"/>
              </a:rPr>
              <a:t>Международная поддержка</a:t>
            </a:r>
            <a:endParaRPr lang="en-GB" sz="28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713961711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Box 5"/>
          <p:cNvSpPr txBox="1">
            <a:spLocks noChangeArrowheads="1"/>
          </p:cNvSpPr>
          <p:nvPr/>
        </p:nvSpPr>
        <p:spPr bwMode="auto">
          <a:xfrm>
            <a:off x="382684" y="1772816"/>
            <a:ext cx="8351837" cy="36933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55600" indent="-355600">
              <a:spcBef>
                <a:spcPts val="1800"/>
              </a:spcBef>
              <a:buFontTx/>
              <a:buChar char="•"/>
              <a:tabLst>
                <a:tab pos="355600" algn="l"/>
              </a:tabLst>
            </a:pPr>
            <a:r>
              <a:rPr lang="ru-RU" sz="1600" dirty="0" smtClean="0">
                <a:latin typeface="Arial Narrow" panose="020B0606020202030204" pitchFamily="34" charset="0"/>
              </a:rPr>
              <a:t>Составлена аннотированная схема «</a:t>
            </a:r>
            <a:r>
              <a:rPr lang="ru-RU" sz="1600" dirty="0" err="1" smtClean="0">
                <a:latin typeface="Arial Narrow" panose="020B0606020202030204" pitchFamily="34" charset="0"/>
              </a:rPr>
              <a:t>Картировка</a:t>
            </a:r>
            <a:r>
              <a:rPr lang="ru-RU" sz="1600" dirty="0" smtClean="0">
                <a:latin typeface="Arial Narrow" panose="020B0606020202030204" pitchFamily="34" charset="0"/>
              </a:rPr>
              <a:t> национальной </a:t>
            </a:r>
            <a:r>
              <a:rPr lang="ru-RU" sz="1600" dirty="0">
                <a:latin typeface="Arial Narrow" panose="020B0606020202030204" pitchFamily="34" charset="0"/>
              </a:rPr>
              <a:t>административной статистики преступлений в ICCS" - Полное руководство будет опираться на материалы </a:t>
            </a:r>
            <a:r>
              <a:rPr lang="ru-RU" sz="1600" dirty="0" smtClean="0">
                <a:latin typeface="Arial Narrow" panose="020B0606020202030204" pitchFamily="34" charset="0"/>
              </a:rPr>
              <a:t>стран-волонтеров</a:t>
            </a:r>
          </a:p>
          <a:p>
            <a:pPr marL="355600" indent="-355600">
              <a:spcBef>
                <a:spcPts val="1800"/>
              </a:spcBef>
              <a:buFontTx/>
              <a:buChar char="•"/>
              <a:tabLst>
                <a:tab pos="355600" algn="l"/>
              </a:tabLst>
            </a:pPr>
            <a:r>
              <a:rPr lang="ru-RU" sz="1600" dirty="0" smtClean="0">
                <a:latin typeface="Arial Narrow" panose="020B0606020202030204" pitchFamily="34" charset="0"/>
              </a:rPr>
              <a:t>Часть </a:t>
            </a:r>
            <a:r>
              <a:rPr lang="ru-RU" sz="1600" dirty="0">
                <a:latin typeface="Arial Narrow" panose="020B0606020202030204" pitchFamily="34" charset="0"/>
              </a:rPr>
              <a:t>A: как создавать таблицы соответствия/карты преступлений</a:t>
            </a:r>
            <a:r>
              <a:rPr lang="ru-RU" sz="1600" dirty="0" smtClean="0">
                <a:latin typeface="Arial Narrow" panose="020B0606020202030204" pitchFamily="34" charset="0"/>
              </a:rPr>
              <a:t>?</a:t>
            </a:r>
          </a:p>
          <a:p>
            <a:pPr marL="355600" indent="-355600">
              <a:spcBef>
                <a:spcPts val="1800"/>
              </a:spcBef>
              <a:buFontTx/>
              <a:buChar char="•"/>
              <a:tabLst>
                <a:tab pos="355600" algn="l"/>
              </a:tabLst>
            </a:pPr>
            <a:r>
              <a:rPr lang="ru-RU" sz="1600" dirty="0">
                <a:latin typeface="Arial Narrow" panose="020B0606020202030204" pitchFamily="34" charset="0"/>
              </a:rPr>
              <a:t>Часть B: как использовать </a:t>
            </a:r>
            <a:r>
              <a:rPr lang="ru-RU" sz="1600" dirty="0" smtClean="0">
                <a:latin typeface="Arial Narrow" panose="020B0606020202030204" pitchFamily="34" charset="0"/>
              </a:rPr>
              <a:t>дезагрегированные переменные </a:t>
            </a:r>
            <a:r>
              <a:rPr lang="ru-RU" sz="1600" dirty="0">
                <a:latin typeface="Arial Narrow" panose="020B0606020202030204" pitchFamily="34" charset="0"/>
              </a:rPr>
              <a:t>для </a:t>
            </a:r>
            <a:r>
              <a:rPr lang="ru-RU" sz="1600" dirty="0" smtClean="0">
                <a:latin typeface="Arial Narrow" panose="020B0606020202030204" pitchFamily="34" charset="0"/>
              </a:rPr>
              <a:t>создания </a:t>
            </a:r>
            <a:r>
              <a:rPr lang="ru-RU" sz="1600" dirty="0">
                <a:latin typeface="Arial Narrow" panose="020B0606020202030204" pitchFamily="34" charset="0"/>
              </a:rPr>
              <a:t>более </a:t>
            </a:r>
            <a:r>
              <a:rPr lang="ru-RU" sz="1600" dirty="0" smtClean="0">
                <a:latin typeface="Arial Narrow" panose="020B0606020202030204" pitchFamily="34" charset="0"/>
              </a:rPr>
              <a:t>точных </a:t>
            </a:r>
            <a:r>
              <a:rPr lang="ru-RU" sz="1600" dirty="0">
                <a:latin typeface="Arial Narrow" panose="020B0606020202030204" pitchFamily="34" charset="0"/>
              </a:rPr>
              <a:t>данных о преступности</a:t>
            </a:r>
            <a:r>
              <a:rPr lang="ru-RU" sz="1600" dirty="0" smtClean="0">
                <a:latin typeface="Arial Narrow" panose="020B0606020202030204" pitchFamily="34" charset="0"/>
              </a:rPr>
              <a:t>?</a:t>
            </a:r>
          </a:p>
          <a:p>
            <a:pPr marL="355600" indent="-355600">
              <a:spcBef>
                <a:spcPts val="1800"/>
              </a:spcBef>
              <a:buFontTx/>
              <a:buChar char="•"/>
              <a:tabLst>
                <a:tab pos="355600" algn="l"/>
              </a:tabLst>
            </a:pPr>
            <a:r>
              <a:rPr lang="ru-RU" sz="1600" dirty="0">
                <a:latin typeface="Arial Narrow" panose="020B0606020202030204" pitchFamily="34" charset="0"/>
              </a:rPr>
              <a:t>Часть C: Руководящие принципы </a:t>
            </a:r>
            <a:r>
              <a:rPr lang="ru-RU" sz="1600" dirty="0" smtClean="0">
                <a:latin typeface="Arial Narrow" panose="020B0606020202030204" pitchFamily="34" charset="0"/>
              </a:rPr>
              <a:t>для классификации </a:t>
            </a:r>
            <a:r>
              <a:rPr lang="ru-RU" sz="1600" dirty="0">
                <a:latin typeface="Arial Narrow" panose="020B0606020202030204" pitchFamily="34" charset="0"/>
              </a:rPr>
              <a:t>конкретных правонарушений (примеры)</a:t>
            </a:r>
            <a:endParaRPr lang="en-GB" sz="1600" dirty="0" smtClean="0">
              <a:latin typeface="Arial Narrow" panose="020B0606020202030204" pitchFamily="34" charset="0"/>
            </a:endParaRPr>
          </a:p>
          <a:p>
            <a:pPr marL="355600" indent="-355600">
              <a:spcBef>
                <a:spcPts val="1800"/>
              </a:spcBef>
              <a:buFontTx/>
              <a:buChar char="•"/>
              <a:tabLst>
                <a:tab pos="355600" algn="l"/>
              </a:tabLst>
            </a:pPr>
            <a:r>
              <a:rPr lang="ru-RU" sz="1600" dirty="0">
                <a:latin typeface="Arial Narrow" panose="020B0606020202030204" pitchFamily="34" charset="0"/>
              </a:rPr>
              <a:t>Приложение 1: </a:t>
            </a:r>
            <a:r>
              <a:rPr lang="ru-RU" sz="1600" dirty="0" smtClean="0">
                <a:latin typeface="Arial Narrow" panose="020B0606020202030204" pitchFamily="34" charset="0"/>
              </a:rPr>
              <a:t>Дорожная </a:t>
            </a:r>
            <a:r>
              <a:rPr lang="ru-RU" sz="1600" dirty="0">
                <a:latin typeface="Arial Narrow" panose="020B0606020202030204" pitchFamily="34" charset="0"/>
              </a:rPr>
              <a:t>карта </a:t>
            </a:r>
            <a:r>
              <a:rPr lang="ru-RU" sz="1600" dirty="0" smtClean="0">
                <a:latin typeface="Arial Narrow" panose="020B0606020202030204" pitchFamily="34" charset="0"/>
              </a:rPr>
              <a:t>внедрения: </a:t>
            </a:r>
            <a:r>
              <a:rPr lang="ru-RU" sz="1600" dirty="0">
                <a:latin typeface="Arial Narrow" panose="020B0606020202030204" pitchFamily="34" charset="0"/>
              </a:rPr>
              <a:t>10 конкретных шагов для внедрения </a:t>
            </a:r>
            <a:r>
              <a:rPr lang="ru-RU" sz="1600" dirty="0" smtClean="0">
                <a:latin typeface="Arial Narrow" panose="020B0606020202030204" pitchFamily="34" charset="0"/>
              </a:rPr>
              <a:t>ICCS</a:t>
            </a:r>
          </a:p>
          <a:p>
            <a:pPr marL="355600" indent="-355600">
              <a:spcBef>
                <a:spcPts val="1800"/>
              </a:spcBef>
              <a:buFontTx/>
              <a:buChar char="•"/>
              <a:tabLst>
                <a:tab pos="355600" algn="l"/>
              </a:tabLst>
            </a:pPr>
            <a:r>
              <a:rPr lang="ru-RU" sz="1600" dirty="0">
                <a:latin typeface="Arial Narrow" panose="020B0606020202030204" pitchFamily="34" charset="0"/>
              </a:rPr>
              <a:t>Приложение 2: Тематические </a:t>
            </a:r>
            <a:r>
              <a:rPr lang="ru-RU" sz="1600" dirty="0" smtClean="0">
                <a:latin typeface="Arial Narrow" panose="020B0606020202030204" pitchFamily="34" charset="0"/>
              </a:rPr>
              <a:t>примеры</a:t>
            </a:r>
          </a:p>
          <a:p>
            <a:pPr marL="355600" indent="-355600">
              <a:spcBef>
                <a:spcPts val="1800"/>
              </a:spcBef>
              <a:buFontTx/>
              <a:buChar char="•"/>
              <a:tabLst>
                <a:tab pos="355600" algn="l"/>
              </a:tabLst>
            </a:pPr>
            <a:r>
              <a:rPr lang="ru-RU" sz="1600" dirty="0">
                <a:latin typeface="Arial Narrow" panose="020B0606020202030204" pitchFamily="34" charset="0"/>
              </a:rPr>
              <a:t>Приложение 3: Типовой план работы для </a:t>
            </a:r>
            <a:r>
              <a:rPr lang="ru-RU" sz="1600" dirty="0" smtClean="0">
                <a:latin typeface="Arial Narrow" panose="020B0606020202030204" pitchFamily="34" charset="0"/>
              </a:rPr>
              <a:t>картографирования </a:t>
            </a:r>
            <a:r>
              <a:rPr lang="ru-RU" sz="1600" dirty="0">
                <a:latin typeface="Arial Narrow" panose="020B0606020202030204" pitchFamily="34" charset="0"/>
              </a:rPr>
              <a:t>классификаций</a:t>
            </a:r>
            <a:endParaRPr lang="en-GB" sz="1600" dirty="0">
              <a:latin typeface="Arial Narrow" panose="020B0606020202030204" pitchFamily="34" charset="0"/>
            </a:endParaRPr>
          </a:p>
        </p:txBody>
      </p:sp>
      <p:sp>
        <p:nvSpPr>
          <p:cNvPr id="15363" name="Text Box 6"/>
          <p:cNvSpPr txBox="1">
            <a:spLocks noChangeArrowheads="1"/>
          </p:cNvSpPr>
          <p:nvPr/>
        </p:nvSpPr>
        <p:spPr bwMode="auto">
          <a:xfrm>
            <a:off x="728663" y="915988"/>
            <a:ext cx="7705725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0" hangingPunct="0">
              <a:defRPr sz="3000" b="0">
                <a:latin typeface="+mj-lt"/>
                <a:ea typeface="+mj-ea"/>
                <a:cs typeface="+mj-cs"/>
              </a:defRPr>
            </a:lvl1pPr>
            <a:lvl2pPr eaLnBrk="0" hangingPunct="0">
              <a:defRPr sz="3000" b="1">
                <a:latin typeface="Arial Narrow" pitchFamily="34" charset="0"/>
              </a:defRPr>
            </a:lvl2pPr>
            <a:lvl3pPr eaLnBrk="0" hangingPunct="0">
              <a:defRPr sz="3000" b="1">
                <a:latin typeface="Arial Narrow" pitchFamily="34" charset="0"/>
              </a:defRPr>
            </a:lvl3pPr>
            <a:lvl4pPr eaLnBrk="0" hangingPunct="0">
              <a:defRPr sz="3000" b="1">
                <a:latin typeface="Arial Narrow" pitchFamily="34" charset="0"/>
              </a:defRPr>
            </a:lvl4pPr>
            <a:lvl5pPr eaLnBrk="0" hangingPunct="0">
              <a:defRPr sz="3000" b="1">
                <a:latin typeface="Arial Narrow" pitchFamily="34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3000" b="1">
                <a:latin typeface="Arial Narrow" pitchFamily="34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3000" b="1">
                <a:latin typeface="Arial Narrow" pitchFamily="34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3000" b="1">
                <a:latin typeface="Arial Narrow" pitchFamily="34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3000" b="1">
                <a:latin typeface="Arial Narrow" pitchFamily="34" charset="0"/>
              </a:defRPr>
            </a:lvl9pPr>
          </a:lstStyle>
          <a:p>
            <a:r>
              <a:rPr lang="ru-RU" sz="2800" b="1" dirty="0"/>
              <a:t>Руководство по </a:t>
            </a:r>
            <a:r>
              <a:rPr lang="ru-RU" sz="2800" b="1" dirty="0" smtClean="0"/>
              <a:t>внедрению, часть </a:t>
            </a:r>
            <a:r>
              <a:rPr lang="ru-RU" sz="2800" b="1" dirty="0"/>
              <a:t>I (в разработке)</a:t>
            </a:r>
            <a:endParaRPr lang="en-GB" sz="2800" b="1" dirty="0"/>
          </a:p>
        </p:txBody>
      </p:sp>
    </p:spTree>
    <p:extLst>
      <p:ext uri="{BB962C8B-B14F-4D97-AF65-F5344CB8AC3E}">
        <p14:creationId xmlns:p14="http://schemas.microsoft.com/office/powerpoint/2010/main" val="577696752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136525" y="838200"/>
            <a:ext cx="9007475" cy="706438"/>
          </a:xfrm>
        </p:spPr>
        <p:txBody>
          <a:bodyPr/>
          <a:lstStyle/>
          <a:p>
            <a:pPr algn="ctr"/>
            <a:r>
              <a:rPr lang="ru-RU" altLang="en-US" sz="2800" dirty="0"/>
              <a:t>Виртуальная платформа </a:t>
            </a:r>
            <a:r>
              <a:rPr lang="ru-RU" altLang="en-US" sz="2800" dirty="0" smtClean="0"/>
              <a:t>по </a:t>
            </a:r>
            <a:r>
              <a:rPr lang="en-GB" altLang="en-US" sz="2800" dirty="0" smtClean="0"/>
              <a:t>ICCS I</a:t>
            </a:r>
            <a:endParaRPr lang="en-GB" altLang="en-US" sz="2800" dirty="0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7544" y="1556792"/>
            <a:ext cx="8329613" cy="4846042"/>
          </a:xfrm>
        </p:spPr>
        <p:txBody>
          <a:bodyPr/>
          <a:lstStyle/>
          <a:p>
            <a:pPr marL="0" indent="0">
              <a:lnSpc>
                <a:spcPct val="150000"/>
              </a:lnSpc>
              <a:spcBef>
                <a:spcPct val="0"/>
              </a:spcBef>
              <a:buNone/>
            </a:pPr>
            <a:r>
              <a:rPr lang="ru-RU" altLang="en-US" sz="2000" dirty="0"/>
              <a:t>Цель: поддержка внедрения </a:t>
            </a:r>
            <a:r>
              <a:rPr lang="en-US" altLang="en-US" sz="2000" dirty="0" smtClean="0"/>
              <a:t>ICCS</a:t>
            </a:r>
            <a:endParaRPr lang="ru-RU" altLang="en-US" sz="2000" dirty="0" smtClean="0"/>
          </a:p>
          <a:p>
            <a:pPr marL="0" indent="0">
              <a:lnSpc>
                <a:spcPct val="150000"/>
              </a:lnSpc>
              <a:spcBef>
                <a:spcPct val="0"/>
              </a:spcBef>
              <a:buNone/>
            </a:pPr>
            <a:r>
              <a:rPr lang="ru-RU" altLang="en-US" sz="2000" dirty="0" smtClean="0"/>
              <a:t>Члены </a:t>
            </a:r>
            <a:r>
              <a:rPr lang="ru-RU" altLang="en-US" sz="2000" dirty="0"/>
              <a:t>платформы </a:t>
            </a:r>
            <a:r>
              <a:rPr lang="ru-RU" altLang="en-US" sz="2000" dirty="0" smtClean="0"/>
              <a:t>могут</a:t>
            </a:r>
            <a:r>
              <a:rPr lang="en-US" altLang="en-US" sz="2000" dirty="0" smtClean="0"/>
              <a:t>:</a:t>
            </a:r>
            <a:endParaRPr lang="en-US" altLang="en-US" sz="2000" dirty="0"/>
          </a:p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ru-RU" altLang="en-US" sz="2000" dirty="0"/>
              <a:t>Задать любой вопрос </a:t>
            </a:r>
            <a:r>
              <a:rPr lang="ru-RU" altLang="en-US" sz="2000" dirty="0" smtClean="0"/>
              <a:t>УНП ООН </a:t>
            </a:r>
            <a:r>
              <a:rPr lang="ru-RU" altLang="en-US" sz="2000" dirty="0"/>
              <a:t>и другим членам </a:t>
            </a:r>
            <a:r>
              <a:rPr lang="ru-RU" altLang="en-US" sz="2000" dirty="0" smtClean="0"/>
              <a:t>TКГ</a:t>
            </a:r>
            <a:r>
              <a:rPr lang="en-US" altLang="en-US" sz="2000" dirty="0" smtClean="0"/>
              <a:t>;</a:t>
            </a:r>
            <a:endParaRPr lang="en-US" altLang="en-US" sz="2000" dirty="0"/>
          </a:p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ru-RU" altLang="en-US" sz="2000" dirty="0"/>
              <a:t>Получить рекомендации от </a:t>
            </a:r>
            <a:r>
              <a:rPr lang="ru-RU" altLang="en-US" sz="2000" dirty="0" smtClean="0"/>
              <a:t>УНП ООН </a:t>
            </a:r>
            <a:r>
              <a:rPr lang="ru-RU" altLang="en-US" sz="2000" dirty="0"/>
              <a:t>и других членов </a:t>
            </a:r>
            <a:r>
              <a:rPr lang="ru-RU" altLang="en-US" sz="2000" dirty="0" smtClean="0"/>
              <a:t>TКГ</a:t>
            </a:r>
            <a:r>
              <a:rPr lang="en-US" altLang="en-US" sz="2000" dirty="0" smtClean="0"/>
              <a:t>;</a:t>
            </a:r>
            <a:endParaRPr lang="en-US" altLang="en-US" sz="2000" dirty="0"/>
          </a:p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ru-RU" altLang="en-US" sz="2000" dirty="0" smtClean="0"/>
              <a:t>Обмениваться </a:t>
            </a:r>
            <a:r>
              <a:rPr lang="ru-RU" altLang="en-US" sz="2000" dirty="0"/>
              <a:t>документами </a:t>
            </a:r>
            <a:r>
              <a:rPr lang="ru-RU" altLang="en-US" sz="2000" dirty="0" smtClean="0"/>
              <a:t>и </a:t>
            </a:r>
            <a:r>
              <a:rPr lang="ru-RU" altLang="en-US" sz="2000" dirty="0"/>
              <a:t>опытом</a:t>
            </a:r>
            <a:r>
              <a:rPr lang="en-US" altLang="en-US" sz="2000" dirty="0" smtClean="0"/>
              <a:t>;</a:t>
            </a:r>
            <a:endParaRPr lang="en-US" altLang="en-US" sz="2000" dirty="0"/>
          </a:p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ru-RU" altLang="en-US" sz="2000" dirty="0"/>
              <a:t>Консультировать </a:t>
            </a:r>
            <a:r>
              <a:rPr lang="ru-RU" altLang="en-US" sz="2000" dirty="0" smtClean="0"/>
              <a:t>УНП ООН </a:t>
            </a:r>
            <a:r>
              <a:rPr lang="ru-RU" altLang="en-US" sz="2000" dirty="0"/>
              <a:t>по </a:t>
            </a:r>
            <a:r>
              <a:rPr lang="ru-RU" altLang="en-US" sz="2000" dirty="0" smtClean="0"/>
              <a:t>деятельности </a:t>
            </a:r>
            <a:r>
              <a:rPr lang="ru-RU" altLang="en-US" sz="2000" dirty="0"/>
              <a:t>и методологическим инструментам для внедрения ICCS</a:t>
            </a:r>
            <a:r>
              <a:rPr lang="en-US" altLang="en-US" sz="2000" dirty="0" smtClean="0"/>
              <a:t>;</a:t>
            </a:r>
            <a:endParaRPr lang="en-US" altLang="en-US" sz="2000" dirty="0"/>
          </a:p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ru-RU" altLang="en-US" sz="2000" dirty="0"/>
              <a:t>Получить методологические инструменты, разработанные </a:t>
            </a:r>
            <a:r>
              <a:rPr lang="ru-RU" altLang="en-US" sz="2000" dirty="0" smtClean="0"/>
              <a:t>УНП ООН</a:t>
            </a:r>
            <a:r>
              <a:rPr lang="en-US" altLang="en-US" sz="2000" dirty="0" smtClean="0"/>
              <a:t>;</a:t>
            </a:r>
            <a:endParaRPr lang="en-US" altLang="en-US" sz="2000" dirty="0"/>
          </a:p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ru-RU" altLang="en-US" sz="2000" dirty="0"/>
              <a:t>Получить информацию о деятельности </a:t>
            </a:r>
            <a:r>
              <a:rPr lang="ru-RU" altLang="en-US" sz="2000" dirty="0" smtClean="0"/>
              <a:t>УНП ООН</a:t>
            </a:r>
            <a:r>
              <a:rPr lang="en-US" altLang="en-US" sz="2000" dirty="0" smtClean="0"/>
              <a:t>.</a:t>
            </a:r>
            <a:endParaRPr lang="en-US" altLang="en-US" sz="2000" dirty="0"/>
          </a:p>
          <a:p>
            <a:pPr marL="0" indent="0">
              <a:spcBef>
                <a:spcPct val="0"/>
              </a:spcBef>
              <a:buNone/>
            </a:pPr>
            <a:endParaRPr lang="en-GB" altLang="en-US" sz="2400" dirty="0" smtClean="0"/>
          </a:p>
          <a:p>
            <a:pPr marL="0" indent="0">
              <a:spcBef>
                <a:spcPct val="0"/>
              </a:spcBef>
              <a:buNone/>
            </a:pPr>
            <a:endParaRPr lang="en-GB" altLang="en-US" sz="2400" dirty="0"/>
          </a:p>
        </p:txBody>
      </p:sp>
    </p:spTree>
    <p:extLst>
      <p:ext uri="{BB962C8B-B14F-4D97-AF65-F5344CB8AC3E}">
        <p14:creationId xmlns:p14="http://schemas.microsoft.com/office/powerpoint/2010/main" val="680609049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136525" y="838200"/>
            <a:ext cx="9007475" cy="706438"/>
          </a:xfrm>
        </p:spPr>
        <p:txBody>
          <a:bodyPr/>
          <a:lstStyle/>
          <a:p>
            <a:pPr algn="ctr"/>
            <a:r>
              <a:rPr lang="ru-RU" altLang="en-US" sz="2800" dirty="0"/>
              <a:t>Виртуальная </a:t>
            </a:r>
            <a:r>
              <a:rPr lang="ru-RU" altLang="en-US" sz="2800" dirty="0" smtClean="0"/>
              <a:t>платформа по </a:t>
            </a:r>
            <a:r>
              <a:rPr lang="en-GB" altLang="en-US" sz="2800" dirty="0" smtClean="0"/>
              <a:t>ICCS II</a:t>
            </a:r>
            <a:endParaRPr lang="en-GB" altLang="en-US" sz="2800" dirty="0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6526" y="1556792"/>
            <a:ext cx="5659610" cy="5256584"/>
          </a:xfrm>
        </p:spPr>
        <p:txBody>
          <a:bodyPr/>
          <a:lstStyle/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ru-RU" altLang="en-US" sz="2000" dirty="0" smtClean="0"/>
              <a:t>На </a:t>
            </a:r>
            <a:r>
              <a:rPr lang="en-GB" altLang="en-US" sz="2000" dirty="0" smtClean="0"/>
              <a:t>7 </a:t>
            </a:r>
            <a:r>
              <a:rPr lang="ru-RU" altLang="en-US" sz="2000" dirty="0" smtClean="0"/>
              <a:t>июня</a:t>
            </a:r>
            <a:r>
              <a:rPr lang="en-GB" altLang="en-US" sz="2000" dirty="0" smtClean="0"/>
              <a:t>: 72 </a:t>
            </a:r>
            <a:r>
              <a:rPr lang="ru-RU" altLang="en-US" sz="2000" dirty="0" smtClean="0"/>
              <a:t>пользователя</a:t>
            </a:r>
            <a:endParaRPr lang="en-GB" altLang="en-US" sz="2000" dirty="0" smtClean="0"/>
          </a:p>
          <a:p>
            <a:pPr lvl="1">
              <a:lnSpc>
                <a:spcPct val="150000"/>
              </a:lnSpc>
              <a:spcBef>
                <a:spcPct val="0"/>
              </a:spcBef>
            </a:pPr>
            <a:r>
              <a:rPr lang="ru-RU" altLang="en-US" sz="1600" dirty="0" smtClean="0"/>
              <a:t>Из </a:t>
            </a:r>
            <a:r>
              <a:rPr lang="en-GB" altLang="en-US" sz="1600" dirty="0" smtClean="0"/>
              <a:t>45 </a:t>
            </a:r>
            <a:r>
              <a:rPr lang="ru-RU" altLang="en-US" sz="1600" dirty="0" smtClean="0"/>
              <a:t>стран</a:t>
            </a:r>
            <a:r>
              <a:rPr lang="en-GB" altLang="en-US" sz="1600" dirty="0" smtClean="0"/>
              <a:t>/5 </a:t>
            </a:r>
            <a:r>
              <a:rPr lang="ru-RU" altLang="en-US" sz="1600" dirty="0" smtClean="0"/>
              <a:t>континентов</a:t>
            </a:r>
            <a:endParaRPr lang="en-GB" altLang="en-US" sz="1600" dirty="0"/>
          </a:p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ru-RU" altLang="en-US" sz="2000" dirty="0" smtClean="0"/>
              <a:t>Темы</a:t>
            </a:r>
            <a:endParaRPr lang="en-GB" altLang="en-US" sz="2000" dirty="0"/>
          </a:p>
          <a:p>
            <a:pPr lvl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ru-RU" altLang="en-US" sz="2000" dirty="0" smtClean="0"/>
              <a:t>Вопросы и предложения</a:t>
            </a:r>
            <a:endParaRPr lang="en-US" altLang="en-US" sz="2000" dirty="0"/>
          </a:p>
          <a:p>
            <a:pPr lvl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ru-RU" altLang="en-US" sz="2000" dirty="0" smtClean="0"/>
              <a:t>Национальные документы</a:t>
            </a:r>
            <a:endParaRPr lang="en-US" altLang="en-US" sz="2000" dirty="0"/>
          </a:p>
          <a:p>
            <a:pPr lvl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ru-RU" altLang="en-US" sz="2000" dirty="0" smtClean="0"/>
              <a:t>Документы для обзора</a:t>
            </a:r>
            <a:endParaRPr lang="en-US" altLang="en-US" sz="2000" dirty="0"/>
          </a:p>
          <a:p>
            <a:pPr lvl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ru-RU" altLang="en-US" sz="2000" dirty="0" smtClean="0"/>
              <a:t>Дорожная карта для</a:t>
            </a:r>
          </a:p>
          <a:p>
            <a:pPr marL="457200" lvl="1" indent="0">
              <a:spcBef>
                <a:spcPct val="0"/>
              </a:spcBef>
              <a:buNone/>
            </a:pPr>
            <a:r>
              <a:rPr lang="ru-RU" altLang="en-US" sz="2000" dirty="0" smtClean="0"/>
              <a:t> внедрения</a:t>
            </a:r>
            <a:r>
              <a:rPr lang="en-US" altLang="en-US" sz="2000" dirty="0" smtClean="0"/>
              <a:t> ICCS </a:t>
            </a:r>
          </a:p>
          <a:p>
            <a:pPr lvl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ru-RU" altLang="en-US" sz="2000" dirty="0" smtClean="0"/>
              <a:t>Границы</a:t>
            </a:r>
            <a:r>
              <a:rPr lang="en-US" altLang="en-US" sz="2000" dirty="0" smtClean="0"/>
              <a:t> ICCS </a:t>
            </a:r>
            <a:endParaRPr lang="en-US" altLang="en-US" sz="2000" dirty="0"/>
          </a:p>
          <a:p>
            <a:pPr marL="457200" lvl="1" indent="0">
              <a:spcBef>
                <a:spcPct val="0"/>
              </a:spcBef>
              <a:buNone/>
            </a:pPr>
            <a:endParaRPr lang="en-US" altLang="en-US" sz="2000" dirty="0"/>
          </a:p>
          <a:p>
            <a:pPr marL="457200" lvl="1" indent="0">
              <a:spcBef>
                <a:spcPct val="0"/>
              </a:spcBef>
              <a:buNone/>
            </a:pPr>
            <a:endParaRPr lang="en-US" altLang="en-US" sz="2000" dirty="0"/>
          </a:p>
          <a:p>
            <a:pPr marL="457200" lvl="1" indent="0">
              <a:spcBef>
                <a:spcPct val="0"/>
              </a:spcBef>
              <a:buNone/>
            </a:pPr>
            <a:endParaRPr lang="en-US" altLang="en-US" sz="2000" dirty="0"/>
          </a:p>
          <a:p>
            <a:pPr>
              <a:spcBef>
                <a:spcPct val="0"/>
              </a:spcBef>
            </a:pPr>
            <a:r>
              <a:rPr lang="ru-RU" altLang="en-US" sz="2000" dirty="0" smtClean="0"/>
              <a:t>Будущие темы</a:t>
            </a:r>
            <a:endParaRPr lang="en-US" altLang="en-US" sz="2000" dirty="0"/>
          </a:p>
          <a:p>
            <a:pPr lvl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ru-RU" altLang="en-US" sz="2000" dirty="0" smtClean="0"/>
              <a:t>Вопросы для обзора </a:t>
            </a:r>
            <a:r>
              <a:rPr lang="en-US" altLang="en-US" sz="2000" dirty="0" smtClean="0"/>
              <a:t>ICCS</a:t>
            </a:r>
            <a:endParaRPr lang="ru-RU" altLang="en-US" sz="2000" dirty="0" smtClean="0"/>
          </a:p>
          <a:p>
            <a:pPr lvl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ru-RU" altLang="en-US" sz="2000" dirty="0"/>
              <a:t>Объявление новых файлов для информации</a:t>
            </a:r>
            <a:endParaRPr lang="en-US" altLang="en-US" sz="2000" dirty="0"/>
          </a:p>
          <a:p>
            <a:pPr marL="0" indent="0">
              <a:spcBef>
                <a:spcPct val="0"/>
              </a:spcBef>
              <a:buNone/>
            </a:pPr>
            <a:endParaRPr lang="en-GB" altLang="en-US" sz="2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9912" y="1772816"/>
            <a:ext cx="5242317" cy="4392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3741512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136525" y="838200"/>
            <a:ext cx="9007475" cy="706438"/>
          </a:xfrm>
        </p:spPr>
        <p:txBody>
          <a:bodyPr/>
          <a:lstStyle/>
          <a:p>
            <a:pPr algn="ctr"/>
            <a:r>
              <a:rPr lang="ru-RU" sz="2800" dirty="0" smtClean="0"/>
              <a:t>Внедрение </a:t>
            </a:r>
            <a:r>
              <a:rPr lang="en-GB" sz="2800" dirty="0"/>
              <a:t>ICCS (</a:t>
            </a:r>
            <a:r>
              <a:rPr lang="ru-RU" sz="2800" dirty="0"/>
              <a:t>международная деятельность)</a:t>
            </a:r>
            <a:endParaRPr lang="en-GB" sz="2800" dirty="0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7544" y="1556792"/>
            <a:ext cx="8329613" cy="4846042"/>
          </a:xfrm>
        </p:spPr>
        <p:txBody>
          <a:bodyPr/>
          <a:lstStyle/>
          <a:p>
            <a:pPr marL="0" indent="0">
              <a:lnSpc>
                <a:spcPct val="150000"/>
              </a:lnSpc>
              <a:spcBef>
                <a:spcPct val="0"/>
              </a:spcBef>
              <a:buNone/>
            </a:pPr>
            <a:r>
              <a:rPr lang="ru-RU" altLang="en-US" sz="2000" dirty="0"/>
              <a:t>Поддержка внедрения для </a:t>
            </a:r>
            <a:r>
              <a:rPr lang="ru-RU" altLang="en-US" sz="2000" dirty="0" smtClean="0"/>
              <a:t>стран</a:t>
            </a:r>
            <a:r>
              <a:rPr lang="en-US" altLang="en-US" sz="2000" dirty="0" smtClean="0"/>
              <a:t>:</a:t>
            </a:r>
            <a:endParaRPr lang="en-US" altLang="en-US" sz="2000" dirty="0"/>
          </a:p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ru-RU" altLang="en-US" sz="2000" dirty="0"/>
              <a:t>Разработка </a:t>
            </a:r>
            <a:r>
              <a:rPr lang="ru-RU" altLang="en-US" sz="2000" dirty="0" smtClean="0"/>
              <a:t>общего </a:t>
            </a:r>
            <a:r>
              <a:rPr lang="ru-RU" altLang="en-US" sz="2000" dirty="0"/>
              <a:t>протокола по картографическим процедурам </a:t>
            </a:r>
            <a:r>
              <a:rPr lang="en-US" altLang="en-US" sz="2000" dirty="0" smtClean="0"/>
              <a:t>:</a:t>
            </a:r>
            <a:endParaRPr lang="en-US" altLang="en-US" sz="2000" dirty="0"/>
          </a:p>
          <a:p>
            <a:pPr lvl="1">
              <a:lnSpc>
                <a:spcPct val="150000"/>
              </a:lnSpc>
              <a:spcBef>
                <a:spcPct val="0"/>
              </a:spcBef>
            </a:pPr>
            <a:r>
              <a:rPr lang="ru-RU" altLang="en-US" sz="2000" dirty="0"/>
              <a:t>Протокол оценки статистической системы </a:t>
            </a:r>
            <a:r>
              <a:rPr lang="ru-RU" altLang="en-US" sz="2000" dirty="0" smtClean="0"/>
              <a:t>преступности</a:t>
            </a:r>
          </a:p>
          <a:p>
            <a:pPr lvl="1">
              <a:lnSpc>
                <a:spcPct val="150000"/>
              </a:lnSpc>
              <a:spcBef>
                <a:spcPct val="0"/>
              </a:spcBef>
            </a:pPr>
            <a:r>
              <a:rPr lang="ru-RU" altLang="en-US" sz="2000" dirty="0" smtClean="0"/>
              <a:t>Образец </a:t>
            </a:r>
            <a:r>
              <a:rPr lang="ru-RU" altLang="en-US" sz="2000" dirty="0"/>
              <a:t>для процедур </a:t>
            </a:r>
            <a:r>
              <a:rPr lang="ru-RU" altLang="en-US" sz="2000" dirty="0" smtClean="0"/>
              <a:t>отображения</a:t>
            </a:r>
            <a:endParaRPr lang="en-US" altLang="en-US" sz="2000" dirty="0" smtClean="0"/>
          </a:p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ru-RU" altLang="en-US" sz="2000" dirty="0"/>
              <a:t>Техническая помощь в разработке таблиц соответствия, посредством </a:t>
            </a:r>
            <a:r>
              <a:rPr lang="ru-RU" altLang="en-US" sz="2000" dirty="0" err="1" smtClean="0"/>
              <a:t>ВиО</a:t>
            </a:r>
            <a:r>
              <a:rPr lang="ru-RU" altLang="en-US" sz="2000" dirty="0" smtClean="0"/>
              <a:t> </a:t>
            </a:r>
            <a:r>
              <a:rPr lang="ru-RU" altLang="en-US" sz="2000" dirty="0"/>
              <a:t>по виртуальной платформе или </a:t>
            </a:r>
            <a:r>
              <a:rPr lang="ru-RU" altLang="en-US" sz="2000" dirty="0" smtClean="0"/>
              <a:t>региональной/</a:t>
            </a:r>
            <a:r>
              <a:rPr lang="ru-RU" altLang="en-US" sz="2000" dirty="0" err="1" smtClean="0"/>
              <a:t>страновой</a:t>
            </a:r>
            <a:r>
              <a:rPr lang="ru-RU" altLang="en-US" sz="2000" dirty="0" smtClean="0"/>
              <a:t> </a:t>
            </a:r>
            <a:r>
              <a:rPr lang="ru-RU" altLang="en-US" sz="2000" dirty="0"/>
              <a:t>миссии</a:t>
            </a:r>
            <a:r>
              <a:rPr lang="en-US" altLang="en-US" sz="2000" dirty="0" smtClean="0"/>
              <a:t>;</a:t>
            </a:r>
          </a:p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ru-RU" altLang="en-US" sz="2000" dirty="0" smtClean="0"/>
              <a:t>Страны-волонтеры </a:t>
            </a:r>
            <a:r>
              <a:rPr lang="ru-RU" altLang="en-US" sz="2000" dirty="0"/>
              <a:t>для полного </a:t>
            </a:r>
            <a:r>
              <a:rPr lang="ru-RU" altLang="en-US" sz="2000" dirty="0" smtClean="0"/>
              <a:t>отображения </a:t>
            </a:r>
            <a:r>
              <a:rPr lang="ru-RU" altLang="en-US" sz="2000" dirty="0"/>
              <a:t>ICCS</a:t>
            </a:r>
            <a:r>
              <a:rPr lang="en-US" altLang="en-US" sz="2000" dirty="0" smtClean="0"/>
              <a:t>;</a:t>
            </a:r>
            <a:endParaRPr lang="en-US" altLang="en-US" sz="2000" dirty="0"/>
          </a:p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ru-RU" altLang="en-US" sz="2000" dirty="0"/>
              <a:t>Тематические исследования по разработке полных таблиц соответствия ICCS</a:t>
            </a:r>
            <a:r>
              <a:rPr lang="en-US" altLang="en-US" sz="2000" dirty="0" smtClean="0"/>
              <a:t>;</a:t>
            </a:r>
            <a:endParaRPr lang="en-US" altLang="en-US" sz="2000" dirty="0"/>
          </a:p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ru-RU" altLang="en-US" sz="2000" dirty="0"/>
              <a:t>Экспертная оценка другой таблицы соответствия тематических исследований (будет ли </a:t>
            </a:r>
            <a:r>
              <a:rPr lang="ru-RU" altLang="en-US" sz="2000" dirty="0" smtClean="0"/>
              <a:t>НСК </a:t>
            </a:r>
            <a:r>
              <a:rPr lang="ru-RU" altLang="en-US" sz="2000" dirty="0"/>
              <a:t>заинтересован </a:t>
            </a:r>
            <a:r>
              <a:rPr lang="ru-RU" altLang="en-US" sz="2000" dirty="0" smtClean="0"/>
              <a:t>участвовать </a:t>
            </a:r>
            <a:r>
              <a:rPr lang="ru-RU" altLang="en-US" sz="2000" dirty="0"/>
              <a:t>в этом?)</a:t>
            </a:r>
            <a:endParaRPr lang="en-US" altLang="en-US" sz="2000" dirty="0"/>
          </a:p>
        </p:txBody>
      </p:sp>
    </p:spTree>
    <p:extLst>
      <p:ext uri="{BB962C8B-B14F-4D97-AF65-F5344CB8AC3E}">
        <p14:creationId xmlns:p14="http://schemas.microsoft.com/office/powerpoint/2010/main" val="2306119460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Box 5"/>
          <p:cNvSpPr txBox="1">
            <a:spLocks noChangeArrowheads="1"/>
          </p:cNvSpPr>
          <p:nvPr/>
        </p:nvSpPr>
        <p:spPr bwMode="auto">
          <a:xfrm>
            <a:off x="403982" y="1331695"/>
            <a:ext cx="8351837" cy="55553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>
              <a:spcBef>
                <a:spcPts val="1800"/>
              </a:spcBef>
              <a:buFont typeface="+mj-lt"/>
              <a:buAutoNum type="arabicPeriod"/>
              <a:tabLst>
                <a:tab pos="355600" algn="l"/>
              </a:tabLst>
            </a:pPr>
            <a:r>
              <a:rPr lang="ru-RU" sz="2000" dirty="0">
                <a:latin typeface="Arial Narrow" panose="020B0606020202030204" pitchFamily="34" charset="0"/>
              </a:rPr>
              <a:t>Создание институциональной и организационной структуры</a:t>
            </a:r>
            <a:endParaRPr lang="en-US" sz="2000" dirty="0">
              <a:latin typeface="Arial Narrow" panose="020B0606020202030204" pitchFamily="34" charset="0"/>
            </a:endParaRPr>
          </a:p>
          <a:p>
            <a:pPr marL="457200" indent="-457200">
              <a:spcBef>
                <a:spcPts val="1800"/>
              </a:spcBef>
              <a:buFont typeface="+mj-lt"/>
              <a:buAutoNum type="arabicPeriod"/>
              <a:tabLst>
                <a:tab pos="355600" algn="l"/>
              </a:tabLst>
            </a:pPr>
            <a:r>
              <a:rPr lang="ru-RU" sz="2000" dirty="0">
                <a:latin typeface="Arial Narrow" panose="020B0606020202030204" pitchFamily="34" charset="0"/>
              </a:rPr>
              <a:t>Повышение </a:t>
            </a:r>
            <a:r>
              <a:rPr lang="ru-RU" sz="2000" dirty="0" smtClean="0">
                <a:latin typeface="Arial Narrow" panose="020B0606020202030204" pitchFamily="34" charset="0"/>
              </a:rPr>
              <a:t>осведомленности</a:t>
            </a:r>
          </a:p>
          <a:p>
            <a:pPr marL="457200" indent="-457200">
              <a:spcBef>
                <a:spcPts val="1800"/>
              </a:spcBef>
              <a:buFont typeface="+mj-lt"/>
              <a:buAutoNum type="arabicPeriod"/>
              <a:tabLst>
                <a:tab pos="355600" algn="l"/>
              </a:tabLst>
            </a:pPr>
            <a:r>
              <a:rPr lang="ru-RU" sz="2000" dirty="0">
                <a:latin typeface="Arial Narrow" panose="020B0606020202030204" pitchFamily="34" charset="0"/>
              </a:rPr>
              <a:t>Международная координация и </a:t>
            </a:r>
            <a:r>
              <a:rPr lang="ru-RU" sz="2000" dirty="0" smtClean="0">
                <a:latin typeface="Arial Narrow" panose="020B0606020202030204" pitchFamily="34" charset="0"/>
              </a:rPr>
              <a:t>поддержка</a:t>
            </a:r>
          </a:p>
          <a:p>
            <a:pPr marL="457200" indent="-457200">
              <a:spcBef>
                <a:spcPts val="1800"/>
              </a:spcBef>
              <a:buFont typeface="+mj-lt"/>
              <a:buAutoNum type="arabicPeriod"/>
              <a:tabLst>
                <a:tab pos="355600" algn="l"/>
              </a:tabLst>
            </a:pPr>
            <a:r>
              <a:rPr lang="ru-RU" sz="2000" dirty="0">
                <a:latin typeface="Arial Narrow" panose="020B0606020202030204" pitchFamily="34" charset="0"/>
              </a:rPr>
              <a:t>Техническая </a:t>
            </a:r>
            <a:r>
              <a:rPr lang="ru-RU" sz="2000" dirty="0" smtClean="0">
                <a:latin typeface="Arial Narrow" panose="020B0606020202030204" pitchFamily="34" charset="0"/>
              </a:rPr>
              <a:t>подготовка</a:t>
            </a:r>
          </a:p>
          <a:p>
            <a:pPr marL="457200" indent="-457200">
              <a:spcBef>
                <a:spcPts val="1800"/>
              </a:spcBef>
              <a:buFont typeface="+mj-lt"/>
              <a:buAutoNum type="arabicPeriod"/>
              <a:tabLst>
                <a:tab pos="355600" algn="l"/>
              </a:tabLst>
            </a:pPr>
            <a:r>
              <a:rPr lang="ru-RU" sz="2000" dirty="0">
                <a:latin typeface="Arial Narrow" panose="020B0606020202030204" pitchFamily="34" charset="0"/>
              </a:rPr>
              <a:t>Оценка создания текущих </a:t>
            </a:r>
            <a:r>
              <a:rPr lang="ru-RU" sz="2000" dirty="0" smtClean="0">
                <a:latin typeface="Arial Narrow" panose="020B0606020202030204" pitchFamily="34" charset="0"/>
              </a:rPr>
              <a:t>данных</a:t>
            </a:r>
          </a:p>
          <a:p>
            <a:pPr marL="457200" indent="-457200">
              <a:spcBef>
                <a:spcPts val="1800"/>
              </a:spcBef>
              <a:buFont typeface="+mj-lt"/>
              <a:buAutoNum type="arabicPeriod"/>
              <a:tabLst>
                <a:tab pos="355600" algn="l"/>
              </a:tabLst>
            </a:pPr>
            <a:r>
              <a:rPr lang="ru-RU" sz="2000" dirty="0">
                <a:latin typeface="Arial Narrow" panose="020B0606020202030204" pitchFamily="34" charset="0"/>
              </a:rPr>
              <a:t>Разработка национального плана </a:t>
            </a:r>
            <a:r>
              <a:rPr lang="ru-RU" sz="2000" dirty="0" smtClean="0">
                <a:latin typeface="Arial Narrow" panose="020B0606020202030204" pitchFamily="34" charset="0"/>
              </a:rPr>
              <a:t>работы</a:t>
            </a:r>
          </a:p>
          <a:p>
            <a:pPr marL="457200" indent="-457200">
              <a:spcBef>
                <a:spcPts val="1800"/>
              </a:spcBef>
              <a:buFont typeface="+mj-lt"/>
              <a:buAutoNum type="arabicPeriod"/>
              <a:tabLst>
                <a:tab pos="355600" algn="l"/>
              </a:tabLst>
            </a:pPr>
            <a:r>
              <a:rPr lang="ru-RU" sz="2000" dirty="0">
                <a:latin typeface="Arial Narrow" panose="020B0606020202030204" pitchFamily="34" charset="0"/>
              </a:rPr>
              <a:t>Внедрение вашего рабочего </a:t>
            </a:r>
            <a:r>
              <a:rPr lang="ru-RU" sz="2000" dirty="0" smtClean="0">
                <a:latin typeface="Arial Narrow" panose="020B0606020202030204" pitchFamily="34" charset="0"/>
              </a:rPr>
              <a:t>плана</a:t>
            </a:r>
          </a:p>
          <a:p>
            <a:pPr marL="457200" indent="-457200">
              <a:spcBef>
                <a:spcPts val="1800"/>
              </a:spcBef>
              <a:buFont typeface="+mj-lt"/>
              <a:buAutoNum type="arabicPeriod"/>
              <a:tabLst>
                <a:tab pos="355600" algn="l"/>
              </a:tabLst>
            </a:pPr>
            <a:r>
              <a:rPr lang="ru-RU" sz="2000" dirty="0" smtClean="0">
                <a:latin typeface="Arial Narrow" panose="020B0606020202030204" pitchFamily="34" charset="0"/>
              </a:rPr>
              <a:t>Производство результатов</a:t>
            </a:r>
            <a:endParaRPr lang="en-GB" sz="2000" dirty="0">
              <a:latin typeface="Arial Narrow" panose="020B0606020202030204" pitchFamily="34" charset="0"/>
            </a:endParaRPr>
          </a:p>
          <a:p>
            <a:pPr marL="457200" indent="-457200">
              <a:spcBef>
                <a:spcPts val="1800"/>
              </a:spcBef>
              <a:buFont typeface="+mj-lt"/>
              <a:buAutoNum type="arabicPeriod"/>
              <a:tabLst>
                <a:tab pos="355600" algn="l"/>
              </a:tabLst>
            </a:pPr>
            <a:r>
              <a:rPr lang="ru-RU" sz="2000" dirty="0">
                <a:latin typeface="Arial Narrow" panose="020B0606020202030204" pitchFamily="34" charset="0"/>
              </a:rPr>
              <a:t>Публикация национальных данных о преступлениях в соответствии с категориями </a:t>
            </a:r>
            <a:r>
              <a:rPr lang="ru-RU" sz="2000" dirty="0" smtClean="0">
                <a:latin typeface="Arial Narrow" panose="020B0606020202030204" pitchFamily="34" charset="0"/>
              </a:rPr>
              <a:t>ICCS</a:t>
            </a:r>
          </a:p>
          <a:p>
            <a:pPr marL="457200" indent="-457200">
              <a:spcBef>
                <a:spcPts val="1800"/>
              </a:spcBef>
              <a:buFont typeface="+mj-lt"/>
              <a:buAutoNum type="arabicPeriod"/>
              <a:tabLst>
                <a:tab pos="355600" algn="l"/>
              </a:tabLst>
            </a:pPr>
            <a:r>
              <a:rPr lang="ru-RU" sz="2000" dirty="0">
                <a:latin typeface="Arial Narrow" panose="020B0606020202030204" pitchFamily="34" charset="0"/>
              </a:rPr>
              <a:t>Отчет </a:t>
            </a:r>
            <a:r>
              <a:rPr lang="ru-RU" sz="2000" dirty="0" smtClean="0">
                <a:latin typeface="Arial Narrow" panose="020B0606020202030204" pitchFamily="34" charset="0"/>
              </a:rPr>
              <a:t>о внедрении</a:t>
            </a:r>
            <a:endParaRPr lang="en-GB" sz="2000" dirty="0">
              <a:latin typeface="Arial Narrow" panose="020B0606020202030204" pitchFamily="34" charset="0"/>
            </a:endParaRPr>
          </a:p>
        </p:txBody>
      </p:sp>
      <p:sp>
        <p:nvSpPr>
          <p:cNvPr id="15363" name="Text Box 6"/>
          <p:cNvSpPr txBox="1">
            <a:spLocks noChangeArrowheads="1"/>
          </p:cNvSpPr>
          <p:nvPr/>
        </p:nvSpPr>
        <p:spPr bwMode="auto">
          <a:xfrm>
            <a:off x="-108521" y="764704"/>
            <a:ext cx="9252519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0" hangingPunct="0">
              <a:defRPr sz="3000" b="0">
                <a:latin typeface="+mj-lt"/>
                <a:ea typeface="+mj-ea"/>
                <a:cs typeface="+mj-cs"/>
              </a:defRPr>
            </a:lvl1pPr>
            <a:lvl2pPr eaLnBrk="0" hangingPunct="0">
              <a:defRPr sz="3000" b="1">
                <a:latin typeface="Arial Narrow" pitchFamily="34" charset="0"/>
              </a:defRPr>
            </a:lvl2pPr>
            <a:lvl3pPr eaLnBrk="0" hangingPunct="0">
              <a:defRPr sz="3000" b="1">
                <a:latin typeface="Arial Narrow" pitchFamily="34" charset="0"/>
              </a:defRPr>
            </a:lvl3pPr>
            <a:lvl4pPr eaLnBrk="0" hangingPunct="0">
              <a:defRPr sz="3000" b="1">
                <a:latin typeface="Arial Narrow" pitchFamily="34" charset="0"/>
              </a:defRPr>
            </a:lvl4pPr>
            <a:lvl5pPr eaLnBrk="0" hangingPunct="0">
              <a:defRPr sz="3000" b="1">
                <a:latin typeface="Arial Narrow" pitchFamily="34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3000" b="1">
                <a:latin typeface="Arial Narrow" pitchFamily="34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3000" b="1">
                <a:latin typeface="Arial Narrow" pitchFamily="34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3000" b="1">
                <a:latin typeface="Arial Narrow" pitchFamily="34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3000" b="1">
                <a:latin typeface="Arial Narrow" pitchFamily="34" charset="0"/>
              </a:defRPr>
            </a:lvl9pPr>
          </a:lstStyle>
          <a:p>
            <a:r>
              <a:rPr lang="ru-RU" sz="2800" b="1" dirty="0"/>
              <a:t>Дорожная карта для внедрения ICCS: 10 шагов</a:t>
            </a:r>
            <a:endParaRPr lang="en-GB" sz="2800" b="1" dirty="0"/>
          </a:p>
        </p:txBody>
      </p:sp>
    </p:spTree>
    <p:extLst>
      <p:ext uri="{BB962C8B-B14F-4D97-AF65-F5344CB8AC3E}">
        <p14:creationId xmlns:p14="http://schemas.microsoft.com/office/powerpoint/2010/main" val="3335278958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Box 5"/>
          <p:cNvSpPr txBox="1">
            <a:spLocks noChangeArrowheads="1"/>
          </p:cNvSpPr>
          <p:nvPr/>
        </p:nvSpPr>
        <p:spPr bwMode="auto">
          <a:xfrm>
            <a:off x="402218" y="1556792"/>
            <a:ext cx="8351837" cy="20159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>
              <a:spcBef>
                <a:spcPts val="1800"/>
              </a:spcBef>
              <a:buFont typeface="+mj-lt"/>
              <a:buAutoNum type="arabicPeriod"/>
              <a:tabLst>
                <a:tab pos="355600" algn="l"/>
              </a:tabLst>
            </a:pPr>
            <a:r>
              <a:rPr lang="ru-RU" sz="2000" dirty="0">
                <a:latin typeface="Arial Narrow" panose="020B0606020202030204" pitchFamily="34" charset="0"/>
              </a:rPr>
              <a:t>Создать национальную рабочую </a:t>
            </a:r>
            <a:r>
              <a:rPr lang="ru-RU" sz="2000" dirty="0" smtClean="0">
                <a:latin typeface="Arial Narrow" panose="020B0606020202030204" pitchFamily="34" charset="0"/>
              </a:rPr>
              <a:t>группу</a:t>
            </a:r>
          </a:p>
          <a:p>
            <a:pPr marL="457200" indent="-457200">
              <a:spcBef>
                <a:spcPts val="1800"/>
              </a:spcBef>
              <a:buFont typeface="+mj-lt"/>
              <a:buAutoNum type="arabicPeriod"/>
              <a:tabLst>
                <a:tab pos="355600" algn="l"/>
              </a:tabLst>
            </a:pPr>
            <a:r>
              <a:rPr lang="ru-RU" sz="2000" dirty="0">
                <a:latin typeface="Arial Narrow" panose="020B0606020202030204" pitchFamily="34" charset="0"/>
              </a:rPr>
              <a:t>Включить национальные заинтересованные </a:t>
            </a:r>
            <a:r>
              <a:rPr lang="ru-RU" sz="2000" dirty="0" smtClean="0">
                <a:latin typeface="Arial Narrow" panose="020B0606020202030204" pitchFamily="34" charset="0"/>
              </a:rPr>
              <a:t>стороны</a:t>
            </a:r>
          </a:p>
          <a:p>
            <a:pPr marL="457200" indent="-457200">
              <a:spcBef>
                <a:spcPts val="1800"/>
              </a:spcBef>
              <a:buFont typeface="+mj-lt"/>
              <a:buAutoNum type="arabicPeriod"/>
              <a:tabLst>
                <a:tab pos="355600" algn="l"/>
              </a:tabLst>
            </a:pPr>
            <a:r>
              <a:rPr lang="ru-RU" sz="2000" dirty="0">
                <a:latin typeface="Arial Narrow" panose="020B0606020202030204" pitchFamily="34" charset="0"/>
              </a:rPr>
              <a:t>Национальная рабочая группа разрабатывает свое техническое </a:t>
            </a:r>
            <a:r>
              <a:rPr lang="ru-RU" sz="2000" dirty="0" smtClean="0">
                <a:latin typeface="Arial Narrow" panose="020B0606020202030204" pitchFamily="34" charset="0"/>
              </a:rPr>
              <a:t>задание</a:t>
            </a:r>
          </a:p>
          <a:p>
            <a:pPr marL="457200" indent="-457200">
              <a:spcBef>
                <a:spcPts val="1800"/>
              </a:spcBef>
              <a:buFont typeface="+mj-lt"/>
              <a:buAutoNum type="arabicPeriod"/>
              <a:tabLst>
                <a:tab pos="355600" algn="l"/>
              </a:tabLst>
            </a:pPr>
            <a:r>
              <a:rPr lang="ru-RU" sz="2000" dirty="0" smtClean="0">
                <a:latin typeface="Arial Narrow" panose="020B0606020202030204" pitchFamily="34" charset="0"/>
              </a:rPr>
              <a:t>Назначить национального координатора</a:t>
            </a:r>
            <a:endParaRPr lang="en-US" sz="2000" dirty="0">
              <a:latin typeface="Arial Narrow" panose="020B0606020202030204" pitchFamily="34" charset="0"/>
            </a:endParaRPr>
          </a:p>
        </p:txBody>
      </p:sp>
      <p:sp>
        <p:nvSpPr>
          <p:cNvPr id="15363" name="Text Box 6"/>
          <p:cNvSpPr txBox="1">
            <a:spLocks noChangeArrowheads="1"/>
          </p:cNvSpPr>
          <p:nvPr/>
        </p:nvSpPr>
        <p:spPr bwMode="auto">
          <a:xfrm>
            <a:off x="728663" y="915988"/>
            <a:ext cx="7705725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0" hangingPunct="0">
              <a:defRPr sz="3000" b="0">
                <a:latin typeface="+mj-lt"/>
                <a:ea typeface="+mj-ea"/>
                <a:cs typeface="+mj-cs"/>
              </a:defRPr>
            </a:lvl1pPr>
            <a:lvl2pPr eaLnBrk="0" hangingPunct="0">
              <a:defRPr sz="3000" b="1">
                <a:latin typeface="Arial Narrow" pitchFamily="34" charset="0"/>
              </a:defRPr>
            </a:lvl2pPr>
            <a:lvl3pPr eaLnBrk="0" hangingPunct="0">
              <a:defRPr sz="3000" b="1">
                <a:latin typeface="Arial Narrow" pitchFamily="34" charset="0"/>
              </a:defRPr>
            </a:lvl3pPr>
            <a:lvl4pPr eaLnBrk="0" hangingPunct="0">
              <a:defRPr sz="3000" b="1">
                <a:latin typeface="Arial Narrow" pitchFamily="34" charset="0"/>
              </a:defRPr>
            </a:lvl4pPr>
            <a:lvl5pPr eaLnBrk="0" hangingPunct="0">
              <a:defRPr sz="3000" b="1">
                <a:latin typeface="Arial Narrow" pitchFamily="34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3000" b="1">
                <a:latin typeface="Arial Narrow" pitchFamily="34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3000" b="1">
                <a:latin typeface="Arial Narrow" pitchFamily="34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3000" b="1">
                <a:latin typeface="Arial Narrow" pitchFamily="34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3000" b="1">
                <a:latin typeface="Arial Narrow" pitchFamily="34" charset="0"/>
              </a:defRPr>
            </a:lvl9pPr>
          </a:lstStyle>
          <a:p>
            <a:r>
              <a:rPr lang="ru-RU" sz="2400" dirty="0"/>
              <a:t>Шаг 1: Институциональная и организационная структура</a:t>
            </a:r>
            <a:endParaRPr lang="en-GB" sz="24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617"/>
          <a:stretch/>
        </p:blipFill>
        <p:spPr>
          <a:xfrm>
            <a:off x="1547664" y="3861048"/>
            <a:ext cx="6242026" cy="2695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9130383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Box 5"/>
          <p:cNvSpPr txBox="1">
            <a:spLocks noChangeArrowheads="1"/>
          </p:cNvSpPr>
          <p:nvPr/>
        </p:nvSpPr>
        <p:spPr bwMode="auto">
          <a:xfrm>
            <a:off x="413983" y="1556792"/>
            <a:ext cx="8351837" cy="4708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>
              <a:spcBef>
                <a:spcPts val="1800"/>
              </a:spcBef>
              <a:buFont typeface="+mj-lt"/>
              <a:buAutoNum type="arabicPeriod"/>
              <a:tabLst>
                <a:tab pos="355600" algn="l"/>
              </a:tabLst>
            </a:pPr>
            <a:r>
              <a:rPr lang="ru-RU" sz="2000" dirty="0">
                <a:latin typeface="Arial Narrow" panose="020B0606020202030204" pitchFamily="34" charset="0"/>
              </a:rPr>
              <a:t>Определение национальных заинтересованных сторон </a:t>
            </a:r>
            <a:r>
              <a:rPr lang="en-US" sz="2000" dirty="0" smtClean="0">
                <a:latin typeface="Arial Narrow" panose="020B0606020202030204" pitchFamily="34" charset="0"/>
              </a:rPr>
              <a:t>:</a:t>
            </a:r>
            <a:endParaRPr lang="en-US" sz="2000" dirty="0">
              <a:latin typeface="Arial Narrow" panose="020B0606020202030204" pitchFamily="34" charset="0"/>
            </a:endParaRPr>
          </a:p>
          <a:p>
            <a:pPr marL="812800" lvl="1" indent="-355600">
              <a:spcBef>
                <a:spcPts val="1800"/>
              </a:spcBef>
              <a:buFontTx/>
              <a:buChar char="•"/>
              <a:tabLst>
                <a:tab pos="355600" algn="l"/>
              </a:tabLst>
            </a:pPr>
            <a:r>
              <a:rPr lang="ru-RU" sz="2000" dirty="0">
                <a:latin typeface="Arial Narrow" panose="020B0606020202030204" pitchFamily="34" charset="0"/>
              </a:rPr>
              <a:t>Правоохранительные </a:t>
            </a:r>
            <a:r>
              <a:rPr lang="ru-RU" sz="2000" dirty="0" smtClean="0">
                <a:latin typeface="Arial Narrow" panose="020B0606020202030204" pitchFamily="34" charset="0"/>
              </a:rPr>
              <a:t>органы</a:t>
            </a:r>
          </a:p>
          <a:p>
            <a:pPr marL="812800" lvl="1" indent="-355600">
              <a:spcBef>
                <a:spcPts val="1800"/>
              </a:spcBef>
              <a:buFontTx/>
              <a:buChar char="•"/>
              <a:tabLst>
                <a:tab pos="355600" algn="l"/>
              </a:tabLst>
            </a:pPr>
            <a:r>
              <a:rPr lang="ru-RU" sz="2000" dirty="0" smtClean="0">
                <a:latin typeface="Arial Narrow" panose="020B0606020202030204" pitchFamily="34" charset="0"/>
              </a:rPr>
              <a:t>Прокуратура</a:t>
            </a:r>
          </a:p>
          <a:p>
            <a:pPr marL="812800" lvl="1" indent="-355600">
              <a:spcBef>
                <a:spcPts val="1800"/>
              </a:spcBef>
              <a:buFontTx/>
              <a:buChar char="•"/>
              <a:tabLst>
                <a:tab pos="355600" algn="l"/>
              </a:tabLst>
            </a:pPr>
            <a:r>
              <a:rPr lang="ru-RU" sz="2000" dirty="0" smtClean="0">
                <a:latin typeface="Arial Narrow" panose="020B0606020202030204" pitchFamily="34" charset="0"/>
              </a:rPr>
              <a:t>Суды</a:t>
            </a:r>
            <a:endParaRPr lang="en-US" sz="2000" dirty="0">
              <a:latin typeface="Arial Narrow" panose="020B0606020202030204" pitchFamily="34" charset="0"/>
            </a:endParaRPr>
          </a:p>
          <a:p>
            <a:pPr marL="812800" lvl="1" indent="-355600">
              <a:spcBef>
                <a:spcPts val="1800"/>
              </a:spcBef>
              <a:buFontTx/>
              <a:buChar char="•"/>
              <a:tabLst>
                <a:tab pos="355600" algn="l"/>
              </a:tabLst>
            </a:pPr>
            <a:r>
              <a:rPr lang="ru-RU" sz="2000" dirty="0" smtClean="0">
                <a:latin typeface="Arial Narrow" panose="020B0606020202030204" pitchFamily="34" charset="0"/>
              </a:rPr>
              <a:t>Тюрьмы</a:t>
            </a:r>
            <a:endParaRPr lang="en-US" sz="2000" dirty="0">
              <a:latin typeface="Arial Narrow" panose="020B0606020202030204" pitchFamily="34" charset="0"/>
            </a:endParaRPr>
          </a:p>
          <a:p>
            <a:pPr marL="812800" lvl="1" indent="-355600">
              <a:spcBef>
                <a:spcPts val="1800"/>
              </a:spcBef>
              <a:buFontTx/>
              <a:buChar char="•"/>
              <a:tabLst>
                <a:tab pos="355600" algn="l"/>
              </a:tabLst>
            </a:pPr>
            <a:r>
              <a:rPr lang="ru-RU" sz="2000" dirty="0">
                <a:latin typeface="Arial Narrow" panose="020B0606020202030204" pitchFamily="34" charset="0"/>
              </a:rPr>
              <a:t>Органы </a:t>
            </a:r>
            <a:r>
              <a:rPr lang="ru-RU" sz="2000" dirty="0" smtClean="0">
                <a:latin typeface="Arial Narrow" panose="020B0606020202030204" pitchFamily="34" charset="0"/>
              </a:rPr>
              <a:t>здравоохранения</a:t>
            </a:r>
          </a:p>
          <a:p>
            <a:pPr marL="812800" lvl="1" indent="-355600">
              <a:spcBef>
                <a:spcPts val="1800"/>
              </a:spcBef>
              <a:buFontTx/>
              <a:buChar char="•"/>
              <a:tabLst>
                <a:tab pos="355600" algn="l"/>
              </a:tabLst>
            </a:pPr>
            <a:r>
              <a:rPr lang="ru-RU" sz="2000" dirty="0" smtClean="0">
                <a:latin typeface="Arial Narrow" panose="020B0606020202030204" pitchFamily="34" charset="0"/>
              </a:rPr>
              <a:t>Исследователи</a:t>
            </a:r>
            <a:endParaRPr lang="en-US" sz="2000" dirty="0">
              <a:latin typeface="Arial Narrow" panose="020B0606020202030204" pitchFamily="34" charset="0"/>
            </a:endParaRPr>
          </a:p>
          <a:p>
            <a:pPr marL="457200" indent="-457200">
              <a:spcBef>
                <a:spcPts val="1800"/>
              </a:spcBef>
              <a:buFont typeface="+mj-lt"/>
              <a:buAutoNum type="arabicPeriod"/>
              <a:tabLst>
                <a:tab pos="355600" algn="l"/>
              </a:tabLst>
            </a:pPr>
            <a:r>
              <a:rPr lang="ru-RU" sz="2000" dirty="0">
                <a:latin typeface="Arial Narrow" panose="020B0606020202030204" pitchFamily="34" charset="0"/>
              </a:rPr>
              <a:t>Информационно-просветительская </a:t>
            </a:r>
            <a:r>
              <a:rPr lang="ru-RU" sz="2000" dirty="0" smtClean="0">
                <a:latin typeface="Arial Narrow" panose="020B0606020202030204" pitchFamily="34" charset="0"/>
              </a:rPr>
              <a:t>деятельность</a:t>
            </a:r>
          </a:p>
          <a:p>
            <a:pPr marL="457200" indent="-457200">
              <a:spcBef>
                <a:spcPts val="1800"/>
              </a:spcBef>
              <a:buFont typeface="+mj-lt"/>
              <a:buAutoNum type="arabicPeriod"/>
              <a:tabLst>
                <a:tab pos="355600" algn="l"/>
              </a:tabLst>
            </a:pPr>
            <a:r>
              <a:rPr lang="ru-RU" sz="2000" dirty="0">
                <a:latin typeface="Arial Narrow" panose="020B0606020202030204" pitchFamily="34" charset="0"/>
              </a:rPr>
              <a:t>Распространение </a:t>
            </a:r>
            <a:r>
              <a:rPr lang="en-US" sz="2000" dirty="0">
                <a:latin typeface="Arial Narrow" panose="020B0606020202030204" pitchFamily="34" charset="0"/>
              </a:rPr>
              <a:t>ICCS</a:t>
            </a:r>
          </a:p>
        </p:txBody>
      </p:sp>
      <p:sp>
        <p:nvSpPr>
          <p:cNvPr id="15363" name="Text Box 6"/>
          <p:cNvSpPr txBox="1">
            <a:spLocks noChangeArrowheads="1"/>
          </p:cNvSpPr>
          <p:nvPr/>
        </p:nvSpPr>
        <p:spPr bwMode="auto">
          <a:xfrm>
            <a:off x="728663" y="915988"/>
            <a:ext cx="7705725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0" hangingPunct="0">
              <a:defRPr sz="3000" b="0">
                <a:latin typeface="+mj-lt"/>
                <a:ea typeface="+mj-ea"/>
                <a:cs typeface="+mj-cs"/>
              </a:defRPr>
            </a:lvl1pPr>
            <a:lvl2pPr eaLnBrk="0" hangingPunct="0">
              <a:defRPr sz="3000" b="1">
                <a:latin typeface="Arial Narrow" pitchFamily="34" charset="0"/>
              </a:defRPr>
            </a:lvl2pPr>
            <a:lvl3pPr eaLnBrk="0" hangingPunct="0">
              <a:defRPr sz="3000" b="1">
                <a:latin typeface="Arial Narrow" pitchFamily="34" charset="0"/>
              </a:defRPr>
            </a:lvl3pPr>
            <a:lvl4pPr eaLnBrk="0" hangingPunct="0">
              <a:defRPr sz="3000" b="1">
                <a:latin typeface="Arial Narrow" pitchFamily="34" charset="0"/>
              </a:defRPr>
            </a:lvl4pPr>
            <a:lvl5pPr eaLnBrk="0" hangingPunct="0">
              <a:defRPr sz="3000" b="1">
                <a:latin typeface="Arial Narrow" pitchFamily="34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3000" b="1">
                <a:latin typeface="Arial Narrow" pitchFamily="34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3000" b="1">
                <a:latin typeface="Arial Narrow" pitchFamily="34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3000" b="1">
                <a:latin typeface="Arial Narrow" pitchFamily="34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3000" b="1">
                <a:latin typeface="Arial Narrow" pitchFamily="34" charset="0"/>
              </a:defRPr>
            </a:lvl9pPr>
          </a:lstStyle>
          <a:p>
            <a:r>
              <a:rPr lang="ru-RU" sz="2400" dirty="0" smtClean="0"/>
              <a:t>Шаг</a:t>
            </a:r>
            <a:r>
              <a:rPr lang="en-GB" sz="2400" dirty="0" smtClean="0"/>
              <a:t> </a:t>
            </a:r>
            <a:r>
              <a:rPr lang="en-GB" sz="2400" dirty="0"/>
              <a:t>2: </a:t>
            </a:r>
            <a:r>
              <a:rPr lang="ru-RU" sz="2400" dirty="0" smtClean="0"/>
              <a:t>Осведомленность</a:t>
            </a:r>
            <a:endParaRPr lang="en-GB" sz="2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144" y="2132856"/>
            <a:ext cx="2209428" cy="2945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2067651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Box 5"/>
          <p:cNvSpPr txBox="1">
            <a:spLocks noChangeArrowheads="1"/>
          </p:cNvSpPr>
          <p:nvPr/>
        </p:nvSpPr>
        <p:spPr bwMode="auto">
          <a:xfrm>
            <a:off x="402218" y="1556792"/>
            <a:ext cx="8351837" cy="20159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>
              <a:spcBef>
                <a:spcPts val="1800"/>
              </a:spcBef>
              <a:buFont typeface="+mj-lt"/>
              <a:buAutoNum type="arabicPeriod"/>
              <a:tabLst>
                <a:tab pos="355600" algn="l"/>
              </a:tabLst>
            </a:pPr>
            <a:r>
              <a:rPr lang="ru-RU" sz="2000" dirty="0">
                <a:latin typeface="Arial Narrow" panose="020B0606020202030204" pitchFamily="34" charset="0"/>
              </a:rPr>
              <a:t>Содействовать обмену </a:t>
            </a:r>
            <a:r>
              <a:rPr lang="ru-RU" sz="2000" dirty="0" smtClean="0">
                <a:latin typeface="Arial Narrow" panose="020B0606020202030204" pitchFamily="34" charset="0"/>
              </a:rPr>
              <a:t>практикой</a:t>
            </a:r>
          </a:p>
          <a:p>
            <a:pPr marL="457200" indent="-457200">
              <a:spcBef>
                <a:spcPts val="1800"/>
              </a:spcBef>
              <a:buFont typeface="+mj-lt"/>
              <a:buAutoNum type="arabicPeriod"/>
              <a:tabLst>
                <a:tab pos="355600" algn="l"/>
              </a:tabLst>
            </a:pPr>
            <a:r>
              <a:rPr lang="ru-RU" sz="2000" dirty="0" smtClean="0">
                <a:latin typeface="Arial Narrow" panose="020B0606020202030204" pitchFamily="34" charset="0"/>
              </a:rPr>
              <a:t>Находить </a:t>
            </a:r>
            <a:r>
              <a:rPr lang="ru-RU" sz="2000" dirty="0">
                <a:latin typeface="Arial Narrow" panose="020B0606020202030204" pitchFamily="34" charset="0"/>
              </a:rPr>
              <a:t>полезную </a:t>
            </a:r>
            <a:r>
              <a:rPr lang="ru-RU" sz="2000" dirty="0" smtClean="0">
                <a:latin typeface="Arial Narrow" panose="020B0606020202030204" pitchFamily="34" charset="0"/>
              </a:rPr>
              <a:t>документацию</a:t>
            </a:r>
          </a:p>
          <a:p>
            <a:pPr marL="457200" indent="-457200">
              <a:spcBef>
                <a:spcPts val="1800"/>
              </a:spcBef>
              <a:buFont typeface="+mj-lt"/>
              <a:buAutoNum type="arabicPeriod"/>
              <a:tabLst>
                <a:tab pos="355600" algn="l"/>
              </a:tabLst>
            </a:pPr>
            <a:r>
              <a:rPr lang="ru-RU" sz="2000" dirty="0">
                <a:latin typeface="Arial Narrow" panose="020B0606020202030204" pitchFamily="34" charset="0"/>
              </a:rPr>
              <a:t>Задавать </a:t>
            </a:r>
            <a:r>
              <a:rPr lang="ru-RU" sz="2000" dirty="0" smtClean="0">
                <a:latin typeface="Arial Narrow" panose="020B0606020202030204" pitchFamily="34" charset="0"/>
              </a:rPr>
              <a:t>вопросы/уточнять</a:t>
            </a:r>
          </a:p>
          <a:p>
            <a:pPr marL="457200" indent="-457200">
              <a:spcBef>
                <a:spcPts val="1800"/>
              </a:spcBef>
              <a:buFont typeface="+mj-lt"/>
              <a:buAutoNum type="arabicPeriod"/>
              <a:tabLst>
                <a:tab pos="355600" algn="l"/>
              </a:tabLst>
            </a:pPr>
            <a:r>
              <a:rPr lang="ru-RU" sz="2000" dirty="0" smtClean="0">
                <a:latin typeface="Arial Narrow" panose="020B0606020202030204" pitchFamily="34" charset="0"/>
              </a:rPr>
              <a:t>Использовать виртуальную платформу </a:t>
            </a:r>
            <a:r>
              <a:rPr lang="ru-RU" sz="2000" dirty="0">
                <a:latin typeface="Arial Narrow" panose="020B0606020202030204" pitchFamily="34" charset="0"/>
              </a:rPr>
              <a:t>для ICCS</a:t>
            </a:r>
            <a:endParaRPr lang="en-US" sz="2000" dirty="0">
              <a:latin typeface="Arial Narrow" panose="020B0606020202030204" pitchFamily="34" charset="0"/>
            </a:endParaRPr>
          </a:p>
        </p:txBody>
      </p:sp>
      <p:sp>
        <p:nvSpPr>
          <p:cNvPr id="15363" name="Text Box 6"/>
          <p:cNvSpPr txBox="1">
            <a:spLocks noChangeArrowheads="1"/>
          </p:cNvSpPr>
          <p:nvPr/>
        </p:nvSpPr>
        <p:spPr bwMode="auto">
          <a:xfrm>
            <a:off x="728663" y="915988"/>
            <a:ext cx="7705725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0" hangingPunct="0">
              <a:defRPr sz="3000" b="0">
                <a:latin typeface="+mj-lt"/>
                <a:ea typeface="+mj-ea"/>
                <a:cs typeface="+mj-cs"/>
              </a:defRPr>
            </a:lvl1pPr>
            <a:lvl2pPr eaLnBrk="0" hangingPunct="0">
              <a:defRPr sz="3000" b="1">
                <a:latin typeface="Arial Narrow" pitchFamily="34" charset="0"/>
              </a:defRPr>
            </a:lvl2pPr>
            <a:lvl3pPr eaLnBrk="0" hangingPunct="0">
              <a:defRPr sz="3000" b="1">
                <a:latin typeface="Arial Narrow" pitchFamily="34" charset="0"/>
              </a:defRPr>
            </a:lvl3pPr>
            <a:lvl4pPr eaLnBrk="0" hangingPunct="0">
              <a:defRPr sz="3000" b="1">
                <a:latin typeface="Arial Narrow" pitchFamily="34" charset="0"/>
              </a:defRPr>
            </a:lvl4pPr>
            <a:lvl5pPr eaLnBrk="0" hangingPunct="0">
              <a:defRPr sz="3000" b="1">
                <a:latin typeface="Arial Narrow" pitchFamily="34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3000" b="1">
                <a:latin typeface="Arial Narrow" pitchFamily="34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3000" b="1">
                <a:latin typeface="Arial Narrow" pitchFamily="34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3000" b="1">
                <a:latin typeface="Arial Narrow" pitchFamily="34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3000" b="1">
                <a:latin typeface="Arial Narrow" pitchFamily="34" charset="0"/>
              </a:defRPr>
            </a:lvl9pPr>
          </a:lstStyle>
          <a:p>
            <a:r>
              <a:rPr lang="ru-RU" sz="2400" dirty="0"/>
              <a:t>Шаг 3: Международная координация и поддержка</a:t>
            </a:r>
            <a:endParaRPr lang="en-GB" sz="2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04" y="4221088"/>
            <a:ext cx="2489461" cy="214181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4221087"/>
            <a:ext cx="2273460" cy="2141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1525863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 Box 5"/>
          <p:cNvSpPr txBox="1">
            <a:spLocks noChangeArrowheads="1"/>
          </p:cNvSpPr>
          <p:nvPr/>
        </p:nvSpPr>
        <p:spPr bwMode="auto">
          <a:xfrm>
            <a:off x="392112" y="1844824"/>
            <a:ext cx="8351837" cy="47089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tabLst>
                <a:tab pos="355600" algn="l"/>
              </a:tabLst>
              <a:defRPr sz="7300">
                <a:solidFill>
                  <a:srgbClr val="FFFFFF"/>
                </a:solidFill>
                <a:latin typeface="Arial Unicode MS" pitchFamily="34" charset="-128"/>
              </a:defRPr>
            </a:lvl1pPr>
            <a:lvl2pPr marL="742950" indent="-285750" eaLnBrk="0" hangingPunct="0">
              <a:tabLst>
                <a:tab pos="355600" algn="l"/>
              </a:tabLst>
              <a:defRPr sz="7300">
                <a:solidFill>
                  <a:srgbClr val="FFFFFF"/>
                </a:solidFill>
                <a:latin typeface="Arial Unicode MS" pitchFamily="34" charset="-128"/>
              </a:defRPr>
            </a:lvl2pPr>
            <a:lvl3pPr marL="1143000" indent="-228600" eaLnBrk="0" hangingPunct="0">
              <a:tabLst>
                <a:tab pos="355600" algn="l"/>
              </a:tabLst>
              <a:defRPr sz="7300">
                <a:solidFill>
                  <a:srgbClr val="FFFFFF"/>
                </a:solidFill>
                <a:latin typeface="Arial Unicode MS" pitchFamily="34" charset="-128"/>
              </a:defRPr>
            </a:lvl3pPr>
            <a:lvl4pPr marL="1600200" indent="-228600" eaLnBrk="0" hangingPunct="0">
              <a:tabLst>
                <a:tab pos="355600" algn="l"/>
              </a:tabLst>
              <a:defRPr sz="7300">
                <a:solidFill>
                  <a:srgbClr val="FFFFFF"/>
                </a:solidFill>
                <a:latin typeface="Arial Unicode MS" pitchFamily="34" charset="-128"/>
              </a:defRPr>
            </a:lvl4pPr>
            <a:lvl5pPr marL="2057400" indent="-228600" eaLnBrk="0" hangingPunct="0">
              <a:tabLst>
                <a:tab pos="355600" algn="l"/>
              </a:tabLst>
              <a:defRPr sz="7300">
                <a:solidFill>
                  <a:srgbClr val="FFFFFF"/>
                </a:solidFill>
                <a:latin typeface="Arial Unicode MS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</a:tabLst>
              <a:defRPr sz="7300">
                <a:solidFill>
                  <a:srgbClr val="FFFFFF"/>
                </a:solidFill>
                <a:latin typeface="Arial Unicode MS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</a:tabLst>
              <a:defRPr sz="7300">
                <a:solidFill>
                  <a:srgbClr val="FFFFFF"/>
                </a:solidFill>
                <a:latin typeface="Arial Unicode MS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</a:tabLst>
              <a:defRPr sz="7300">
                <a:solidFill>
                  <a:srgbClr val="FFFFFF"/>
                </a:solidFill>
                <a:latin typeface="Arial Unicode MS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</a:tabLst>
              <a:defRPr sz="7300">
                <a:solidFill>
                  <a:srgbClr val="FFFFFF"/>
                </a:solidFill>
                <a:latin typeface="Arial Unicode MS" pitchFamily="34" charset="-128"/>
              </a:defRPr>
            </a:lvl9pPr>
          </a:lstStyle>
          <a:p>
            <a:pPr indent="-1080000" eaLnBrk="1" hangingPunct="1">
              <a:spcBef>
                <a:spcPts val="3000"/>
              </a:spcBef>
              <a:defRPr/>
            </a:pPr>
            <a:r>
              <a:rPr lang="ru-RU" sz="2000" dirty="0">
                <a:latin typeface="+mn-lt"/>
              </a:rPr>
              <a:t>Определение: умышленное убийство - это «незаконная смерть, причиненная человеку с намерением причинить смерть или серьезную травму</a:t>
            </a:r>
            <a:r>
              <a:rPr lang="ru-RU" sz="2000" dirty="0" smtClean="0">
                <a:latin typeface="+mn-lt"/>
              </a:rPr>
              <a:t>».</a:t>
            </a:r>
          </a:p>
          <a:p>
            <a:pPr indent="-1080000" eaLnBrk="1" hangingPunct="1">
              <a:spcBef>
                <a:spcPts val="3000"/>
              </a:spcBef>
              <a:buAutoNum type="arabicPeriod"/>
              <a:defRPr/>
            </a:pPr>
            <a:r>
              <a:rPr lang="ru-RU" sz="2000" dirty="0" smtClean="0">
                <a:latin typeface="+mn-lt"/>
              </a:rPr>
              <a:t>Убийство </a:t>
            </a:r>
            <a:r>
              <a:rPr lang="ru-RU" sz="2000" dirty="0">
                <a:latin typeface="+mn-lt"/>
              </a:rPr>
              <a:t>человека другим лицом (объективный элемент</a:t>
            </a:r>
            <a:r>
              <a:rPr lang="ru-RU" sz="2000" dirty="0" smtClean="0">
                <a:latin typeface="+mn-lt"/>
              </a:rPr>
              <a:t>);</a:t>
            </a:r>
          </a:p>
          <a:p>
            <a:pPr indent="-1080000" eaLnBrk="1" hangingPunct="1">
              <a:spcBef>
                <a:spcPts val="3000"/>
              </a:spcBef>
              <a:buAutoNum type="arabicPeriod"/>
              <a:defRPr/>
            </a:pPr>
            <a:r>
              <a:rPr lang="ru-RU" sz="2000" dirty="0">
                <a:latin typeface="+mn-lt"/>
              </a:rPr>
              <a:t>Цель преступника убить или серьезно повредить жертву (субъективный элемент</a:t>
            </a:r>
            <a:r>
              <a:rPr lang="ru-RU" sz="2000" dirty="0" smtClean="0">
                <a:latin typeface="+mn-lt"/>
              </a:rPr>
              <a:t>);</a:t>
            </a:r>
          </a:p>
          <a:p>
            <a:pPr indent="-1080000" eaLnBrk="1" hangingPunct="1">
              <a:spcBef>
                <a:spcPts val="3000"/>
              </a:spcBef>
              <a:buAutoNum type="arabicPeriod"/>
              <a:defRPr/>
            </a:pPr>
            <a:r>
              <a:rPr lang="ru-RU" sz="2000" dirty="0">
                <a:latin typeface="+mn-lt"/>
              </a:rPr>
              <a:t>Незаконность убийства, что означает, что закон считает виновным преступника за незаконную смерть (юридический элемент</a:t>
            </a:r>
            <a:r>
              <a:rPr lang="ru-RU" sz="2000" dirty="0" smtClean="0">
                <a:latin typeface="+mn-lt"/>
              </a:rPr>
              <a:t>).</a:t>
            </a:r>
          </a:p>
          <a:p>
            <a:pPr eaLnBrk="1" hangingPunct="1">
              <a:spcBef>
                <a:spcPts val="3000"/>
              </a:spcBef>
              <a:defRPr/>
            </a:pPr>
            <a:r>
              <a:rPr lang="ru-RU" sz="2000" dirty="0">
                <a:latin typeface="+mn-lt"/>
              </a:rPr>
              <a:t>В статистических целях все убийства, соответствующие всем </a:t>
            </a:r>
            <a:r>
              <a:rPr lang="ru-RU" sz="2000" dirty="0" smtClean="0">
                <a:latin typeface="+mn-lt"/>
              </a:rPr>
              <a:t>трем вышеназванным критериям, </a:t>
            </a:r>
            <a:r>
              <a:rPr lang="ru-RU" sz="2000" dirty="0">
                <a:latin typeface="+mn-lt"/>
              </a:rPr>
              <a:t>следует рассматривать как преднамеренные убийства, независимо от национальных правовых определений.</a:t>
            </a:r>
            <a:endParaRPr lang="en-GB" sz="2000" dirty="0">
              <a:latin typeface="Calibri" pitchFamily="34" charset="0"/>
            </a:endParaRPr>
          </a:p>
        </p:txBody>
      </p:sp>
      <p:sp>
        <p:nvSpPr>
          <p:cNvPr id="21507" name="Text Box 6"/>
          <p:cNvSpPr txBox="1">
            <a:spLocks noChangeArrowheads="1"/>
          </p:cNvSpPr>
          <p:nvPr/>
        </p:nvSpPr>
        <p:spPr bwMode="auto">
          <a:xfrm>
            <a:off x="728663" y="915988"/>
            <a:ext cx="770572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800" b="1" dirty="0">
                <a:latin typeface="+mj-lt"/>
              </a:rPr>
              <a:t>Пример: </a:t>
            </a:r>
            <a:r>
              <a:rPr lang="ru-RU" sz="2800" b="1" dirty="0" err="1" smtClean="0">
                <a:latin typeface="+mj-lt"/>
              </a:rPr>
              <a:t>картировка</a:t>
            </a:r>
            <a:r>
              <a:rPr lang="ru-RU" sz="2800" b="1" dirty="0" smtClean="0">
                <a:latin typeface="+mj-lt"/>
              </a:rPr>
              <a:t> намеренных убийств </a:t>
            </a:r>
            <a:r>
              <a:rPr lang="ru-RU" sz="2800" b="1" dirty="0">
                <a:latin typeface="+mj-lt"/>
              </a:rPr>
              <a:t>в ICCS</a:t>
            </a:r>
            <a:endParaRPr lang="en-GB" sz="28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960282315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77938"/>
            <a:ext cx="9064377" cy="6280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1468176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5"/>
          <p:cNvSpPr txBox="1">
            <a:spLocks noChangeArrowheads="1"/>
          </p:cNvSpPr>
          <p:nvPr/>
        </p:nvSpPr>
        <p:spPr bwMode="auto">
          <a:xfrm>
            <a:off x="415925" y="2060848"/>
            <a:ext cx="8351838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ts val="4000"/>
              </a:spcBef>
              <a:buClr>
                <a:schemeClr val="tx1"/>
              </a:buClr>
              <a:tabLst>
                <a:tab pos="355600" algn="l"/>
              </a:tabLst>
            </a:pPr>
            <a:r>
              <a:rPr lang="ru-RU" sz="2000" b="1" dirty="0">
                <a:latin typeface="+mn-lt"/>
              </a:rPr>
              <a:t>Умышленное убийство</a:t>
            </a:r>
            <a:r>
              <a:rPr lang="en-GB" sz="2000" dirty="0" smtClean="0">
                <a:latin typeface="+mn-lt"/>
              </a:rPr>
              <a:t>(ICCS):</a:t>
            </a:r>
            <a:r>
              <a:rPr lang="ru-RU" sz="2000" i="1" dirty="0">
                <a:latin typeface="+mn-lt"/>
              </a:rPr>
              <a:t>Незаконная смерть, нанесенная лицу с намерением причинить смерть или серьезную травму</a:t>
            </a:r>
            <a:endParaRPr lang="en-GB" sz="2000" i="1" dirty="0">
              <a:latin typeface="+mn-lt"/>
            </a:endParaRPr>
          </a:p>
        </p:txBody>
      </p:sp>
      <p:sp>
        <p:nvSpPr>
          <p:cNvPr id="16387" name="Text Box 6"/>
          <p:cNvSpPr txBox="1">
            <a:spLocks noChangeArrowheads="1"/>
          </p:cNvSpPr>
          <p:nvPr/>
        </p:nvSpPr>
        <p:spPr bwMode="auto">
          <a:xfrm>
            <a:off x="596900" y="1020763"/>
            <a:ext cx="770572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800" b="1" dirty="0">
                <a:latin typeface="+mj-lt"/>
              </a:rPr>
              <a:t>Пример из страны</a:t>
            </a:r>
            <a:endParaRPr lang="en-GB" sz="2800" b="1" dirty="0">
              <a:latin typeface="+mj-lt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4054794"/>
              </p:ext>
            </p:extLst>
          </p:nvPr>
        </p:nvGraphicFramePr>
        <p:xfrm>
          <a:off x="395536" y="3967336"/>
          <a:ext cx="3888432" cy="2858058"/>
        </p:xfrm>
        <a:graphic>
          <a:graphicData uri="http://schemas.openxmlformats.org/drawingml/2006/table">
            <a:tbl>
              <a:tblPr/>
              <a:tblGrid>
                <a:gridCol w="38884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33561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Убийство</a:t>
                      </a:r>
                      <a:endParaRPr lang="en-GB" sz="2000" b="0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3561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Умерщвление</a:t>
                      </a:r>
                      <a:endParaRPr lang="en-GB" sz="2000" b="0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3561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Детоубийство</a:t>
                      </a:r>
                      <a:endParaRPr lang="en-GB" sz="2000" b="0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3561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Человекоубийство с террористическими намерениями</a:t>
                      </a:r>
                      <a:endParaRPr lang="en-GB" sz="2000" b="0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3561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Убийство с террористическими намерениями</a:t>
                      </a:r>
                      <a:endParaRPr lang="en-GB" sz="2000" b="0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3561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Серьезное нападение, ведущее к смерти</a:t>
                      </a:r>
                      <a:endParaRPr lang="en-GB" sz="2000" b="0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" name="Right Arrow 2"/>
          <p:cNvSpPr/>
          <p:nvPr/>
        </p:nvSpPr>
        <p:spPr bwMode="auto">
          <a:xfrm>
            <a:off x="4716016" y="4888584"/>
            <a:ext cx="978408" cy="484632"/>
          </a:xfrm>
          <a:prstGeom prst="rightArrow">
            <a:avLst/>
          </a:prstGeom>
          <a:solidFill>
            <a:srgbClr val="FFFF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7300" b="0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Arial Unicode MS" pitchFamily="34" charset="-128"/>
            </a:endParaRPr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395536" y="3283396"/>
            <a:ext cx="3981128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ts val="4000"/>
              </a:spcBef>
              <a:buClr>
                <a:schemeClr val="tx1"/>
              </a:buClr>
              <a:tabLst>
                <a:tab pos="355600" algn="l"/>
              </a:tabLst>
            </a:pPr>
            <a:r>
              <a:rPr lang="ru-RU" sz="2000" dirty="0">
                <a:latin typeface="+mn-lt"/>
              </a:rPr>
              <a:t>Преступления в национальном уголовном кодексе</a:t>
            </a:r>
            <a:endParaRPr lang="en-GB" sz="2000" dirty="0">
              <a:latin typeface="+mn-lt"/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0546934"/>
              </p:ext>
            </p:extLst>
          </p:nvPr>
        </p:nvGraphicFramePr>
        <p:xfrm>
          <a:off x="6084168" y="4967647"/>
          <a:ext cx="2304256" cy="333561"/>
        </p:xfrm>
        <a:graphic>
          <a:graphicData uri="http://schemas.openxmlformats.org/drawingml/2006/table">
            <a:tbl>
              <a:tblPr/>
              <a:tblGrid>
                <a:gridCol w="23042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33561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Умышленное убийство</a:t>
                      </a:r>
                      <a:endParaRPr lang="en-GB" sz="2000" b="0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6135488" y="3532946"/>
            <a:ext cx="268498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ts val="4000"/>
              </a:spcBef>
              <a:buClr>
                <a:schemeClr val="tx1"/>
              </a:buClr>
              <a:tabLst>
                <a:tab pos="355600" algn="l"/>
              </a:tabLst>
            </a:pPr>
            <a:r>
              <a:rPr lang="ru-RU" sz="2000" dirty="0" smtClean="0">
                <a:latin typeface="+mn-lt"/>
              </a:rPr>
              <a:t>Преступления в</a:t>
            </a:r>
            <a:r>
              <a:rPr lang="en-GB" sz="2000" dirty="0" smtClean="0">
                <a:latin typeface="+mn-lt"/>
              </a:rPr>
              <a:t> </a:t>
            </a:r>
            <a:r>
              <a:rPr lang="en-GB" sz="2000" dirty="0">
                <a:latin typeface="+mn-lt"/>
              </a:rPr>
              <a:t>ICCS</a:t>
            </a:r>
          </a:p>
        </p:txBody>
      </p:sp>
    </p:spTree>
    <p:extLst>
      <p:ext uri="{BB962C8B-B14F-4D97-AF65-F5344CB8AC3E}">
        <p14:creationId xmlns:p14="http://schemas.microsoft.com/office/powerpoint/2010/main" val="545677310"/>
      </p:ext>
    </p:extLst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Rectangle 2"/>
          <p:cNvSpPr>
            <a:spLocks noGrp="1" noChangeArrowheads="1"/>
          </p:cNvSpPr>
          <p:nvPr>
            <p:ph type="title"/>
          </p:nvPr>
        </p:nvSpPr>
        <p:spPr>
          <a:xfrm>
            <a:off x="2535746" y="1484784"/>
            <a:ext cx="4000500" cy="1714500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ru-RU" sz="2400" b="0" kern="1200" dirty="0" smtClean="0"/>
              <a:t>Спасибо за внимание!</a:t>
            </a:r>
            <a:endParaRPr lang="en-US" sz="2400" b="0" kern="1200" dirty="0"/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467544" y="3140968"/>
            <a:ext cx="8136904" cy="2088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>
              <a:defRPr/>
            </a:pPr>
            <a:r>
              <a:rPr lang="de-DE" sz="2400" kern="0" dirty="0">
                <a:latin typeface="+mj-lt"/>
                <a:ea typeface="+mj-ea"/>
                <a:cs typeface="+mj-cs"/>
                <a:hlinkClick r:id="rId2"/>
              </a:rPr>
              <a:t>https://www.unodc.org/unodc/en/data-and-analysis/statistics/iccs.html</a:t>
            </a:r>
          </a:p>
          <a:p>
            <a:pPr eaLnBrk="0" hangingPunct="0">
              <a:defRPr/>
            </a:pPr>
            <a:endParaRPr lang="de-DE" sz="2400" u="sng" kern="0" dirty="0" smtClean="0">
              <a:latin typeface="+mj-lt"/>
              <a:ea typeface="+mj-ea"/>
              <a:cs typeface="+mj-cs"/>
            </a:endParaRPr>
          </a:p>
          <a:p>
            <a:pPr eaLnBrk="0" hangingPunct="0">
              <a:defRPr/>
            </a:pPr>
            <a:r>
              <a:rPr lang="ru-RU" sz="2400" u="sng" kern="0" dirty="0" smtClean="0">
                <a:latin typeface="+mj-lt"/>
                <a:ea typeface="+mj-ea"/>
                <a:cs typeface="+mj-cs"/>
              </a:rPr>
              <a:t>Контакт</a:t>
            </a:r>
            <a:r>
              <a:rPr lang="de-DE" sz="2400" u="sng" kern="0" dirty="0" smtClean="0">
                <a:latin typeface="+mj-lt"/>
                <a:ea typeface="+mj-ea"/>
                <a:cs typeface="+mj-cs"/>
              </a:rPr>
              <a:t>:</a:t>
            </a:r>
            <a:endParaRPr lang="de-DE" sz="2400" u="sng" kern="0" dirty="0">
              <a:latin typeface="+mj-lt"/>
              <a:ea typeface="+mj-ea"/>
              <a:cs typeface="+mj-cs"/>
            </a:endParaRPr>
          </a:p>
          <a:p>
            <a:pPr eaLnBrk="0" hangingPunct="0">
              <a:defRPr/>
            </a:pPr>
            <a:r>
              <a:rPr lang="de-DE" sz="2400" kern="0" dirty="0">
                <a:latin typeface="+mj-lt"/>
                <a:ea typeface="+mj-ea"/>
                <a:cs typeface="+mj-cs"/>
                <a:hlinkClick r:id="rId3"/>
              </a:rPr>
              <a:t>CTS@unodc.org</a:t>
            </a:r>
            <a:endParaRPr lang="de-DE" sz="2400" kern="0" dirty="0">
              <a:latin typeface="+mj-lt"/>
              <a:ea typeface="+mj-ea"/>
              <a:cs typeface="+mj-cs"/>
            </a:endParaRPr>
          </a:p>
          <a:p>
            <a:pPr eaLnBrk="0" hangingPunct="0">
              <a:defRPr/>
            </a:pPr>
            <a:endParaRPr lang="en-US" sz="2400" kern="0" dirty="0">
              <a:latin typeface="+mj-lt"/>
              <a:ea typeface="+mj-ea"/>
              <a:cs typeface="+mj-cs"/>
            </a:endParaRP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5575449"/>
            <a:ext cx="1656680" cy="10219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99052234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1880803"/>
              </p:ext>
            </p:extLst>
          </p:nvPr>
        </p:nvGraphicFramePr>
        <p:xfrm>
          <a:off x="179511" y="0"/>
          <a:ext cx="8856985" cy="3277184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83768">
                  <a:extLst>
                    <a:ext uri="{9D8B030D-6E8A-4147-A177-3AD203B41FA5}">
                      <a16:colId xmlns:a16="http://schemas.microsoft.com/office/drawing/2014/main" val="102329988"/>
                    </a:ext>
                  </a:extLst>
                </a:gridCol>
                <a:gridCol w="3022768">
                  <a:extLst>
                    <a:ext uri="{9D8B030D-6E8A-4147-A177-3AD203B41FA5}">
                      <a16:colId xmlns:a16="http://schemas.microsoft.com/office/drawing/2014/main" val="3178991165"/>
                    </a:ext>
                  </a:extLst>
                </a:gridCol>
                <a:gridCol w="1044704">
                  <a:extLst>
                    <a:ext uri="{9D8B030D-6E8A-4147-A177-3AD203B41FA5}">
                      <a16:colId xmlns:a16="http://schemas.microsoft.com/office/drawing/2014/main" val="2183687753"/>
                    </a:ext>
                  </a:extLst>
                </a:gridCol>
                <a:gridCol w="2124940">
                  <a:extLst>
                    <a:ext uri="{9D8B030D-6E8A-4147-A177-3AD203B41FA5}">
                      <a16:colId xmlns:a16="http://schemas.microsoft.com/office/drawing/2014/main" val="1079738735"/>
                    </a:ext>
                  </a:extLst>
                </a:gridCol>
                <a:gridCol w="732004">
                  <a:extLst>
                    <a:ext uri="{9D8B030D-6E8A-4147-A177-3AD203B41FA5}">
                      <a16:colId xmlns:a16="http://schemas.microsoft.com/office/drawing/2014/main" val="1886947263"/>
                    </a:ext>
                  </a:extLst>
                </a:gridCol>
                <a:gridCol w="732004">
                  <a:extLst>
                    <a:ext uri="{9D8B030D-6E8A-4147-A177-3AD203B41FA5}">
                      <a16:colId xmlns:a16="http://schemas.microsoft.com/office/drawing/2014/main" val="500499229"/>
                    </a:ext>
                  </a:extLst>
                </a:gridCol>
                <a:gridCol w="816797">
                  <a:extLst>
                    <a:ext uri="{9D8B030D-6E8A-4147-A177-3AD203B41FA5}">
                      <a16:colId xmlns:a16="http://schemas.microsoft.com/office/drawing/2014/main" val="2681086809"/>
                    </a:ext>
                  </a:extLst>
                </a:gridCol>
              </a:tblGrid>
              <a:tr h="183188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ICCS Offence Category/Категория преступления МКПС</a:t>
                      </a:r>
                      <a:endParaRPr lang="ru-RU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37" marR="2137" marT="2137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National Penal code/Crime classification/Crime statistics</a:t>
                      </a:r>
                      <a:br>
                        <a:rPr lang="ru-RU" sz="1200" u="none" strike="noStrike">
                          <a:effectLst/>
                        </a:rPr>
                      </a:br>
                      <a:r>
                        <a:rPr lang="ru-RU" sz="1200" u="none" strike="noStrike">
                          <a:effectLst/>
                        </a:rPr>
                        <a:t>Национальный Уголовный Кодекс/Классификация преступлений/</a:t>
                      </a:r>
                      <a:br>
                        <a:rPr lang="ru-RU" sz="1200" u="none" strike="noStrike">
                          <a:effectLst/>
                        </a:rPr>
                      </a:br>
                      <a:r>
                        <a:rPr lang="ru-RU" sz="1200" u="none" strike="noStrike">
                          <a:effectLst/>
                        </a:rPr>
                        <a:t>Статистика преступлений</a:t>
                      </a:r>
                      <a:endParaRPr lang="ru-RU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37" marR="2137" marT="2137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Partial/</a:t>
                      </a:r>
                      <a:br>
                        <a:rPr lang="en-US" sz="1200" u="none" strike="noStrike">
                          <a:effectLst/>
                        </a:rPr>
                      </a:br>
                      <a:r>
                        <a:rPr lang="ru-RU" sz="1200" u="none" strike="noStrike">
                          <a:effectLst/>
                        </a:rPr>
                        <a:t>Составляющая</a:t>
                      </a:r>
                      <a:endParaRPr lang="ru-RU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37" marR="2137" marT="2137" marB="0" anchor="b"/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National data for latest year/</a:t>
                      </a:r>
                      <a:br>
                        <a:rPr lang="ru-RU" sz="1200" u="none" strike="noStrike">
                          <a:effectLst/>
                        </a:rPr>
                      </a:br>
                      <a:r>
                        <a:rPr lang="ru-RU" sz="1200" u="none" strike="noStrike">
                          <a:effectLst/>
                        </a:rPr>
                        <a:t>Нац.данные за последний год</a:t>
                      </a:r>
                      <a:endParaRPr lang="ru-RU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37" marR="2137" marT="2137" marB="0" anchor="b"/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Detail/ Comment</a:t>
                      </a:r>
                      <a:br>
                        <a:rPr lang="en-US" sz="1200" u="none" strike="noStrike">
                          <a:effectLst/>
                        </a:rPr>
                      </a:br>
                      <a:r>
                        <a:rPr lang="ru-RU" sz="1200" u="none" strike="noStrike">
                          <a:effectLst/>
                        </a:rPr>
                        <a:t>Детали/</a:t>
                      </a:r>
                      <a:br>
                        <a:rPr lang="ru-RU" sz="1200" u="none" strike="noStrike">
                          <a:effectLst/>
                        </a:rPr>
                      </a:br>
                      <a:r>
                        <a:rPr lang="ru-RU" sz="1200" u="none" strike="noStrike">
                          <a:effectLst/>
                        </a:rPr>
                        <a:t>Комментарии</a:t>
                      </a:r>
                      <a:endParaRPr lang="ru-RU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37" marR="2137" marT="2137" marB="0" anchor="b"/>
                </a:tc>
                <a:extLst>
                  <a:ext uri="{0D108BD9-81ED-4DB2-BD59-A6C34878D82A}">
                    <a16:rowId xmlns:a16="http://schemas.microsoft.com/office/drawing/2014/main" val="317396239"/>
                  </a:ext>
                </a:extLst>
              </a:tr>
              <a:tr h="33527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Code/</a:t>
                      </a:r>
                      <a:r>
                        <a:rPr lang="ru-RU" sz="1200" u="none" strike="noStrike">
                          <a:effectLst/>
                        </a:rPr>
                        <a:t>Код</a:t>
                      </a:r>
                      <a:endParaRPr lang="ru-RU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37" marR="2137" marT="21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Description/</a:t>
                      </a:r>
                      <a:r>
                        <a:rPr lang="ru-RU" sz="1200" u="none" strike="noStrike">
                          <a:effectLst/>
                        </a:rPr>
                        <a:t>Описание</a:t>
                      </a:r>
                      <a:endParaRPr lang="ru-RU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37" marR="2137" marT="2137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u="none" strike="noStrike">
                          <a:effectLst/>
                        </a:rPr>
                        <a:t>Article/Category/ Indicator/Variable</a:t>
                      </a:r>
                      <a:br>
                        <a:rPr lang="en-US" sz="1200" u="none" strike="noStrike">
                          <a:effectLst/>
                        </a:rPr>
                      </a:br>
                      <a:r>
                        <a:rPr lang="en-US" sz="1200" u="none" strike="noStrike">
                          <a:effectLst/>
                        </a:rPr>
                        <a:t/>
                      </a:r>
                      <a:br>
                        <a:rPr lang="en-US" sz="1200" u="none" strike="noStrike">
                          <a:effectLst/>
                        </a:rPr>
                      </a:br>
                      <a:r>
                        <a:rPr lang="ru-RU" sz="1200" u="none" strike="noStrike">
                          <a:effectLst/>
                        </a:rPr>
                        <a:t>Статья/Категория/</a:t>
                      </a:r>
                      <a:br>
                        <a:rPr lang="ru-RU" sz="1200" u="none" strike="noStrike">
                          <a:effectLst/>
                        </a:rPr>
                      </a:br>
                      <a:r>
                        <a:rPr lang="ru-RU" sz="1200" u="none" strike="noStrike">
                          <a:effectLst/>
                        </a:rPr>
                        <a:t>Индикатор/Значение</a:t>
                      </a:r>
                      <a:br>
                        <a:rPr lang="ru-RU" sz="1200" u="none" strike="noStrike">
                          <a:effectLst/>
                        </a:rPr>
                      </a:br>
                      <a:endParaRPr lang="ru-RU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37" marR="2137" marT="2137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Description/</a:t>
                      </a:r>
                      <a:r>
                        <a:rPr lang="ru-RU" sz="1200" u="none" strike="noStrike">
                          <a:effectLst/>
                        </a:rPr>
                        <a:t>Описание</a:t>
                      </a:r>
                      <a:endParaRPr lang="ru-RU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37" marR="2137" marT="2137" marB="0" anchor="b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6555164"/>
                  </a:ext>
                </a:extLst>
              </a:tr>
              <a:tr h="165906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01</a:t>
                      </a:r>
                      <a:endParaRPr lang="ru-RU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37" marR="2137" marT="2137" marB="0" anchor="b"/>
                </a:tc>
                <a:tc>
                  <a:txBody>
                    <a:bodyPr/>
                    <a:lstStyle/>
                    <a:p>
                      <a:pPr algn="l" fontAlgn="auto"/>
                      <a:r>
                        <a:rPr lang="ru-RU" sz="1200" u="none" strike="noStrike">
                          <a:effectLst/>
                        </a:rPr>
                        <a:t>Acts leading to death or intending to cause death/Деяния, приводящие к смерти или направленные на причинение смерти</a:t>
                      </a:r>
                      <a:endParaRPr lang="ru-RU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37" marR="2137" marT="213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глава 16</a:t>
                      </a:r>
                      <a:endParaRPr lang="ru-RU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37" marR="2137" marT="2137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ОСОБЕННАЯ ЧАСТЬ, РАЗДЕЛ VII. ПРЕСТУПЛЕНИЯ ПРОТИВ ЛИЧНОСТИ, Глава 16. Преступления против жизни и здоровья 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137" marR="2137" marT="2137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(статьи 97 - 122)</a:t>
                      </a:r>
                      <a:endParaRPr lang="ru-RU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37" marR="2137" marT="213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1692</a:t>
                      </a:r>
                      <a:endParaRPr lang="ru-RU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37" marR="2137" marT="213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37" marR="2137" marT="2137" marB="0" anchor="b"/>
                </a:tc>
                <a:extLst>
                  <a:ext uri="{0D108BD9-81ED-4DB2-BD59-A6C34878D82A}">
                    <a16:rowId xmlns:a16="http://schemas.microsoft.com/office/drawing/2014/main" val="751707272"/>
                  </a:ext>
                </a:extLst>
              </a:tr>
              <a:tr h="1795241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0101</a:t>
                      </a:r>
                      <a:endParaRPr lang="ru-RU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37" marR="2137" marT="2137" marB="0" anchor="b"/>
                </a:tc>
                <a:tc>
                  <a:txBody>
                    <a:bodyPr/>
                    <a:lstStyle/>
                    <a:p>
                      <a:pPr algn="l" fontAlgn="auto"/>
                      <a:r>
                        <a:rPr lang="en-US" sz="1200" u="none" strike="noStrike">
                          <a:effectLst/>
                        </a:rPr>
                        <a:t>Intentional homicide/</a:t>
                      </a:r>
                      <a:r>
                        <a:rPr lang="ru-RU" sz="1200" u="none" strike="noStrike">
                          <a:effectLst/>
                        </a:rPr>
                        <a:t>Преднамеренное убийство</a:t>
                      </a:r>
                      <a:endParaRPr lang="ru-RU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37" marR="2137" marT="213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</a:rPr>
                        <a:t>статья 97</a:t>
                      </a:r>
                      <a:endParaRPr lang="ru-RU" sz="12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37" marR="2137" marT="2137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Статья 97. Убийство  (1) Убийство - умышленное лишение жизни другого человека. </a:t>
                      </a:r>
                      <a:br>
                        <a:rPr lang="ru-RU" sz="1200" u="none" strike="noStrike">
                          <a:effectLst/>
                        </a:rPr>
                      </a:br>
                      <a:r>
                        <a:rPr lang="ru-RU" sz="1200" u="none" strike="noStrike">
                          <a:effectLst/>
                        </a:rPr>
                        <a:t>(2) Убийство: </a:t>
                      </a:r>
                      <a:br>
                        <a:rPr lang="ru-RU" sz="1200" u="none" strike="noStrike">
                          <a:effectLst/>
                        </a:rPr>
                      </a:br>
                      <a:r>
                        <a:rPr lang="ru-RU" sz="1200" u="none" strike="noStrike">
                          <a:effectLst/>
                        </a:rPr>
                        <a:t>1) двух или более лиц; </a:t>
                      </a:r>
                      <a:br>
                        <a:rPr lang="ru-RU" sz="1200" u="none" strike="noStrike">
                          <a:effectLst/>
                        </a:rPr>
                      </a:br>
                      <a:r>
                        <a:rPr lang="ru-RU" sz="1200" u="none" strike="noStrike">
                          <a:effectLst/>
                        </a:rPr>
                        <a:t>2) женщины, заведомо для виновного находящейся в состоянии беременности; </a:t>
                      </a:r>
                      <a:br>
                        <a:rPr lang="ru-RU" sz="1200" u="none" strike="noStrike">
                          <a:effectLst/>
                        </a:rPr>
                      </a:br>
                      <a:r>
                        <a:rPr lang="ru-RU" sz="1200" u="none" strike="noStrike">
                          <a:effectLst/>
                        </a:rPr>
                        <a:t>3) лица, заведомо для виновного находящегося в беспомощном состоянии или несовершеннолетнего; </a:t>
                      </a:r>
                      <a:br>
                        <a:rPr lang="ru-RU" sz="1200" u="none" strike="noStrike">
                          <a:effectLst/>
                        </a:rPr>
                      </a:br>
                      <a:r>
                        <a:rPr lang="ru-RU" sz="1200" u="none" strike="noStrike">
                          <a:effectLst/>
                        </a:rPr>
                        <a:t>4) лица или его близких в связи с осуществлением данным лицом служебной деятельности или выполнением общественного долга; </a:t>
                      </a:r>
                      <a:br>
                        <a:rPr lang="ru-RU" sz="1200" u="none" strike="noStrike">
                          <a:effectLst/>
                        </a:rPr>
                      </a:br>
                      <a:r>
                        <a:rPr lang="ru-RU" sz="1200" u="none" strike="noStrike">
                          <a:effectLst/>
                        </a:rPr>
                        <a:t>5) способом, опасным для жизни многих лиц; </a:t>
                      </a:r>
                      <a:br>
                        <a:rPr lang="ru-RU" sz="1200" u="none" strike="noStrike">
                          <a:effectLst/>
                        </a:rPr>
                      </a:br>
                      <a:r>
                        <a:rPr lang="ru-RU" sz="1200" u="none" strike="noStrike">
                          <a:effectLst/>
                        </a:rPr>
                        <a:t>6) с особой жестокостью; </a:t>
                      </a:r>
                      <a:br>
                        <a:rPr lang="ru-RU" sz="1200" u="none" strike="noStrike">
                          <a:effectLst/>
                        </a:rPr>
                      </a:br>
                      <a:r>
                        <a:rPr lang="ru-RU" sz="1200" u="none" strike="noStrike">
                          <a:effectLst/>
                        </a:rPr>
                        <a:t>7) сопряженное с изнасилованием или насильственным удовлетворением половой страсти в иных формах; </a:t>
                      </a:r>
                      <a:br>
                        <a:rPr lang="ru-RU" sz="1200" u="none" strike="noStrike">
                          <a:effectLst/>
                        </a:rPr>
                      </a:br>
                      <a:r>
                        <a:rPr lang="ru-RU" sz="1200" u="none" strike="noStrike">
                          <a:effectLst/>
                        </a:rPr>
                        <a:t>8) из корыстных побуждений или по найму, а равно сопряженное с разбоем, вымогательством или бандитизмом; </a:t>
                      </a:r>
                      <a:br>
                        <a:rPr lang="ru-RU" sz="1200" u="none" strike="noStrike">
                          <a:effectLst/>
                        </a:rPr>
                      </a:br>
                      <a:r>
                        <a:rPr lang="ru-RU" sz="1200" u="none" strike="noStrike">
                          <a:effectLst/>
                        </a:rPr>
                        <a:t>9) совершенное на почве межнациональной или расовой либо религиозной ненависти или вражды; </a:t>
                      </a:r>
                      <a:br>
                        <a:rPr lang="ru-RU" sz="1200" u="none" strike="noStrike">
                          <a:effectLst/>
                        </a:rPr>
                      </a:br>
                      <a:r>
                        <a:rPr lang="ru-RU" sz="1200" u="none" strike="noStrike">
                          <a:effectLst/>
                        </a:rPr>
                        <a:t>10) из хулиганских побуждений; </a:t>
                      </a:r>
                      <a:br>
                        <a:rPr lang="ru-RU" sz="1200" u="none" strike="noStrike">
                          <a:effectLst/>
                        </a:rPr>
                      </a:br>
                      <a:r>
                        <a:rPr lang="ru-RU" sz="1200" u="none" strike="noStrike">
                          <a:effectLst/>
                        </a:rPr>
                        <a:t>11) сопряженное с похищением человека либо захватом заложника; </a:t>
                      </a:r>
                      <a:br>
                        <a:rPr lang="ru-RU" sz="1200" u="none" strike="noStrike">
                          <a:effectLst/>
                        </a:rPr>
                      </a:br>
                      <a:r>
                        <a:rPr lang="ru-RU" sz="1200" u="none" strike="noStrike">
                          <a:effectLst/>
                        </a:rPr>
                        <a:t>12) с целью использования органа или тканей потерпевшего; </a:t>
                      </a:r>
                      <a:br>
                        <a:rPr lang="ru-RU" sz="1200" u="none" strike="noStrike">
                          <a:effectLst/>
                        </a:rPr>
                      </a:br>
                      <a:r>
                        <a:rPr lang="ru-RU" sz="1200" u="none" strike="noStrike">
                          <a:effectLst/>
                        </a:rPr>
                        <a:t>13) с целью скрыть другое преступление или облегчить его совершение; </a:t>
                      </a:r>
                      <a:br>
                        <a:rPr lang="ru-RU" sz="1200" u="none" strike="noStrike">
                          <a:effectLst/>
                        </a:rPr>
                      </a:br>
                      <a:r>
                        <a:rPr lang="ru-RU" sz="1200" u="none" strike="noStrike">
                          <a:effectLst/>
                        </a:rPr>
                        <a:t>14) совершенное группой лиц; </a:t>
                      </a:r>
                      <a:br>
                        <a:rPr lang="ru-RU" sz="1200" u="none" strike="noStrike">
                          <a:effectLst/>
                        </a:rPr>
                      </a:br>
                      <a:r>
                        <a:rPr lang="ru-RU" sz="1200" u="none" strike="noStrike">
                          <a:effectLst/>
                        </a:rPr>
                        <a:t>15) группой лиц по предварительному сговору; </a:t>
                      </a:r>
                      <a:br>
                        <a:rPr lang="ru-RU" sz="1200" u="none" strike="noStrike">
                          <a:effectLst/>
                        </a:rPr>
                      </a:br>
                      <a:r>
                        <a:rPr lang="ru-RU" sz="1200" u="none" strike="noStrike">
                          <a:effectLst/>
                        </a:rPr>
                        <a:t>16) совершенное организованной преступной группой или преступным сообществом, - </a:t>
                      </a:r>
                      <a:br>
                        <a:rPr lang="ru-RU" sz="1200" u="none" strike="noStrike">
                          <a:effectLst/>
                        </a:rPr>
                      </a:br>
                      <a:r>
                        <a:rPr lang="ru-RU" sz="1200" u="none" strike="noStrike">
                          <a:effectLst/>
                        </a:rPr>
                        <a:t>наказывается лишением свободы на срок от двенадцати до двадцати лет с конфискацией имущества или без таковой либо пожизненным лишением свободы с конфискацией имущества или без таковой. </a:t>
                      </a:r>
                      <a:br>
                        <a:rPr lang="ru-RU" sz="1200" u="none" strike="noStrike">
                          <a:effectLst/>
                        </a:rPr>
                      </a:b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137" marR="2137" marT="2137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97,98,100,294,319,340</a:t>
                      </a:r>
                      <a:endParaRPr lang="ru-RU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37" marR="2137" marT="213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267</a:t>
                      </a:r>
                      <a:endParaRPr lang="ru-RU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37" marR="2137" marT="213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37" marR="2137" marT="2137" marB="0" anchor="b"/>
                </a:tc>
                <a:extLst>
                  <a:ext uri="{0D108BD9-81ED-4DB2-BD59-A6C34878D82A}">
                    <a16:rowId xmlns:a16="http://schemas.microsoft.com/office/drawing/2014/main" val="1985920066"/>
                  </a:ext>
                </a:extLst>
              </a:tr>
              <a:tr h="356008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0102</a:t>
                      </a:r>
                      <a:endParaRPr lang="ru-RU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37" marR="2137" marT="2137" marB="0" anchor="b"/>
                </a:tc>
                <a:tc>
                  <a:txBody>
                    <a:bodyPr/>
                    <a:lstStyle/>
                    <a:p>
                      <a:pPr algn="l" fontAlgn="auto"/>
                      <a:r>
                        <a:rPr lang="ru-RU" sz="1200" u="none" strike="noStrike">
                          <a:effectLst/>
                        </a:rPr>
                        <a:t>Attempted intentional homicide/Попытка совершения преднамеренного убийства</a:t>
                      </a:r>
                      <a:endParaRPr lang="ru-RU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37" marR="2137" marT="213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статья 28-97</a:t>
                      </a:r>
                      <a:endParaRPr lang="ru-RU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37" marR="2137" marT="2137" marB="0" anchor="b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200" u="none" strike="noStrike">
                          <a:effectLst/>
                        </a:rPr>
                        <a:t>Статья 28. Покушение на преступление.  Покушением на преступление признается действие или бездействие, совершенное с прямым умыслом, непосредственно направленное на совершение преступления, если при этом преступление не было доведено до конца по не зависящим от лица обстоятельствам. </a:t>
                      </a:r>
                      <a:br>
                        <a:rPr lang="ru-RU" sz="1200" u="none" strike="noStrike">
                          <a:effectLst/>
                        </a:rPr>
                      </a:b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137" marR="2137" marT="2137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37" marR="2137" marT="213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102</a:t>
                      </a:r>
                      <a:endParaRPr lang="ru-RU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37" marR="2137" marT="213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37" marR="2137" marT="2137" marB="0" anchor="b"/>
                </a:tc>
                <a:extLst>
                  <a:ext uri="{0D108BD9-81ED-4DB2-BD59-A6C34878D82A}">
                    <a16:rowId xmlns:a16="http://schemas.microsoft.com/office/drawing/2014/main" val="1216796461"/>
                  </a:ext>
                </a:extLst>
              </a:tr>
              <a:tr h="525368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0103</a:t>
                      </a:r>
                      <a:endParaRPr lang="ru-RU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37" marR="2137" marT="2137" marB="0" anchor="b"/>
                </a:tc>
                <a:tc>
                  <a:txBody>
                    <a:bodyPr/>
                    <a:lstStyle/>
                    <a:p>
                      <a:pPr algn="l" fontAlgn="auto"/>
                      <a:r>
                        <a:rPr lang="en-US" sz="1200" u="none" strike="noStrike">
                          <a:effectLst/>
                        </a:rPr>
                        <a:t>Non-intentional homicide/</a:t>
                      </a:r>
                      <a:r>
                        <a:rPr lang="ru-RU" sz="1200" u="none" strike="noStrike">
                          <a:effectLst/>
                        </a:rPr>
                        <a:t>Непреднамеренное убийство</a:t>
                      </a:r>
                      <a:endParaRPr lang="ru-RU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37" marR="2137" marT="213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статья 101</a:t>
                      </a:r>
                      <a:endParaRPr lang="ru-RU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37" marR="2137" marT="2137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Статья 101. Причинение смерти по неосторожности.  (1) Причинение смерти по неосторожности. </a:t>
                      </a:r>
                      <a:br>
                        <a:rPr lang="ru-RU" sz="1200" u="none" strike="noStrike">
                          <a:effectLst/>
                        </a:rPr>
                      </a:br>
                      <a:r>
                        <a:rPr lang="ru-RU" sz="1200" u="none" strike="noStrike">
                          <a:effectLst/>
                        </a:rPr>
                        <a:t>(2) Причинение смерти по неосторожности вследствие ненадлежащего исполнения лицом своих профессиональных обязанностей, а равно причинение смерти по неосторожности двум или более лицам -  наказывается лишением свободы на срок от трех до пяти лет с лишением права занимать определенные должности или заниматься определенной деятельностью на срок до трех лет или без такового. 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137" marR="2137" marT="2137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37" marR="2137" marT="213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6</a:t>
                      </a:r>
                      <a:endParaRPr lang="ru-RU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37" marR="2137" marT="213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37" marR="2137" marT="2137" marB="0" anchor="b"/>
                </a:tc>
                <a:extLst>
                  <a:ext uri="{0D108BD9-81ED-4DB2-BD59-A6C34878D82A}">
                    <a16:rowId xmlns:a16="http://schemas.microsoft.com/office/drawing/2014/main" val="3810997831"/>
                  </a:ext>
                </a:extLst>
              </a:tr>
              <a:tr h="77391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01031</a:t>
                      </a:r>
                      <a:endParaRPr lang="ru-RU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37" marR="2137" marT="2137" marB="0" anchor="b"/>
                </a:tc>
                <a:tc>
                  <a:txBody>
                    <a:bodyPr/>
                    <a:lstStyle/>
                    <a:p>
                      <a:pPr algn="l" fontAlgn="auto"/>
                      <a:r>
                        <a:rPr lang="en-US" sz="1200" u="none" strike="noStrike">
                          <a:effectLst/>
                        </a:rPr>
                        <a:t>Non-negligent manslaughter/</a:t>
                      </a:r>
                      <a:r>
                        <a:rPr lang="ru-RU" sz="1200" u="none" strike="noStrike">
                          <a:effectLst/>
                        </a:rPr>
                        <a:t>Простое умышленное убийство</a:t>
                      </a:r>
                      <a:endParaRPr lang="ru-RU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37" marR="2137" marT="213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статья 97 ч.1</a:t>
                      </a:r>
                      <a:endParaRPr lang="ru-RU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37" marR="2137" marT="2137" marB="0" anchor="b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137" marR="2137" marT="2137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37" marR="2137" marT="213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98</a:t>
                      </a:r>
                      <a:endParaRPr lang="ru-RU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37" marR="2137" marT="213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37" marR="2137" marT="2137" marB="0" anchor="b"/>
                </a:tc>
                <a:extLst>
                  <a:ext uri="{0D108BD9-81ED-4DB2-BD59-A6C34878D82A}">
                    <a16:rowId xmlns:a16="http://schemas.microsoft.com/office/drawing/2014/main" val="3252103709"/>
                  </a:ext>
                </a:extLst>
              </a:tr>
              <a:tr h="203927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01032</a:t>
                      </a:r>
                      <a:endParaRPr lang="ru-RU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37" marR="2137" marT="2137" marB="0" anchor="b"/>
                </a:tc>
                <a:tc>
                  <a:txBody>
                    <a:bodyPr/>
                    <a:lstStyle/>
                    <a:p>
                      <a:pPr algn="l" fontAlgn="auto"/>
                      <a:r>
                        <a:rPr lang="ru-RU" sz="1200" u="none" strike="noStrike">
                          <a:effectLst/>
                        </a:rPr>
                        <a:t>Negligent manslaughter/Простое убийство по небрежности</a:t>
                      </a:r>
                      <a:endParaRPr lang="ru-RU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37" marR="2137" marT="213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статья 101 ч.1</a:t>
                      </a:r>
                      <a:endParaRPr lang="ru-RU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37" marR="2137" marT="213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Причение смерти по неосторожности</a:t>
                      </a:r>
                      <a:endParaRPr lang="ru-RU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37" marR="2137" marT="213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37" marR="2137" marT="213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0</a:t>
                      </a:r>
                      <a:endParaRPr lang="ru-RU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37" marR="2137" marT="213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37" marR="2137" marT="2137" marB="0" anchor="b"/>
                </a:tc>
                <a:extLst>
                  <a:ext uri="{0D108BD9-81ED-4DB2-BD59-A6C34878D82A}">
                    <a16:rowId xmlns:a16="http://schemas.microsoft.com/office/drawing/2014/main" val="3804884035"/>
                  </a:ext>
                </a:extLst>
              </a:tr>
              <a:tr h="2160235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010321</a:t>
                      </a:r>
                      <a:endParaRPr lang="ru-RU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37" marR="2137" marT="2137" marB="0" anchor="b"/>
                </a:tc>
                <a:tc>
                  <a:txBody>
                    <a:bodyPr/>
                    <a:lstStyle/>
                    <a:p>
                      <a:pPr algn="l" fontAlgn="auto"/>
                      <a:r>
                        <a:rPr lang="ru-RU" sz="1200" u="none" strike="noStrike">
                          <a:effectLst/>
                        </a:rPr>
                        <a:t>Vehicular homicide/Убийство в результате дорожно-транспортного происшествия</a:t>
                      </a:r>
                      <a:endParaRPr lang="ru-RU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37" marR="2137" marT="213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статья 281 ч.2,3</a:t>
                      </a:r>
                      <a:endParaRPr lang="ru-RU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37" marR="2137" marT="213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Статья 281. Нарушение правил безопасности движения и эксплуатации транспортных средств</a:t>
                      </a:r>
                      <a:br>
                        <a:rPr lang="ru-RU" sz="1200" u="none" strike="noStrike">
                          <a:effectLst/>
                        </a:rPr>
                      </a:br>
                      <a:r>
                        <a:rPr lang="ru-RU" sz="1200" u="none" strike="noStrike">
                          <a:effectLst/>
                        </a:rPr>
                        <a:t/>
                      </a:r>
                      <a:br>
                        <a:rPr lang="ru-RU" sz="1200" u="none" strike="noStrike">
                          <a:effectLst/>
                        </a:rPr>
                      </a:br>
                      <a:r>
                        <a:rPr lang="ru-RU" sz="1200" u="none" strike="noStrike">
                          <a:effectLst/>
                        </a:rPr>
                        <a:t>(1) Нарушение правил безопасности движения и эксплуатации транспортных средств лицом, управляющим транспортным средством, причинившее потерпевшему менее тяжкий вред здоровью, - </a:t>
                      </a:r>
                      <a:br>
                        <a:rPr lang="ru-RU" sz="1200" u="none" strike="noStrike">
                          <a:effectLst/>
                        </a:rPr>
                      </a:br>
                      <a:r>
                        <a:rPr lang="ru-RU" sz="1200" u="none" strike="noStrike">
                          <a:effectLst/>
                        </a:rPr>
                        <a:t>наказывается штрафом в размере до ста расчетных показателей или исправительными работами на срок до двух лет, или лишением свободы на срок до трех лет с лишением права управлять транспортным средством на срок до трех лет или без такового. </a:t>
                      </a:r>
                      <a:br>
                        <a:rPr lang="ru-RU" sz="1200" u="none" strike="noStrike">
                          <a:effectLst/>
                        </a:rPr>
                      </a:br>
                      <a:r>
                        <a:rPr lang="ru-RU" sz="1200" u="none" strike="noStrike">
                          <a:effectLst/>
                        </a:rPr>
                        <a:t>(2) То же деяние, повлекшее смерть потерпевшего или причинение тяжкого вреда его здоровью, - </a:t>
                      </a:r>
                      <a:br>
                        <a:rPr lang="ru-RU" sz="1200" u="none" strike="noStrike">
                          <a:effectLst/>
                        </a:rPr>
                      </a:br>
                      <a:r>
                        <a:rPr lang="ru-RU" sz="1200" u="none" strike="noStrike">
                          <a:effectLst/>
                        </a:rPr>
                        <a:t>наказывается ограничением свободы на срок до пяти лет или лишением свободы от двух до пяти лет с лишением права управлять транспортным средством сроком до трех лет. </a:t>
                      </a:r>
                      <a:br>
                        <a:rPr lang="ru-RU" sz="1200" u="none" strike="noStrike">
                          <a:effectLst/>
                        </a:rPr>
                      </a:br>
                      <a:r>
                        <a:rPr lang="ru-RU" sz="1200" u="none" strike="noStrike">
                          <a:effectLst/>
                        </a:rPr>
                        <a:t>(3) Деяние, предусмотренное частью 2 настоящей статьи, повлекшее гибель нескольких лиц, -</a:t>
                      </a:r>
                      <a:br>
                        <a:rPr lang="ru-RU" sz="1200" u="none" strike="noStrike">
                          <a:effectLst/>
                        </a:rPr>
                      </a:br>
                      <a:r>
                        <a:rPr lang="ru-RU" sz="1200" u="none" strike="noStrike">
                          <a:effectLst/>
                        </a:rPr>
                        <a:t>наказывается лишением свободы на срок от семи до десяти лет с лишением права управлять транспортным средством на срок до трех лет. </a:t>
                      </a:r>
                      <a:br>
                        <a:rPr lang="ru-RU" sz="1200" u="none" strike="noStrike">
                          <a:effectLst/>
                        </a:rPr>
                      </a:br>
                      <a:r>
                        <a:rPr lang="ru-RU" sz="1200" u="none" strike="noStrike">
                          <a:effectLst/>
                        </a:rPr>
                        <a:t>(4) Деяния, предусмотренные частями второй и третьей настоящей статьи, совершенные лицом, находящимся в состоянии алкогольного, наркотического или иного опьянения, -</a:t>
                      </a:r>
                      <a:br>
                        <a:rPr lang="ru-RU" sz="1200" u="none" strike="noStrike">
                          <a:effectLst/>
                        </a:rPr>
                      </a:br>
                      <a:r>
                        <a:rPr lang="ru-RU" sz="1200" u="none" strike="noStrike">
                          <a:effectLst/>
                        </a:rPr>
                        <a:t>наказываются лишением свободы на срок от восьми до десяти лет с лишением права управлять транспортным средством сроком на три года.</a:t>
                      </a:r>
                      <a:br>
                        <a:rPr lang="ru-RU" sz="1200" u="none" strike="noStrike">
                          <a:effectLst/>
                        </a:rPr>
                      </a:br>
                      <a:r>
                        <a:rPr lang="ru-RU" sz="1200" u="none" strike="noStrike">
                          <a:effectLst/>
                        </a:rPr>
                        <a:t>(5) Оставление лицом, управляющим транспортным средством, места дорожно-транспортного происшествия, в результате которого был причинен тяжкий вред здоровью участников дорожного движения либо наступила смерть потерпевшего, -</a:t>
                      </a:r>
                      <a:br>
                        <a:rPr lang="ru-RU" sz="1200" u="none" strike="noStrike">
                          <a:effectLst/>
                        </a:rPr>
                      </a:br>
                      <a:endParaRPr lang="ru-RU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37" marR="2137" marT="213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37" marR="2137" marT="213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37" marR="2137" marT="213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37" marR="2137" marT="2137" marB="0" anchor="b"/>
                </a:tc>
                <a:extLst>
                  <a:ext uri="{0D108BD9-81ED-4DB2-BD59-A6C34878D82A}">
                    <a16:rowId xmlns:a16="http://schemas.microsoft.com/office/drawing/2014/main" val="2380592292"/>
                  </a:ext>
                </a:extLst>
              </a:tr>
              <a:tr h="120973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010322</a:t>
                      </a:r>
                      <a:endParaRPr lang="ru-RU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37" marR="2137" marT="2137" marB="0" anchor="b"/>
                </a:tc>
                <a:tc>
                  <a:txBody>
                    <a:bodyPr/>
                    <a:lstStyle/>
                    <a:p>
                      <a:pPr algn="l" fontAlgn="auto"/>
                      <a:r>
                        <a:rPr lang="ru-RU" sz="1200" u="none" strike="noStrike">
                          <a:effectLst/>
                        </a:rPr>
                        <a:t>Non-vehicular homicide/Убийство, не связанное с дорожно-транспортным происшествием</a:t>
                      </a:r>
                      <a:endParaRPr lang="ru-RU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37" marR="2137" marT="213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статья 281 ч.5</a:t>
                      </a:r>
                      <a:endParaRPr lang="ru-RU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37" marR="2137" marT="213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37" marR="2137" marT="213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37" marR="2137" marT="213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36</a:t>
                      </a:r>
                      <a:endParaRPr lang="ru-RU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37" marR="2137" marT="213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37" marR="2137" marT="2137" marB="0" anchor="b"/>
                </a:tc>
                <a:extLst>
                  <a:ext uri="{0D108BD9-81ED-4DB2-BD59-A6C34878D82A}">
                    <a16:rowId xmlns:a16="http://schemas.microsoft.com/office/drawing/2014/main" val="1543706915"/>
                  </a:ext>
                </a:extLst>
              </a:tr>
              <a:tr h="12443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0104</a:t>
                      </a:r>
                      <a:endParaRPr lang="ru-RU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37" marR="2137" marT="2137" marB="0" anchor="b"/>
                </a:tc>
                <a:tc>
                  <a:txBody>
                    <a:bodyPr/>
                    <a:lstStyle/>
                    <a:p>
                      <a:pPr algn="l" fontAlgn="auto"/>
                      <a:r>
                        <a:rPr lang="ru-RU" sz="1200" u="none" strike="noStrike">
                          <a:effectLst/>
                        </a:rPr>
                        <a:t>Assisting or instigating suicide/Пособничество в совершении самоубийства или склонение к самоубийству</a:t>
                      </a:r>
                      <a:endParaRPr lang="ru-RU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37" marR="2137" marT="213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30-102, 30-103</a:t>
                      </a:r>
                      <a:endParaRPr lang="ru-RU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37" marR="2137" marT="213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Статья 30. Соучастие в преступлении </a:t>
                      </a:r>
                      <a:endParaRPr lang="ru-RU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37" marR="2137" marT="213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37" marR="2137" marT="213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0</a:t>
                      </a:r>
                      <a:endParaRPr lang="ru-RU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37" marR="2137" marT="213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37" marR="2137" marT="2137" marB="0" anchor="b"/>
                </a:tc>
                <a:extLst>
                  <a:ext uri="{0D108BD9-81ED-4DB2-BD59-A6C34878D82A}">
                    <a16:rowId xmlns:a16="http://schemas.microsoft.com/office/drawing/2014/main" val="1246156857"/>
                  </a:ext>
                </a:extLst>
              </a:tr>
              <a:tr h="58759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01041</a:t>
                      </a:r>
                      <a:endParaRPr lang="ru-RU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37" marR="2137" marT="2137" marB="0" anchor="b"/>
                </a:tc>
                <a:tc>
                  <a:txBody>
                    <a:bodyPr/>
                    <a:lstStyle/>
                    <a:p>
                      <a:pPr algn="l" fontAlgn="auto"/>
                      <a:r>
                        <a:rPr lang="ru-RU" sz="1200" u="none" strike="noStrike">
                          <a:effectLst/>
                        </a:rPr>
                        <a:t>Assisting suicide/Пособничество в совершении самоубийства</a:t>
                      </a:r>
                      <a:endParaRPr lang="ru-RU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37" marR="2137" marT="213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30-102</a:t>
                      </a:r>
                      <a:endParaRPr lang="ru-RU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37" marR="2137" marT="213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37" marR="2137" marT="213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37" marR="2137" marT="213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0</a:t>
                      </a:r>
                      <a:endParaRPr lang="ru-RU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37" marR="2137" marT="213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37" marR="2137" marT="2137" marB="0" anchor="b"/>
                </a:tc>
                <a:extLst>
                  <a:ext uri="{0D108BD9-81ED-4DB2-BD59-A6C34878D82A}">
                    <a16:rowId xmlns:a16="http://schemas.microsoft.com/office/drawing/2014/main" val="2135520062"/>
                  </a:ext>
                </a:extLst>
              </a:tr>
              <a:tr h="117516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01049</a:t>
                      </a:r>
                      <a:endParaRPr lang="ru-RU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37" marR="2137" marT="2137" marB="0" anchor="b"/>
                </a:tc>
                <a:tc>
                  <a:txBody>
                    <a:bodyPr/>
                    <a:lstStyle/>
                    <a:p>
                      <a:pPr algn="l" fontAlgn="auto"/>
                      <a:r>
                        <a:rPr lang="ru-RU" sz="1200" u="none" strike="noStrike">
                          <a:effectLst/>
                        </a:rPr>
                        <a:t>Other acts of assisting or instigating suicide/Прочие деяния в виде содействия в совершении самоубийства или склонения к самоубийству</a:t>
                      </a:r>
                      <a:endParaRPr lang="ru-RU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37" marR="2137" marT="213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статья 30</a:t>
                      </a:r>
                      <a:endParaRPr lang="ru-RU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37" marR="2137" marT="2137" marB="0" anchor="b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200" u="none" strike="noStrike">
                          <a:effectLst/>
                        </a:rPr>
                        <a:t>Статья 30. Соучастие в преступлении 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137" marR="2137" marT="2137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37" marR="2137" marT="213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37" marR="2137" marT="213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37" marR="2137" marT="2137" marB="0" anchor="b"/>
                </a:tc>
                <a:extLst>
                  <a:ext uri="{0D108BD9-81ED-4DB2-BD59-A6C34878D82A}">
                    <a16:rowId xmlns:a16="http://schemas.microsoft.com/office/drawing/2014/main" val="58191341"/>
                  </a:ext>
                </a:extLst>
              </a:tr>
              <a:tr h="77391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0105</a:t>
                      </a:r>
                      <a:endParaRPr lang="ru-RU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37" marR="2137" marT="2137" marB="0" anchor="b"/>
                </a:tc>
                <a:tc>
                  <a:txBody>
                    <a:bodyPr/>
                    <a:lstStyle/>
                    <a:p>
                      <a:pPr algn="l" fontAlgn="auto"/>
                      <a:r>
                        <a:rPr lang="en-US" sz="1200" u="none" strike="noStrike">
                          <a:effectLst/>
                        </a:rPr>
                        <a:t>Euthanasia/</a:t>
                      </a:r>
                      <a:r>
                        <a:rPr lang="ru-RU" sz="1200" u="none" strike="noStrike">
                          <a:effectLst/>
                        </a:rPr>
                        <a:t>Эвтаназия</a:t>
                      </a:r>
                      <a:endParaRPr lang="ru-RU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37" marR="2137" marT="213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37" marR="2137" marT="2137" marB="0" anchor="b"/>
                </a:tc>
                <a:tc>
                  <a:txBody>
                    <a:bodyPr/>
                    <a:lstStyle/>
                    <a:p>
                      <a:pPr algn="just" fontAlgn="ctr"/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137" marR="2137" marT="2137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37" marR="2137" marT="213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37" marR="2137" marT="213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37" marR="2137" marT="2137" marB="0" anchor="b"/>
                </a:tc>
                <a:extLst>
                  <a:ext uri="{0D108BD9-81ED-4DB2-BD59-A6C34878D82A}">
                    <a16:rowId xmlns:a16="http://schemas.microsoft.com/office/drawing/2014/main" val="1370216075"/>
                  </a:ext>
                </a:extLst>
              </a:tr>
              <a:tr h="13618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0106</a:t>
                      </a:r>
                      <a:endParaRPr lang="ru-RU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37" marR="2137" marT="2137" marB="0" anchor="b"/>
                </a:tc>
                <a:tc>
                  <a:txBody>
                    <a:bodyPr/>
                    <a:lstStyle/>
                    <a:p>
                      <a:pPr algn="l" fontAlgn="auto"/>
                      <a:r>
                        <a:rPr lang="en-US" sz="1200" u="none" strike="noStrike">
                          <a:effectLst/>
                        </a:rPr>
                        <a:t>Illegal feticide/</a:t>
                      </a:r>
                      <a:r>
                        <a:rPr lang="ru-RU" sz="1200" u="none" strike="noStrike">
                          <a:effectLst/>
                        </a:rPr>
                        <a:t>Незаконное умерщвление плода</a:t>
                      </a:r>
                      <a:endParaRPr lang="ru-RU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37" marR="2137" marT="213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статья 116</a:t>
                      </a:r>
                      <a:endParaRPr lang="ru-RU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37" marR="2137" marT="2137" marB="0" anchor="b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200" u="none" strike="noStrike">
                          <a:effectLst/>
                        </a:rPr>
                        <a:t>Статья 116. Незаконное производство аборта 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137" marR="2137" marT="2137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37" marR="2137" marT="213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1</a:t>
                      </a:r>
                      <a:endParaRPr lang="ru-RU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37" marR="2137" marT="213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37" marR="2137" marT="2137" marB="0" anchor="b"/>
                </a:tc>
                <a:extLst>
                  <a:ext uri="{0D108BD9-81ED-4DB2-BD59-A6C34878D82A}">
                    <a16:rowId xmlns:a16="http://schemas.microsoft.com/office/drawing/2014/main" val="3176472186"/>
                  </a:ext>
                </a:extLst>
              </a:tr>
              <a:tr h="117516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0107</a:t>
                      </a:r>
                      <a:endParaRPr lang="ru-RU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37" marR="2137" marT="2137" marB="0" anchor="b"/>
                </a:tc>
                <a:tc>
                  <a:txBody>
                    <a:bodyPr/>
                    <a:lstStyle/>
                    <a:p>
                      <a:pPr algn="l" fontAlgn="auto"/>
                      <a:r>
                        <a:rPr lang="ru-RU" sz="1200" u="none" strike="noStrike">
                          <a:effectLst/>
                        </a:rPr>
                        <a:t>Unlawful killing associated with armed conflict/Незаконное лишение жизни в связи с вооруженным конфликтом</a:t>
                      </a:r>
                      <a:endParaRPr lang="ru-RU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37" marR="2137" marT="213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стаья 97, ст. 233</a:t>
                      </a:r>
                      <a:endParaRPr lang="ru-RU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37" marR="2137" marT="213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Статья 233. Массовые беспорядки </a:t>
                      </a:r>
                      <a:endParaRPr lang="ru-RU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37" marR="2137" marT="213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37" marR="2137" marT="213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37" marR="2137" marT="213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37" marR="2137" marT="2137" marB="0" anchor="b"/>
                </a:tc>
                <a:extLst>
                  <a:ext uri="{0D108BD9-81ED-4DB2-BD59-A6C34878D82A}">
                    <a16:rowId xmlns:a16="http://schemas.microsoft.com/office/drawing/2014/main" val="2161720445"/>
                  </a:ext>
                </a:extLst>
              </a:tr>
              <a:tr h="11406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</a:rPr>
                        <a:t>0109</a:t>
                      </a:r>
                      <a:endParaRPr lang="ru-RU" sz="12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37" marR="2137" marT="2137" marB="0" anchor="b"/>
                </a:tc>
                <a:tc>
                  <a:txBody>
                    <a:bodyPr/>
                    <a:lstStyle/>
                    <a:p>
                      <a:pPr algn="l" fontAlgn="auto"/>
                      <a:r>
                        <a:rPr lang="ru-RU" sz="1200" u="none" strike="noStrike" dirty="0" err="1">
                          <a:effectLst/>
                        </a:rPr>
                        <a:t>Other</a:t>
                      </a:r>
                      <a:r>
                        <a:rPr lang="ru-RU" sz="1200" u="none" strike="noStrike" dirty="0">
                          <a:effectLst/>
                        </a:rPr>
                        <a:t> </a:t>
                      </a:r>
                      <a:r>
                        <a:rPr lang="ru-RU" sz="1200" u="none" strike="noStrike" dirty="0" err="1">
                          <a:effectLst/>
                        </a:rPr>
                        <a:t>acts</a:t>
                      </a:r>
                      <a:r>
                        <a:rPr lang="ru-RU" sz="1200" u="none" strike="noStrike" dirty="0">
                          <a:effectLst/>
                        </a:rPr>
                        <a:t> </a:t>
                      </a:r>
                      <a:r>
                        <a:rPr lang="ru-RU" sz="1200" u="none" strike="noStrike" dirty="0" err="1">
                          <a:effectLst/>
                        </a:rPr>
                        <a:t>leading</a:t>
                      </a:r>
                      <a:r>
                        <a:rPr lang="ru-RU" sz="1200" u="none" strike="noStrike" dirty="0">
                          <a:effectLst/>
                        </a:rPr>
                        <a:t> </a:t>
                      </a:r>
                      <a:r>
                        <a:rPr lang="ru-RU" sz="1200" u="none" strike="noStrike" dirty="0" err="1">
                          <a:effectLst/>
                        </a:rPr>
                        <a:t>to</a:t>
                      </a:r>
                      <a:r>
                        <a:rPr lang="ru-RU" sz="1200" u="none" strike="noStrike" dirty="0">
                          <a:effectLst/>
                        </a:rPr>
                        <a:t> </a:t>
                      </a:r>
                      <a:r>
                        <a:rPr lang="ru-RU" sz="1200" u="none" strike="noStrike" dirty="0" err="1">
                          <a:effectLst/>
                        </a:rPr>
                        <a:t>death</a:t>
                      </a:r>
                      <a:r>
                        <a:rPr lang="ru-RU" sz="1200" u="none" strike="noStrike" dirty="0">
                          <a:effectLst/>
                        </a:rPr>
                        <a:t> </a:t>
                      </a:r>
                      <a:r>
                        <a:rPr lang="ru-RU" sz="1200" u="none" strike="noStrike" dirty="0" err="1">
                          <a:effectLst/>
                        </a:rPr>
                        <a:t>or</a:t>
                      </a:r>
                      <a:r>
                        <a:rPr lang="ru-RU" sz="1200" u="none" strike="noStrike" dirty="0">
                          <a:effectLst/>
                        </a:rPr>
                        <a:t> </a:t>
                      </a:r>
                      <a:r>
                        <a:rPr lang="ru-RU" sz="1200" u="none" strike="noStrike" dirty="0" err="1">
                          <a:effectLst/>
                        </a:rPr>
                        <a:t>intending</a:t>
                      </a:r>
                      <a:r>
                        <a:rPr lang="ru-RU" sz="1200" u="none" strike="noStrike" dirty="0">
                          <a:effectLst/>
                        </a:rPr>
                        <a:t> </a:t>
                      </a:r>
                      <a:r>
                        <a:rPr lang="ru-RU" sz="1200" u="none" strike="noStrike" dirty="0" err="1">
                          <a:effectLst/>
                        </a:rPr>
                        <a:t>to</a:t>
                      </a:r>
                      <a:r>
                        <a:rPr lang="ru-RU" sz="1200" u="none" strike="noStrike" dirty="0">
                          <a:effectLst/>
                        </a:rPr>
                        <a:t> </a:t>
                      </a:r>
                      <a:r>
                        <a:rPr lang="ru-RU" sz="1200" u="none" strike="noStrike" dirty="0" err="1">
                          <a:effectLst/>
                        </a:rPr>
                        <a:t>cause</a:t>
                      </a:r>
                      <a:r>
                        <a:rPr lang="ru-RU" sz="1200" u="none" strike="noStrike" dirty="0">
                          <a:effectLst/>
                        </a:rPr>
                        <a:t> </a:t>
                      </a:r>
                      <a:r>
                        <a:rPr lang="ru-RU" sz="1200" u="none" strike="noStrike" dirty="0" err="1">
                          <a:effectLst/>
                        </a:rPr>
                        <a:t>death</a:t>
                      </a:r>
                      <a:r>
                        <a:rPr lang="ru-RU" sz="1200" u="none" strike="noStrike" dirty="0">
                          <a:effectLst/>
                        </a:rPr>
                        <a:t>/Прочие деяния, приводящие к смерти или направленные на причинение смерти</a:t>
                      </a:r>
                      <a:endParaRPr lang="ru-RU" sz="12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37" marR="2137" marT="213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37" marR="2137" marT="213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37" marR="2137" marT="213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37" marR="2137" marT="213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37" marR="2137" marT="213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</a:rPr>
                        <a:t> </a:t>
                      </a:r>
                      <a:endParaRPr lang="ru-RU" sz="12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37" marR="2137" marT="2137" marB="0" anchor="b"/>
                </a:tc>
                <a:extLst>
                  <a:ext uri="{0D108BD9-81ED-4DB2-BD59-A6C34878D82A}">
                    <a16:rowId xmlns:a16="http://schemas.microsoft.com/office/drawing/2014/main" val="191299655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41695963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">
      <a:dk1>
        <a:srgbClr val="000000"/>
      </a:dk1>
      <a:lt1>
        <a:srgbClr val="77A5D5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BDCFE7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7300" b="0" i="0" u="none" strike="noStrike" cap="none" normalizeH="0" baseline="0" smtClean="0">
            <a:ln>
              <a:noFill/>
            </a:ln>
            <a:solidFill>
              <a:srgbClr val="FFFFFF"/>
            </a:solidFill>
            <a:effectLst/>
            <a:latin typeface="Arial Unicode MS" pitchFamily="3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7300" b="0" i="0" u="none" strike="noStrike" cap="none" normalizeH="0" baseline="0" smtClean="0">
            <a:ln>
              <a:noFill/>
            </a:ln>
            <a:solidFill>
              <a:srgbClr val="FFFFFF"/>
            </a:solidFill>
            <a:effectLst/>
            <a:latin typeface="Arial Unicode MS" pitchFamily="34" charset="-128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Custom Design">
  <a:themeElements>
    <a:clrScheme name="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ustom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7300" b="0" i="0" u="none" strike="noStrike" cap="none" normalizeH="0" baseline="0" smtClean="0">
            <a:ln>
              <a:noFill/>
            </a:ln>
            <a:solidFill>
              <a:srgbClr val="FFFFFF"/>
            </a:solidFill>
            <a:effectLst/>
            <a:latin typeface="Arial Unicode MS" pitchFamily="3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7300" b="0" i="0" u="none" strike="noStrike" cap="none" normalizeH="0" baseline="0" smtClean="0">
            <a:ln>
              <a:noFill/>
            </a:ln>
            <a:solidFill>
              <a:srgbClr val="FFFFFF"/>
            </a:solidFill>
            <a:effectLst/>
            <a:latin typeface="Arial Unicode MS" pitchFamily="34" charset="-128"/>
          </a:defRPr>
        </a:defPPr>
      </a:lstStyle>
    </a:lnDef>
  </a:objectDefaults>
  <a:extraClrSchemeLst>
    <a:extraClrScheme>
      <a:clrScheme name="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335</TotalTime>
  <Words>1434</Words>
  <Application>Microsoft Office PowerPoint</Application>
  <PresentationFormat>Экран (4:3)</PresentationFormat>
  <Paragraphs>269</Paragraphs>
  <Slides>22</Slides>
  <Notes>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22</vt:i4>
      </vt:variant>
    </vt:vector>
  </HeadingPairs>
  <TitlesOfParts>
    <vt:vector size="31" baseType="lpstr">
      <vt:lpstr>Arial</vt:lpstr>
      <vt:lpstr>Arial Narrow</vt:lpstr>
      <vt:lpstr>Arial Unicode MS</vt:lpstr>
      <vt:lpstr>Calibri</vt:lpstr>
      <vt:lpstr>Courier New</vt:lpstr>
      <vt:lpstr>Times New Roman</vt:lpstr>
      <vt:lpstr>Wingdings</vt:lpstr>
      <vt:lpstr>Default Design</vt:lpstr>
      <vt:lpstr>Custom Design</vt:lpstr>
      <vt:lpstr>Международная классификация преступлений  в статистических целях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Виртуальная платформа по ICCS I</vt:lpstr>
      <vt:lpstr>Виртуальная платформа по ICCS II</vt:lpstr>
      <vt:lpstr>Внедрение ICCS (международная деятельность)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 за внимание!</vt:lpstr>
      <vt:lpstr>Презентация PowerPoint</vt:lpstr>
    </vt:vector>
  </TitlesOfParts>
  <Company>UNOV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Testuser</dc:creator>
  <cp:lastModifiedBy>Admin</cp:lastModifiedBy>
  <cp:revision>457</cp:revision>
  <cp:lastPrinted>2016-05-11T12:54:20Z</cp:lastPrinted>
  <dcterms:created xsi:type="dcterms:W3CDTF">2003-04-01T06:49:12Z</dcterms:created>
  <dcterms:modified xsi:type="dcterms:W3CDTF">2017-06-21T05:34:08Z</dcterms:modified>
</cp:coreProperties>
</file>