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2" r:id="rId2"/>
    <p:sldId id="263" r:id="rId3"/>
    <p:sldId id="266" r:id="rId4"/>
    <p:sldId id="269" r:id="rId5"/>
    <p:sldId id="265" r:id="rId6"/>
    <p:sldId id="272" r:id="rId7"/>
    <p:sldId id="270" r:id="rId8"/>
    <p:sldId id="273" r:id="rId9"/>
    <p:sldId id="276" r:id="rId10"/>
    <p:sldId id="274" r:id="rId11"/>
    <p:sldId id="277" r:id="rId12"/>
    <p:sldId id="278" r:id="rId13"/>
    <p:sldId id="279" r:id="rId14"/>
    <p:sldId id="280" r:id="rId15"/>
    <p:sldId id="282" r:id="rId16"/>
    <p:sldId id="283" r:id="rId17"/>
    <p:sldId id="285" r:id="rId18"/>
    <p:sldId id="286" r:id="rId19"/>
    <p:sldId id="28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95" autoAdjust="0"/>
    <p:restoredTop sz="94660"/>
  </p:normalViewPr>
  <p:slideViewPr>
    <p:cSldViewPr>
      <p:cViewPr>
        <p:scale>
          <a:sx n="100" d="100"/>
          <a:sy n="100" d="100"/>
        </p:scale>
        <p:origin x="-246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01856695400717"/>
          <c:y val="5.8831574296083329E-2"/>
          <c:w val="0.82220548850822162"/>
          <c:h val="0.504573883186404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Суточные потребности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2.8696623464398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83267794703223E-3"/>
                  <c:y val="2.8696623464397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999143728146099E-2"/>
                  <c:y val="2.8696623464397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426614235762536E-2"/>
                  <c:y val="3.1885137182664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713307117881261E-2"/>
                  <c:y val="-2.5508109746131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54941015232853E-2"/>
                  <c:y val="-4.145067833746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8.5708169486757996E-3"/>
                  <c:y val="1.5942568591332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424901692054712E-3"/>
                  <c:y val="1.5942568591332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2101</c:v>
                </c:pt>
                <c:pt idx="1">
                  <c:v>2100</c:v>
                </c:pt>
                <c:pt idx="2">
                  <c:v>2212</c:v>
                </c:pt>
                <c:pt idx="3">
                  <c:v>1920</c:v>
                </c:pt>
                <c:pt idx="4">
                  <c:v>1661</c:v>
                </c:pt>
                <c:pt idx="5">
                  <c:v>1661</c:v>
                </c:pt>
                <c:pt idx="6">
                  <c:v>2031</c:v>
                </c:pt>
                <c:pt idx="7">
                  <c:v>2244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Суточное потребление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8855797287086744E-2"/>
                  <c:y val="-7.0147301801861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141633897351592E-2"/>
                  <c:y val="-1.91310823095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91310823095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8566535589406402E-3"/>
                  <c:y val="1.5942568591332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7141633897351592E-2"/>
                  <c:y val="-4.1450678337463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3998287456292199E-2"/>
                  <c:y val="-2.5508109746131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Лист1!$C$2:$C$9</c:f>
              <c:numCache>
                <c:formatCode>#,##0</c:formatCode>
                <c:ptCount val="8"/>
                <c:pt idx="0">
                  <c:v>2254.4084444250934</c:v>
                </c:pt>
                <c:pt idx="1">
                  <c:v>2557.8309401896413</c:v>
                </c:pt>
                <c:pt idx="2">
                  <c:v>2510.3898506214591</c:v>
                </c:pt>
                <c:pt idx="3">
                  <c:v>1911.3457587471896</c:v>
                </c:pt>
                <c:pt idx="4">
                  <c:v>1348.7367769080231</c:v>
                </c:pt>
                <c:pt idx="5">
                  <c:v>1718.405377564151</c:v>
                </c:pt>
                <c:pt idx="6">
                  <c:v>2095.4651559223848</c:v>
                </c:pt>
                <c:pt idx="7">
                  <c:v>2304.8984617813517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89024"/>
        <c:axId val="48110336"/>
      </c:lineChart>
      <c:catAx>
        <c:axId val="39489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/>
            </a:pPr>
            <a:endParaRPr lang="ru-RU"/>
          </a:p>
        </c:txPr>
        <c:crossAx val="48110336"/>
        <c:crosses val="autoZero"/>
        <c:auto val="1"/>
        <c:lblAlgn val="ctr"/>
        <c:lblOffset val="100"/>
        <c:noMultiLvlLbl val="0"/>
      </c:catAx>
      <c:valAx>
        <c:axId val="4811033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39489024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45939578844902235"/>
          <c:y val="0.84103828049229645"/>
          <c:w val="0.53774169366361646"/>
          <c:h val="0.12122980220921328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'таб.17 (2fnew)'!$A$16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'таб.17 (2fnew)'!$B$15:$E$15</c:f>
              <c:strCache>
                <c:ptCount val="4"/>
                <c:pt idx="0">
                  <c:v>недостаток веса (ИМТ&lt;18,5)</c:v>
                </c:pt>
                <c:pt idx="1">
                  <c:v>нормальный вес (18,5&lt;=     ИМТ&lt;25)</c:v>
                </c:pt>
                <c:pt idx="2">
                  <c:v>излишек веса (25&lt;=      ИМТ&lt;30)</c:v>
                </c:pt>
                <c:pt idx="3">
                  <c:v>ожирение (ИМТ&gt;=30)</c:v>
                </c:pt>
              </c:strCache>
            </c:strRef>
          </c:cat>
          <c:val>
            <c:numRef>
              <c:f>'таб.17 (2fnew)'!$B$16:$E$16</c:f>
              <c:numCache>
                <c:formatCode>0.0</c:formatCode>
                <c:ptCount val="4"/>
                <c:pt idx="0">
                  <c:v>1.0204608525135062</c:v>
                </c:pt>
                <c:pt idx="1">
                  <c:v>55.858943922686102</c:v>
                </c:pt>
                <c:pt idx="2">
                  <c:v>34.702333562690853</c:v>
                </c:pt>
                <c:pt idx="3">
                  <c:v>8.4182616621095363</c:v>
                </c:pt>
              </c:numCache>
            </c:numRef>
          </c:val>
        </c:ser>
        <c:ser>
          <c:idx val="1"/>
          <c:order val="1"/>
          <c:tx>
            <c:strRef>
              <c:f>'таб.17 (2fnew)'!$A$17</c:f>
              <c:strCache>
                <c:ptCount val="1"/>
                <c:pt idx="0">
                  <c:v>Женщины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'таб.17 (2fnew)'!$B$15:$E$15</c:f>
              <c:strCache>
                <c:ptCount val="4"/>
                <c:pt idx="0">
                  <c:v>недостаток веса (ИМТ&lt;18,5)</c:v>
                </c:pt>
                <c:pt idx="1">
                  <c:v>нормальный вес (18,5&lt;=     ИМТ&lt;25)</c:v>
                </c:pt>
                <c:pt idx="2">
                  <c:v>излишек веса (25&lt;=      ИМТ&lt;30)</c:v>
                </c:pt>
                <c:pt idx="3">
                  <c:v>ожирение (ИМТ&gt;=30)</c:v>
                </c:pt>
              </c:strCache>
            </c:strRef>
          </c:cat>
          <c:val>
            <c:numRef>
              <c:f>'таб.17 (2fnew)'!$B$17:$E$17</c:f>
              <c:numCache>
                <c:formatCode>0.0</c:formatCode>
                <c:ptCount val="4"/>
                <c:pt idx="0">
                  <c:v>2.7349760262765832</c:v>
                </c:pt>
                <c:pt idx="1">
                  <c:v>55.602930505673818</c:v>
                </c:pt>
                <c:pt idx="2">
                  <c:v>30.055264564621332</c:v>
                </c:pt>
                <c:pt idx="3">
                  <c:v>11.606828903428273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276416"/>
        <c:axId val="43285824"/>
      </c:barChart>
      <c:catAx>
        <c:axId val="81276416"/>
        <c:scaling>
          <c:orientation val="minMax"/>
        </c:scaling>
        <c:delete val="0"/>
        <c:axPos val="b"/>
        <c:majorTickMark val="out"/>
        <c:minorTickMark val="none"/>
        <c:tickLblPos val="nextTo"/>
        <c:crossAx val="43285824"/>
        <c:crosses val="autoZero"/>
        <c:auto val="1"/>
        <c:lblAlgn val="ctr"/>
        <c:lblOffset val="100"/>
        <c:noMultiLvlLbl val="0"/>
      </c:catAx>
      <c:valAx>
        <c:axId val="432858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81276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29881595452408"/>
          <c:y val="5.0195447307428594E-2"/>
          <c:w val="0.82220548850822162"/>
          <c:h val="0.504573883186404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Суточные потребности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1.5732436592706046E-2"/>
                  <c:y val="-3.751409611995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04128067484484E-2"/>
                  <c:y val="-3.1756645718462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158334710437683E-2"/>
                  <c:y val="-2.0241744915479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214632305703783E-2"/>
                  <c:y val="-2.8568060883904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713307117881261E-2"/>
                  <c:y val="-2.5508109746131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5494101523285E-2"/>
                  <c:y val="-4.145067833746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596244481569182E-2"/>
                  <c:y val="-3.8753307983929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424901692054695E-3"/>
                  <c:y val="1.5942568591332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73</c:v>
                </c:pt>
                <c:pt idx="1">
                  <c:v>71</c:v>
                </c:pt>
                <c:pt idx="2">
                  <c:v>76</c:v>
                </c:pt>
                <c:pt idx="3">
                  <c:v>69</c:v>
                </c:pt>
                <c:pt idx="4">
                  <c:v>62</c:v>
                </c:pt>
                <c:pt idx="5">
                  <c:v>62</c:v>
                </c:pt>
                <c:pt idx="6">
                  <c:v>73</c:v>
                </c:pt>
                <c:pt idx="7">
                  <c:v>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Суточное потребление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7282515168174795E-2"/>
                  <c:y val="7.5780740875064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727615777726209E-2"/>
                  <c:y val="2.4049822346387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611360503953359E-2"/>
                  <c:y val="4.6059603211931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91310823095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5732436592706047E-3"/>
                  <c:y val="1.4393626003728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8566535589406402E-3"/>
                  <c:y val="1.5942568591332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7141633897351585E-2"/>
                  <c:y val="-4.1450678337463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3998287456292199E-2"/>
                  <c:y val="-2.5508109746131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Лист1!$C$2:$C$9</c:f>
              <c:numCache>
                <c:formatCode>#,##0.0</c:formatCode>
                <c:ptCount val="8"/>
                <c:pt idx="0">
                  <c:v>61.155492844590015</c:v>
                </c:pt>
                <c:pt idx="1">
                  <c:v>70.081618325447806</c:v>
                </c:pt>
                <c:pt idx="2">
                  <c:v>68.070664096781286</c:v>
                </c:pt>
                <c:pt idx="3">
                  <c:v>51.665789767537525</c:v>
                </c:pt>
                <c:pt idx="4">
                  <c:v>36.48661095350537</c:v>
                </c:pt>
                <c:pt idx="5">
                  <c:v>46.185382327640156</c:v>
                </c:pt>
                <c:pt idx="6">
                  <c:v>56.725693662049331</c:v>
                </c:pt>
                <c:pt idx="7">
                  <c:v>62.370641590091559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485440"/>
        <c:axId val="48124416"/>
      </c:lineChart>
      <c:catAx>
        <c:axId val="39485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/>
            </a:pPr>
            <a:endParaRPr lang="ru-RU"/>
          </a:p>
        </c:txPr>
        <c:crossAx val="48124416"/>
        <c:crosses val="autoZero"/>
        <c:auto val="1"/>
        <c:lblAlgn val="ctr"/>
        <c:lblOffset val="100"/>
        <c:noMultiLvlLbl val="0"/>
      </c:catAx>
      <c:valAx>
        <c:axId val="48124416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39485440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45939578844902235"/>
          <c:y val="0.84103828049229645"/>
          <c:w val="0.53774169366361679"/>
          <c:h val="0.1212298022092133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Суточное потребление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Пятая квинтиль</c:v>
                </c:pt>
                <c:pt idx="1">
                  <c:v>Четвертая квинтиль</c:v>
                </c:pt>
                <c:pt idx="2">
                  <c:v>Третья квинтиль</c:v>
                </c:pt>
                <c:pt idx="3">
                  <c:v>Вторая квинтиль</c:v>
                </c:pt>
                <c:pt idx="4">
                  <c:v>Первая квинтиль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79.3</c:v>
                </c:pt>
                <c:pt idx="1">
                  <c:v>64</c:v>
                </c:pt>
                <c:pt idx="2">
                  <c:v>59.1</c:v>
                </c:pt>
                <c:pt idx="3">
                  <c:v>53.3</c:v>
                </c:pt>
                <c:pt idx="4">
                  <c:v>50.1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588352"/>
        <c:axId val="83989568"/>
      </c:barChart>
      <c:catAx>
        <c:axId val="39588352"/>
        <c:scaling>
          <c:orientation val="minMax"/>
        </c:scaling>
        <c:delete val="0"/>
        <c:axPos val="l"/>
        <c:majorTickMark val="out"/>
        <c:minorTickMark val="none"/>
        <c:tickLblPos val="nextTo"/>
        <c:crossAx val="83989568"/>
        <c:crosses val="autoZero"/>
        <c:auto val="1"/>
        <c:lblAlgn val="ctr"/>
        <c:lblOffset val="100"/>
        <c:noMultiLvlLbl val="0"/>
      </c:catAx>
      <c:valAx>
        <c:axId val="83989568"/>
        <c:scaling>
          <c:orientation val="minMax"/>
        </c:scaling>
        <c:delete val="0"/>
        <c:axPos val="b"/>
        <c:numFmt formatCode="#,##0.0" sourceLinked="1"/>
        <c:majorTickMark val="out"/>
        <c:minorTickMark val="none"/>
        <c:tickLblPos val="nextTo"/>
        <c:crossAx val="39588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29881595452408"/>
          <c:y val="5.0195447307428594E-2"/>
          <c:w val="0.82220548850822162"/>
          <c:h val="0.504573883186404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Суточные потребности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1.5732436592706046E-2"/>
                  <c:y val="-3.751409611995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04128067484488E-2"/>
                  <c:y val="-3.1756645718462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158334710437683E-2"/>
                  <c:y val="-2.0241744915479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214632305703783E-2"/>
                  <c:y val="-2.8568060883904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713307117881261E-2"/>
                  <c:y val="-2.5508109746131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5494101523285E-2"/>
                  <c:y val="-4.145067833746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596244481569189E-2"/>
                  <c:y val="-3.875330798392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424901692054695E-3"/>
                  <c:y val="1.5942568591332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71</c:v>
                </c:pt>
                <c:pt idx="1">
                  <c:v>72</c:v>
                </c:pt>
                <c:pt idx="2">
                  <c:v>74</c:v>
                </c:pt>
                <c:pt idx="3">
                  <c:v>66</c:v>
                </c:pt>
                <c:pt idx="4">
                  <c:v>59</c:v>
                </c:pt>
                <c:pt idx="5">
                  <c:v>59</c:v>
                </c:pt>
                <c:pt idx="6">
                  <c:v>70</c:v>
                </c:pt>
                <c:pt idx="7">
                  <c:v>74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Суточное потребление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7282515168174795E-2"/>
                  <c:y val="7.5780740875064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727615777726216E-2"/>
                  <c:y val="2.4049822346387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611360503953373E-2"/>
                  <c:y val="4.6059603211931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91310823095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5732436592706047E-3"/>
                  <c:y val="1.4393626003728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856653558940641E-3"/>
                  <c:y val="1.5942568591332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7141633897351585E-2"/>
                  <c:y val="-4.1450678337463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3998287456292199E-2"/>
                  <c:y val="-2.5508109746131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Все население</c:v>
                </c:pt>
                <c:pt idx="1">
                  <c:v>Население пенсионного возраста</c:v>
                </c:pt>
                <c:pt idx="2">
                  <c:v>Население трудоспособного
возраста</c:v>
                </c:pt>
                <c:pt idx="3">
                  <c:v>Дети 1-17</c:v>
                </c:pt>
                <c:pt idx="4">
                  <c:v>Дети 1-3 лет</c:v>
                </c:pt>
                <c:pt idx="5">
                  <c:v>Дети 4-6 лет</c:v>
                </c:pt>
                <c:pt idx="6">
                  <c:v>Дети 7-13 лет</c:v>
                </c:pt>
                <c:pt idx="7">
                  <c:v>Дети 14-17 лет</c:v>
                </c:pt>
              </c:strCache>
            </c:strRef>
          </c:cat>
          <c:val>
            <c:numRef>
              <c:f>Лист1!$C$2:$C$9</c:f>
              <c:numCache>
                <c:formatCode>#,##0.0</c:formatCode>
                <c:ptCount val="8"/>
                <c:pt idx="0">
                  <c:v>62.484991111219493</c:v>
                </c:pt>
                <c:pt idx="1">
                  <c:v>73.999656711422062</c:v>
                </c:pt>
                <c:pt idx="2">
                  <c:v>69.569385514474135</c:v>
                </c:pt>
                <c:pt idx="3">
                  <c:v>51.996440272641394</c:v>
                </c:pt>
                <c:pt idx="4">
                  <c:v>36.847298776200894</c:v>
                </c:pt>
                <c:pt idx="5">
                  <c:v>47.164008056549861</c:v>
                </c:pt>
                <c:pt idx="6">
                  <c:v>56.553420708944806</c:v>
                </c:pt>
                <c:pt idx="7">
                  <c:v>62.968361595156509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87840"/>
        <c:axId val="48127296"/>
      </c:lineChart>
      <c:catAx>
        <c:axId val="39587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/>
            </a:pPr>
            <a:endParaRPr lang="ru-RU"/>
          </a:p>
        </c:txPr>
        <c:crossAx val="48127296"/>
        <c:crosses val="autoZero"/>
        <c:auto val="1"/>
        <c:lblAlgn val="ctr"/>
        <c:lblOffset val="100"/>
        <c:noMultiLvlLbl val="0"/>
      </c:catAx>
      <c:valAx>
        <c:axId val="48127296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39587840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45939578844902235"/>
          <c:y val="0.84103828049229645"/>
          <c:w val="0.53774169366361702"/>
          <c:h val="0.12122980220921332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Суточное потребление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V квинтиль</c:v>
                </c:pt>
                <c:pt idx="1">
                  <c:v>IV квинтиль</c:v>
                </c:pt>
                <c:pt idx="2">
                  <c:v>III квинтиль</c:v>
                </c:pt>
                <c:pt idx="3">
                  <c:v>II квинтиль</c:v>
                </c:pt>
                <c:pt idx="4">
                  <c:v>I (нижайший) квинтиль</c:v>
                </c:pt>
              </c:strCache>
            </c:strRef>
          </c:cat>
          <c:val>
            <c:numRef>
              <c:f>Лист1!$B$2:$B$6</c:f>
              <c:numCache>
                <c:formatCode>_(* #,##0.0_);_(* \(#,##0.0\);_(* "-"??_);_(@_)</c:formatCode>
                <c:ptCount val="5"/>
                <c:pt idx="0">
                  <c:v>83.7</c:v>
                </c:pt>
                <c:pt idx="1">
                  <c:v>65.900000000000006</c:v>
                </c:pt>
                <c:pt idx="2">
                  <c:v>60.3</c:v>
                </c:pt>
                <c:pt idx="3">
                  <c:v>53.5</c:v>
                </c:pt>
                <c:pt idx="4">
                  <c:v>49.1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928064"/>
        <c:axId val="58417152"/>
      </c:barChart>
      <c:catAx>
        <c:axId val="83928064"/>
        <c:scaling>
          <c:orientation val="minMax"/>
        </c:scaling>
        <c:delete val="0"/>
        <c:axPos val="l"/>
        <c:majorTickMark val="out"/>
        <c:minorTickMark val="none"/>
        <c:tickLblPos val="nextTo"/>
        <c:crossAx val="58417152"/>
        <c:crosses val="autoZero"/>
        <c:auto val="1"/>
        <c:lblAlgn val="ctr"/>
        <c:lblOffset val="100"/>
        <c:noMultiLvlLbl val="0"/>
      </c:catAx>
      <c:valAx>
        <c:axId val="58417152"/>
        <c:scaling>
          <c:orientation val="minMax"/>
        </c:scaling>
        <c:delete val="0"/>
        <c:axPos val="b"/>
        <c:numFmt formatCode="_(* #,##0.0_);_(* \(#,##0.0\);_(* &quot;-&quot;??_);_(@_)" sourceLinked="1"/>
        <c:majorTickMark val="out"/>
        <c:minorTickMark val="none"/>
        <c:tickLblPos val="nextTo"/>
        <c:crossAx val="83928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Ккал в день на душу населения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г.Ош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Таласская область</c:v>
                </c:pt>
                <c:pt idx="4">
                  <c:v>Ошская область</c:v>
                </c:pt>
                <c:pt idx="5">
                  <c:v>Нарынская область</c:v>
                </c:pt>
                <c:pt idx="6">
                  <c:v>Иссык-Кульская область</c:v>
                </c:pt>
                <c:pt idx="7">
                  <c:v>Джалал-Абадская область</c:v>
                </c:pt>
                <c:pt idx="8">
                  <c:v>Баткенская область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2107.6424677962736</c:v>
                </c:pt>
                <c:pt idx="1">
                  <c:v>2139.8840517207091</c:v>
                </c:pt>
                <c:pt idx="2">
                  <c:v>2298.6031122726126</c:v>
                </c:pt>
                <c:pt idx="3">
                  <c:v>2070.0119382322182</c:v>
                </c:pt>
                <c:pt idx="4">
                  <c:v>2489.1488231155004</c:v>
                </c:pt>
                <c:pt idx="5">
                  <c:v>2816.3877409730057</c:v>
                </c:pt>
                <c:pt idx="6">
                  <c:v>2251.4590682805215</c:v>
                </c:pt>
                <c:pt idx="7">
                  <c:v>2159.2412853130713</c:v>
                </c:pt>
                <c:pt idx="8">
                  <c:v>1861.1591673552923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222528"/>
        <c:axId val="58420032"/>
      </c:barChart>
      <c:catAx>
        <c:axId val="59222528"/>
        <c:scaling>
          <c:orientation val="minMax"/>
        </c:scaling>
        <c:delete val="0"/>
        <c:axPos val="l"/>
        <c:majorTickMark val="out"/>
        <c:minorTickMark val="none"/>
        <c:tickLblPos val="nextTo"/>
        <c:crossAx val="58420032"/>
        <c:crosses val="autoZero"/>
        <c:auto val="1"/>
        <c:lblAlgn val="ctr"/>
        <c:lblOffset val="100"/>
        <c:noMultiLvlLbl val="0"/>
      </c:catAx>
      <c:valAx>
        <c:axId val="58420032"/>
        <c:scaling>
          <c:orientation val="minMax"/>
        </c:scaling>
        <c:delete val="0"/>
        <c:axPos val="b"/>
        <c:numFmt formatCode="#,##0" sourceLinked="1"/>
        <c:majorTickMark val="out"/>
        <c:minorTickMark val="none"/>
        <c:tickLblPos val="nextTo"/>
        <c:crossAx val="59222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Белки в день на душу </a:t>
            </a:r>
            <a:r>
              <a:rPr lang="ru-RU" dirty="0" smtClean="0"/>
              <a:t>населения,  грамм</a:t>
            </a:r>
          </a:p>
          <a:p>
            <a:pPr>
              <a:defRPr/>
            </a:pPr>
            <a:r>
              <a:rPr lang="ru-RU" sz="2160" b="1" i="0" u="none" strike="noStrike" baseline="0" dirty="0" smtClean="0"/>
              <a:t>Суточная потребность - 73,0 грамм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Белки в день на душу населения,  грамм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г.Ош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Таласская область</c:v>
                </c:pt>
                <c:pt idx="4">
                  <c:v>Ошская область</c:v>
                </c:pt>
                <c:pt idx="5">
                  <c:v>Нарынская область</c:v>
                </c:pt>
                <c:pt idx="6">
                  <c:v>Иссык-Кульская область</c:v>
                </c:pt>
                <c:pt idx="7">
                  <c:v>Джалал-Абадская область</c:v>
                </c:pt>
                <c:pt idx="8">
                  <c:v>Баткенская область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49.747758822869812</c:v>
                </c:pt>
                <c:pt idx="1">
                  <c:v>60.180607782319321</c:v>
                </c:pt>
                <c:pt idx="2">
                  <c:v>61.890579305479726</c:v>
                </c:pt>
                <c:pt idx="3">
                  <c:v>77.746295510539781</c:v>
                </c:pt>
                <c:pt idx="4">
                  <c:v>66.597047359558459</c:v>
                </c:pt>
                <c:pt idx="5">
                  <c:v>59.266290818538323</c:v>
                </c:pt>
                <c:pt idx="6">
                  <c:v>61.35917623057594</c:v>
                </c:pt>
                <c:pt idx="7">
                  <c:v>58.234565385458822</c:v>
                </c:pt>
                <c:pt idx="8">
                  <c:v>53.404730102084322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589888"/>
        <c:axId val="58423488"/>
      </c:barChart>
      <c:catAx>
        <c:axId val="39589888"/>
        <c:scaling>
          <c:orientation val="minMax"/>
        </c:scaling>
        <c:delete val="0"/>
        <c:axPos val="l"/>
        <c:majorTickMark val="out"/>
        <c:minorTickMark val="none"/>
        <c:tickLblPos val="nextTo"/>
        <c:crossAx val="58423488"/>
        <c:crosses val="autoZero"/>
        <c:auto val="1"/>
        <c:lblAlgn val="ctr"/>
        <c:lblOffset val="100"/>
        <c:noMultiLvlLbl val="0"/>
      </c:catAx>
      <c:valAx>
        <c:axId val="58423488"/>
        <c:scaling>
          <c:orientation val="minMax"/>
          <c:max val="80"/>
        </c:scaling>
        <c:delete val="0"/>
        <c:axPos val="b"/>
        <c:numFmt formatCode="#,##0" sourceLinked="0"/>
        <c:majorTickMark val="out"/>
        <c:minorTickMark val="none"/>
        <c:tickLblPos val="nextTo"/>
        <c:crossAx val="39589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Жиры </a:t>
            </a:r>
            <a:r>
              <a:rPr lang="ru-RU" dirty="0"/>
              <a:t>в день на душу </a:t>
            </a:r>
            <a:r>
              <a:rPr lang="ru-RU" dirty="0" smtClean="0"/>
              <a:t>населения,  грамм</a:t>
            </a:r>
          </a:p>
          <a:p>
            <a:pPr>
              <a:defRPr/>
            </a:pPr>
            <a:r>
              <a:rPr lang="ru-RU" sz="2160" b="1" i="0" u="none" strike="noStrike" baseline="0" dirty="0" smtClean="0"/>
              <a:t>Суточная потребность - 71,0 грамм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Жиры в день на душу населения,  грамм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г.Ош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Таласская область</c:v>
                </c:pt>
                <c:pt idx="4">
                  <c:v>Ошская область</c:v>
                </c:pt>
                <c:pt idx="5">
                  <c:v>Нарынская область</c:v>
                </c:pt>
                <c:pt idx="6">
                  <c:v>Иссык-Кульская область</c:v>
                </c:pt>
                <c:pt idx="7">
                  <c:v>Джалал-Абадская область</c:v>
                </c:pt>
                <c:pt idx="8">
                  <c:v>Баткенская область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54.043373496796072</c:v>
                </c:pt>
                <c:pt idx="1">
                  <c:v>58.699549441359693</c:v>
                </c:pt>
                <c:pt idx="2">
                  <c:v>65.134917836357559</c:v>
                </c:pt>
                <c:pt idx="3">
                  <c:v>72.954004042069883</c:v>
                </c:pt>
                <c:pt idx="4">
                  <c:v>68.817311244540875</c:v>
                </c:pt>
                <c:pt idx="5">
                  <c:v>49.297869112579754</c:v>
                </c:pt>
                <c:pt idx="6">
                  <c:v>61.900781399210814</c:v>
                </c:pt>
                <c:pt idx="7">
                  <c:v>56.617778041892421</c:v>
                </c:pt>
                <c:pt idx="8">
                  <c:v>70.045085542794894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591424"/>
        <c:axId val="48119808"/>
      </c:barChart>
      <c:catAx>
        <c:axId val="39591424"/>
        <c:scaling>
          <c:orientation val="minMax"/>
        </c:scaling>
        <c:delete val="0"/>
        <c:axPos val="l"/>
        <c:majorTickMark val="out"/>
        <c:minorTickMark val="none"/>
        <c:tickLblPos val="nextTo"/>
        <c:crossAx val="48119808"/>
        <c:crosses val="autoZero"/>
        <c:auto val="1"/>
        <c:lblAlgn val="ctr"/>
        <c:lblOffset val="100"/>
        <c:noMultiLvlLbl val="0"/>
      </c:catAx>
      <c:valAx>
        <c:axId val="48119808"/>
        <c:scaling>
          <c:orientation val="minMax"/>
        </c:scaling>
        <c:delete val="0"/>
        <c:axPos val="b"/>
        <c:numFmt formatCode="#,##0.0" sourceLinked="1"/>
        <c:majorTickMark val="out"/>
        <c:minorTickMark val="none"/>
        <c:tickLblPos val="nextTo"/>
        <c:crossAx val="39591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'табл 16-20-21 (2fnew)'!$Q$56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 16-20-21 (2fnew)'!$A$57:$A$61</c:f>
              <c:strCache>
                <c:ptCount val="5"/>
                <c:pt idx="0">
                  <c:v>Кыргызская Республика</c:v>
                </c:pt>
                <c:pt idx="1">
                  <c:v>мальчики</c:v>
                </c:pt>
                <c:pt idx="2">
                  <c:v>девочки</c:v>
                </c:pt>
                <c:pt idx="3">
                  <c:v>городская местность</c:v>
                </c:pt>
                <c:pt idx="4">
                  <c:v>сельская местность</c:v>
                </c:pt>
              </c:strCache>
            </c:strRef>
          </c:cat>
          <c:val>
            <c:numRef>
              <c:f>'табл 16-20-21 (2fnew)'!$Q$57:$Q$61</c:f>
              <c:numCache>
                <c:formatCode>0.0</c:formatCode>
                <c:ptCount val="5"/>
                <c:pt idx="0">
                  <c:v>7.3904179408766559</c:v>
                </c:pt>
                <c:pt idx="1">
                  <c:v>5.9921414538310414</c:v>
                </c:pt>
                <c:pt idx="2">
                  <c:v>8.898305084745763</c:v>
                </c:pt>
                <c:pt idx="3">
                  <c:v>8.2494969818913475</c:v>
                </c:pt>
                <c:pt idx="4">
                  <c:v>6.508264462809918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705920"/>
        <c:axId val="37907264"/>
      </c:barChart>
      <c:catAx>
        <c:axId val="170705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7907264"/>
        <c:crosses val="autoZero"/>
        <c:auto val="1"/>
        <c:lblAlgn val="ctr"/>
        <c:lblOffset val="100"/>
        <c:noMultiLvlLbl val="0"/>
      </c:catAx>
      <c:valAx>
        <c:axId val="379072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170705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33261-148D-453F-B98D-E714D887D5AC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FD14A-3F24-42F5-AA2D-D3CDFAFC25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81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FD14A-3F24-42F5-AA2D-D3CDFAFC25A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7730D-99E3-4F49-ACB1-7E273A225F76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B93C6-9EA9-49DA-94C7-F8AE03AD7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5FC53-8A83-4B78-AAFA-C7DCCC4C8990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8D808-5FF8-493E-9C06-D78A3455E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61070-A968-41D1-8A4B-0DA9DDE174E1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0C7C2-1BCC-4A51-90D8-7F3446A1D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3009E-CEE7-4994-946B-8CD06AE13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71538" y="2674938"/>
            <a:ext cx="7408862" cy="34512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1B9C6-621A-417B-8A28-0F1D6EDC9C80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D90D1-CA77-45BF-9402-E353D40BD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C5F63-BF13-4512-819C-3977E855461D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F8635-3E70-4B3E-90B5-036DED1C0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8CDC-DB41-4D7C-9BB9-B513B1C243E4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E689-5930-49B2-B20B-FB2C9D9D4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A531C-3555-4E8B-9021-73B2BC36A1D8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A5E1C-B411-47FF-A915-123670F13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B29E2-CA0E-4E9C-871F-F9A2E5E18D97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2FFDE-8C23-4438-9217-7DC9883B5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A2C3-FC52-40A1-999A-0BBB0A7BCC32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4C07-18EE-4C32-BC80-F70242643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A6C26-F396-4AEE-BA28-57889F280BC8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DF23F-29B5-45C0-AB51-EE630B95CA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D16BE-6CA0-4F4F-BC08-B6C3513878E4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8E91F-5E1F-4C4D-BC32-CE4D08E08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EF10-DE2A-4B22-ABEB-C8B67259CD1B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AFC69-29D6-4113-A119-F77FC1981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99685B-633C-4D6E-A30D-AE31F638214A}" type="datetimeFigureOut">
              <a:rPr lang="ru-RU"/>
              <a:pPr>
                <a:defRPr/>
              </a:pPr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29E89C-890D-4A61-9F73-3F6A6A3AE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2" r:id="rId2"/>
    <p:sldLayoutId id="2147483675" r:id="rId3"/>
    <p:sldLayoutId id="2147483671" r:id="rId4"/>
    <p:sldLayoutId id="2147483670" r:id="rId5"/>
    <p:sldLayoutId id="2147483669" r:id="rId6"/>
    <p:sldLayoutId id="2147483676" r:id="rId7"/>
    <p:sldLayoutId id="2147483677" r:id="rId8"/>
    <p:sldLayoutId id="2147483678" r:id="rId9"/>
    <p:sldLayoutId id="2147483668" r:id="rId10"/>
    <p:sldLayoutId id="2147483679" r:id="rId11"/>
    <p:sldLayoutId id="2147483680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_____Microsoft_Excel_97-20033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_____Microsoft_Excel_97-2003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_____Microsoft_Excel_97-20032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436563"/>
            <a:ext cx="7455049" cy="1120229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статистический комитет Кыргызской Республики</a:t>
            </a:r>
          </a:p>
        </p:txBody>
      </p:sp>
      <p:pic>
        <p:nvPicPr>
          <p:cNvPr id="14338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900112" y="5876925"/>
            <a:ext cx="64801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b="1" dirty="0" err="1" smtClean="0">
                <a:solidFill>
                  <a:schemeClr val="accent2"/>
                </a:solidFill>
              </a:rPr>
              <a:t>Самохлеб</a:t>
            </a:r>
            <a:r>
              <a:rPr lang="ru-RU" altLang="ru-RU" b="1" dirty="0" smtClean="0">
                <a:solidFill>
                  <a:schemeClr val="accent2"/>
                </a:solidFill>
              </a:rPr>
              <a:t> Галина,</a:t>
            </a:r>
            <a:endParaRPr lang="en-US" altLang="ru-RU" b="1" dirty="0" smtClean="0">
              <a:solidFill>
                <a:schemeClr val="accent2"/>
              </a:solidFill>
            </a:endParaRPr>
          </a:p>
          <a:p>
            <a:r>
              <a:rPr lang="ru-RU" altLang="ru-RU" b="1" dirty="0" smtClean="0">
                <a:solidFill>
                  <a:schemeClr val="accent2"/>
                </a:solidFill>
              </a:rPr>
              <a:t>начальник управления </a:t>
            </a:r>
            <a:r>
              <a:rPr lang="ru-RU" altLang="ru-RU" b="1" dirty="0">
                <a:solidFill>
                  <a:schemeClr val="accent2"/>
                </a:solidFill>
              </a:rPr>
              <a:t>статистики домашних хозяйств</a:t>
            </a:r>
            <a:endParaRPr lang="ru-RU" altLang="ru-RU" b="1" dirty="0"/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866775" y="3284538"/>
            <a:ext cx="76327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Питание населения Кыргызской Республики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57224" y="642918"/>
            <a:ext cx="7800972" cy="1590664"/>
          </a:xfrm>
        </p:spPr>
        <p:txBody>
          <a:bodyPr/>
          <a:lstStyle/>
          <a:p>
            <a:pPr>
              <a:defRPr/>
            </a:pPr>
            <a:r>
              <a:rPr lang="ru-RU" sz="25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i="1" dirty="0" smtClean="0">
                <a:solidFill>
                  <a:schemeClr val="tx1"/>
                </a:solidFill>
              </a:rPr>
              <a:t>(жиры в день на душу населения по демографическим группам, грамм)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500" dirty="0">
              <a:solidFill>
                <a:schemeClr val="tx1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072494" cy="441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8"/>
            <a:ext cx="7543824" cy="1804978"/>
          </a:xfrm>
        </p:spPr>
        <p:txBody>
          <a:bodyPr/>
          <a:lstStyle/>
          <a:p>
            <a:r>
              <a:rPr lang="ru-RU" sz="25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(</a:t>
            </a:r>
            <a:r>
              <a:rPr lang="ru-RU" sz="2500" b="1" i="1" dirty="0" smtClean="0">
                <a:solidFill>
                  <a:schemeClr val="tx1"/>
                </a:solidFill>
              </a:rPr>
              <a:t>жиры в день на душу населения, грамм</a:t>
            </a:r>
            <a:r>
              <a:rPr lang="ru-RU" sz="2500" b="1" dirty="0" smtClean="0">
                <a:solidFill>
                  <a:schemeClr val="tx1"/>
                </a:solidFill>
              </a:rPr>
              <a:t>) 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Суточная потребность - 71,0 грамм</a:t>
            </a:r>
            <a:endParaRPr lang="ru-RU" sz="25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1643050"/>
          <a:ext cx="7566052" cy="44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8"/>
            <a:ext cx="7543824" cy="1252537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i="1" dirty="0" smtClean="0">
                <a:solidFill>
                  <a:schemeClr val="tx1"/>
                </a:solidFill>
              </a:rPr>
              <a:t>(ккал в день на душу населения)</a:t>
            </a:r>
            <a:endParaRPr lang="ru-RU" sz="20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1571612"/>
          <a:ext cx="7715304" cy="4697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8"/>
            <a:ext cx="7543824" cy="1252537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121442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9"/>
            <a:ext cx="7543824" cy="947721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8"/>
            <a:ext cx="7543824" cy="1252537"/>
          </a:xfrm>
        </p:spPr>
        <p:txBody>
          <a:bodyPr/>
          <a:lstStyle/>
          <a:p>
            <a:r>
              <a:rPr lang="ru-RU" sz="2500" b="1" dirty="0" smtClean="0">
                <a:solidFill>
                  <a:schemeClr val="tx1"/>
                </a:solidFill>
              </a:rPr>
              <a:t>Доля расходов на питание в </a:t>
            </a:r>
            <a:r>
              <a:rPr lang="ru-RU" sz="2500" b="1" dirty="0" err="1" smtClean="0">
                <a:solidFill>
                  <a:schemeClr val="tx1"/>
                </a:solidFill>
              </a:rPr>
              <a:t>квинтильных</a:t>
            </a:r>
            <a:r>
              <a:rPr lang="ru-RU" sz="2500" b="1" dirty="0" smtClean="0">
                <a:solidFill>
                  <a:schemeClr val="tx1"/>
                </a:solidFill>
              </a:rPr>
              <a:t> группах 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857224" y="1785926"/>
          <a:ext cx="7554411" cy="428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Диаграмма" r:id="rId4" imgW="5724657" imgH="3248100" progId="Excel.Sheet.8">
                  <p:embed/>
                </p:oleObj>
              </mc:Choice>
              <mc:Fallback>
                <p:oleObj name="Диаграмма" r:id="rId4" imgW="5724657" imgH="3248100" progId="Excel.Shee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785926"/>
                        <a:ext cx="7554411" cy="4286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338138"/>
            <a:ext cx="7543824" cy="1252537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Процент детей, страдающих анемией,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МДИКР-2012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Рисунок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2000240"/>
            <a:ext cx="7661467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338138"/>
            <a:ext cx="7859216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Доля детей с недостаточной массой тела в возрасте 1-6 </a:t>
            </a:r>
            <a:r>
              <a:rPr lang="ru-RU" sz="3200" b="1" dirty="0" smtClean="0">
                <a:solidFill>
                  <a:schemeClr val="tx1"/>
                </a:solidFill>
              </a:rPr>
              <a:t>лет в 2014г.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720475"/>
              </p:ext>
            </p:extLst>
          </p:nvPr>
        </p:nvGraphicFramePr>
        <p:xfrm>
          <a:off x="755576" y="2276872"/>
          <a:ext cx="770485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8096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15466" y="338138"/>
            <a:ext cx="7571334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Индекс массы тела взрослого населения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315912"/>
              </p:ext>
            </p:extLst>
          </p:nvPr>
        </p:nvGraphicFramePr>
        <p:xfrm>
          <a:off x="683568" y="2132856"/>
          <a:ext cx="7624886" cy="402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2"/>
          <p:cNvSpPr txBox="1">
            <a:spLocks/>
          </p:cNvSpPr>
          <p:nvPr/>
        </p:nvSpPr>
        <p:spPr bwMode="auto">
          <a:xfrm>
            <a:off x="251520" y="1340768"/>
            <a:ext cx="5184576" cy="748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1" dirty="0" smtClean="0">
                <a:solidFill>
                  <a:schemeClr val="tx1"/>
                </a:solidFill>
              </a:rPr>
              <a:t>43% мужчин и 42% женщин имеют излишек веса или ожирение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86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 П А С И Б О !</a:t>
            </a:r>
            <a:endParaRPr lang="ru-RU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341438"/>
            <a:ext cx="8229600" cy="5327922"/>
          </a:xfrm>
        </p:spPr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2800" dirty="0" smtClean="0"/>
          </a:p>
          <a:p>
            <a:pPr>
              <a:buFont typeface="Wingdings" pitchFamily="2" charset="2"/>
              <a:buChar char="v"/>
            </a:pPr>
            <a:r>
              <a:rPr lang="ru-RU" sz="3200" dirty="0">
                <a:latin typeface="Candara" pitchFamily="34" charset="0"/>
              </a:rPr>
              <a:t>Закон КР от 4 августа 2008 года N 183 «О продовольственной безопасности Кыргызской Республики»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>
                <a:latin typeface="Candara" pitchFamily="34" charset="0"/>
              </a:rPr>
              <a:t>Постановление Правительства Кыргызской Республики от 3 марта 2009 года №138 «Положение о мониторинге и индикаторах продовольственной безопасности КР»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200" dirty="0" smtClean="0">
                <a:latin typeface="Candara" pitchFamily="34" charset="0"/>
              </a:rPr>
              <a:t>Закон </a:t>
            </a:r>
            <a:r>
              <a:rPr lang="ru-RU" sz="3200" dirty="0">
                <a:latin typeface="Candara" pitchFamily="34" charset="0"/>
              </a:rPr>
              <a:t>КР от 26 мая </a:t>
            </a:r>
            <a:r>
              <a:rPr lang="ru-RU" sz="3200" dirty="0" smtClean="0">
                <a:latin typeface="Candara" pitchFamily="34" charset="0"/>
              </a:rPr>
              <a:t>2009 года </a:t>
            </a:r>
            <a:r>
              <a:rPr lang="ru-RU" sz="3200" dirty="0">
                <a:latin typeface="Candara" pitchFamily="34" charset="0"/>
              </a:rPr>
              <a:t>№170 «О гарантированных государственных минимальных социальных стандартах»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>
                <a:latin typeface="Candara" pitchFamily="34" charset="0"/>
              </a:rPr>
              <a:t>Постановление Правительства Кыргызской Республики от 6 ноября 2009 года № 694 «Об утверждении структуры Прожиточного Минимума (ПМ) для основных социально-демографических групп населения»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 smtClean="0">
                <a:latin typeface="Candara" pitchFamily="34" charset="0"/>
              </a:rPr>
              <a:t>Постановление </a:t>
            </a:r>
            <a:r>
              <a:rPr lang="ru-RU" sz="3200" dirty="0">
                <a:latin typeface="Candara" pitchFamily="34" charset="0"/>
              </a:rPr>
              <a:t>Правительства Кыргызской Республики от 19 февраля 2010 года N 111 «Об утверждении среднефизиологических норм потребления основных продуктов питания для населения Кыргызской Республики</a:t>
            </a:r>
            <a:r>
              <a:rPr lang="ru-RU" sz="3200" dirty="0" smtClean="0">
                <a:latin typeface="Candara" pitchFamily="34" charset="0"/>
              </a:rPr>
              <a:t>»</a:t>
            </a:r>
          </a:p>
          <a:p>
            <a:pPr>
              <a:buFont typeface="Wingdings" pitchFamily="2" charset="2"/>
              <a:buChar char="v"/>
            </a:pPr>
            <a:r>
              <a:rPr lang="ru-RU" sz="3200" dirty="0" smtClean="0">
                <a:latin typeface="Candara" pitchFamily="34" charset="0"/>
              </a:rPr>
              <a:t>Постановление </a:t>
            </a:r>
            <a:r>
              <a:rPr lang="ru-RU" sz="3200" dirty="0">
                <a:latin typeface="Candara" pitchFamily="34" charset="0"/>
              </a:rPr>
              <a:t>Правительства КР от 17 января 2004 года N 25 - В редакции ППКР от 10 июня 2008 года N 281, 30 декабря 2013 года N 716 «О статистике выборочных обследований домашних хозяйств»</a:t>
            </a:r>
          </a:p>
        </p:txBody>
      </p:sp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928688" y="5949950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>
                <a:latin typeface="Candara" pitchFamily="34" charset="0"/>
              </a:rPr>
              <a:t>.</a:t>
            </a:r>
            <a:endParaRPr lang="ru-RU" dirty="0">
              <a:latin typeface="Candara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03350" y="549275"/>
            <a:ext cx="7129463" cy="622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Законодательная</a:t>
            </a:r>
            <a:r>
              <a:rPr lang="ru-RU" dirty="0" smtClean="0"/>
              <a:t> </a:t>
            </a:r>
            <a:r>
              <a:rPr lang="ru-RU" sz="4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база</a:t>
            </a:r>
          </a:p>
        </p:txBody>
      </p:sp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90" y="277813"/>
            <a:ext cx="7329510" cy="11430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Группы продуктов питания входящих в минимальный набор: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Хлеб и хлебопродукты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Картофель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Овощи и бахчевые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Фрукты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Молоко молочные продукты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Мясо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Рыба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Яйца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Сахар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Масло растительное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dirty="0" smtClean="0"/>
              <a:t>Прочие (соль, чай)</a:t>
            </a:r>
          </a:p>
          <a:p>
            <a:pPr eaLnBrk="1" hangingPunct="1">
              <a:lnSpc>
                <a:spcPct val="90000"/>
              </a:lnSpc>
            </a:pPr>
            <a:endParaRPr lang="ru-RU" sz="2000" dirty="0" smtClean="0"/>
          </a:p>
        </p:txBody>
      </p:sp>
      <p:pic>
        <p:nvPicPr>
          <p:cNvPr id="17411" name="Picture 10" descr="b432402230a2075282b896c18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1773238"/>
            <a:ext cx="4464050" cy="361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>
                <a:solidFill>
                  <a:schemeClr val="tx1"/>
                </a:solidFill>
              </a:rPr>
              <a:t>Калорийность продовольственной корзины Прожиточного Минимума, ккал</a:t>
            </a:r>
          </a:p>
        </p:txBody>
      </p:sp>
      <p:grpSp>
        <p:nvGrpSpPr>
          <p:cNvPr id="2" name="Organization Chart 18"/>
          <p:cNvGrpSpPr>
            <a:grpSpLocks/>
          </p:cNvGrpSpPr>
          <p:nvPr/>
        </p:nvGrpSpPr>
        <p:grpSpPr bwMode="auto">
          <a:xfrm>
            <a:off x="857224" y="1500174"/>
            <a:ext cx="6820363" cy="3787081"/>
            <a:chOff x="1561" y="4011"/>
            <a:chExt cx="8947" cy="1900"/>
          </a:xfrm>
        </p:grpSpPr>
        <p:cxnSp>
          <p:nvCxnSpPr>
            <p:cNvPr id="36884" name="_s36884"/>
            <p:cNvCxnSpPr>
              <a:cxnSpLocks noChangeShapeType="1"/>
            </p:cNvCxnSpPr>
            <p:nvPr/>
          </p:nvCxnSpPr>
          <p:spPr bwMode="auto">
            <a:xfrm rot="16200000" flipV="1">
              <a:off x="8038" y="3405"/>
              <a:ext cx="363" cy="3008"/>
            </a:xfrm>
            <a:prstGeom prst="bentConnector3">
              <a:avLst>
                <a:gd name="adj1" fmla="val 14455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85" name="_s36885"/>
            <p:cNvCxnSpPr>
              <a:cxnSpLocks noChangeShapeType="1"/>
            </p:cNvCxnSpPr>
            <p:nvPr/>
          </p:nvCxnSpPr>
          <p:spPr bwMode="auto">
            <a:xfrm rot="10800000">
              <a:off x="3060" y="5803"/>
              <a:ext cx="562" cy="1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86" name="_s36886"/>
            <p:cNvCxnSpPr>
              <a:cxnSpLocks noChangeShapeType="1"/>
            </p:cNvCxnSpPr>
            <p:nvPr/>
          </p:nvCxnSpPr>
          <p:spPr bwMode="auto">
            <a:xfrm flipV="1">
              <a:off x="1655" y="5803"/>
              <a:ext cx="1031" cy="1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87" name="_s36887"/>
            <p:cNvCxnSpPr>
              <a:cxnSpLocks noChangeShapeType="1"/>
            </p:cNvCxnSpPr>
            <p:nvPr/>
          </p:nvCxnSpPr>
          <p:spPr bwMode="auto">
            <a:xfrm rot="16200000">
              <a:off x="4302" y="3018"/>
              <a:ext cx="360" cy="3780"/>
            </a:xfrm>
            <a:prstGeom prst="bentConnector3">
              <a:avLst>
                <a:gd name="adj1" fmla="val 13236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6888"/>
            <p:cNvSpPr>
              <a:spLocks noChangeArrowheads="1"/>
            </p:cNvSpPr>
            <p:nvPr/>
          </p:nvSpPr>
          <p:spPr bwMode="auto">
            <a:xfrm>
              <a:off x="5340" y="4011"/>
              <a:ext cx="2160" cy="720"/>
            </a:xfrm>
            <a:prstGeom prst="bevel">
              <a:avLst>
                <a:gd name="adj" fmla="val 12500"/>
              </a:avLst>
            </a:prstGeom>
            <a:solidFill>
              <a:srgbClr val="B0B0C4">
                <a:alpha val="50000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Прожи-точный</a:t>
              </a: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 минимум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2101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" name="_s36889"/>
            <p:cNvSpPr>
              <a:spLocks noChangeArrowheads="1"/>
            </p:cNvSpPr>
            <p:nvPr/>
          </p:nvSpPr>
          <p:spPr bwMode="auto">
            <a:xfrm>
              <a:off x="1561" y="5091"/>
              <a:ext cx="2160" cy="720"/>
            </a:xfrm>
            <a:prstGeom prst="bevel">
              <a:avLst>
                <a:gd name="adj" fmla="val 125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ru-RU" sz="1400" b="1" dirty="0" smtClean="0">
                  <a:latin typeface="Times New Roman" pitchFamily="18" charset="0"/>
                </a:rPr>
                <a:t>Население </a:t>
              </a:r>
              <a:r>
                <a:rPr lang="ru-RU" sz="1400" b="1" dirty="0" err="1" smtClean="0">
                  <a:latin typeface="Times New Roman" pitchFamily="18" charset="0"/>
                </a:rPr>
                <a:t>т</a:t>
              </a:r>
              <a:r>
                <a:rPr kumimoji="0" lang="ru-RU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рудоспособ-ного</a:t>
              </a: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 возраста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2212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" name="_s36890"/>
            <p:cNvSpPr>
              <a:spLocks noChangeArrowheads="1"/>
            </p:cNvSpPr>
            <p:nvPr/>
          </p:nvSpPr>
          <p:spPr bwMode="auto">
            <a:xfrm>
              <a:off x="5162" y="5130"/>
              <a:ext cx="2160" cy="720"/>
            </a:xfrm>
            <a:prstGeom prst="bevel">
              <a:avLst>
                <a:gd name="adj" fmla="val 125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ru-RU" sz="1400" b="1" dirty="0" smtClean="0">
                  <a:latin typeface="Times New Roman" pitchFamily="18" charset="0"/>
                </a:rPr>
                <a:t>Население пенсионного возраста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2100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" name="_s36891"/>
            <p:cNvSpPr>
              <a:spLocks noChangeArrowheads="1"/>
            </p:cNvSpPr>
            <p:nvPr/>
          </p:nvSpPr>
          <p:spPr bwMode="auto">
            <a:xfrm>
              <a:off x="8348" y="5094"/>
              <a:ext cx="2160" cy="720"/>
            </a:xfrm>
            <a:prstGeom prst="bevel">
              <a:avLst>
                <a:gd name="adj" fmla="val 125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Дети, 0-17 лет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charset="0"/>
                </a:rPr>
                <a:t>1920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pic>
        <p:nvPicPr>
          <p:cNvPr id="13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_s36890"/>
          <p:cNvSpPr>
            <a:spLocks noChangeArrowheads="1"/>
          </p:cNvSpPr>
          <p:nvPr/>
        </p:nvSpPr>
        <p:spPr bwMode="auto">
          <a:xfrm>
            <a:off x="428596" y="5286388"/>
            <a:ext cx="1143008" cy="1071570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Мужчины</a:t>
            </a:r>
          </a:p>
          <a:p>
            <a:pPr lvl="0" algn="ctr"/>
            <a:r>
              <a:rPr lang="en-US" sz="1400" b="1" dirty="0" smtClean="0">
                <a:latin typeface="Times New Roman" pitchFamily="18" charset="0"/>
              </a:rPr>
              <a:t>2338</a:t>
            </a:r>
            <a:endParaRPr lang="ru-RU" sz="1400" b="1" dirty="0" smtClean="0"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_s36890"/>
          <p:cNvSpPr>
            <a:spLocks noChangeArrowheads="1"/>
          </p:cNvSpPr>
          <p:nvPr/>
        </p:nvSpPr>
        <p:spPr bwMode="auto">
          <a:xfrm>
            <a:off x="1785918" y="5286388"/>
            <a:ext cx="1143007" cy="1071570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Женщины</a:t>
            </a:r>
          </a:p>
          <a:p>
            <a:pPr lvl="0" algn="ctr"/>
            <a:r>
              <a:rPr lang="en-US" sz="1400" b="1" dirty="0" smtClean="0">
                <a:latin typeface="Times New Roman" pitchFamily="18" charset="0"/>
              </a:rPr>
              <a:t>2145</a:t>
            </a:r>
            <a:endParaRPr lang="ru-RU" sz="1400" b="1" dirty="0" smtClean="0"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_s36890"/>
          <p:cNvSpPr>
            <a:spLocks noChangeArrowheads="1"/>
          </p:cNvSpPr>
          <p:nvPr/>
        </p:nvSpPr>
        <p:spPr bwMode="auto">
          <a:xfrm>
            <a:off x="5214943" y="5286388"/>
            <a:ext cx="1071570" cy="1071570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0-3 лет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rPr>
              <a:t>1349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_s36890"/>
          <p:cNvSpPr>
            <a:spLocks noChangeArrowheads="1"/>
          </p:cNvSpPr>
          <p:nvPr/>
        </p:nvSpPr>
        <p:spPr bwMode="auto">
          <a:xfrm>
            <a:off x="6572264" y="5286388"/>
            <a:ext cx="1071570" cy="1071570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4-6 лет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rPr>
              <a:t>1661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_s36890"/>
          <p:cNvSpPr>
            <a:spLocks noChangeArrowheads="1"/>
          </p:cNvSpPr>
          <p:nvPr/>
        </p:nvSpPr>
        <p:spPr bwMode="auto">
          <a:xfrm>
            <a:off x="7854608" y="5286388"/>
            <a:ext cx="1003672" cy="1000132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7-13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rPr>
              <a:t>2031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26" name="_s36885"/>
          <p:cNvCxnSpPr>
            <a:cxnSpLocks noChangeShapeType="1"/>
            <a:stCxn id="25" idx="6"/>
          </p:cNvCxnSpPr>
          <p:nvPr/>
        </p:nvCxnSpPr>
        <p:spPr bwMode="auto">
          <a:xfrm rot="16200000" flipV="1">
            <a:off x="7714388" y="4644332"/>
            <a:ext cx="428628" cy="855484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_s36886"/>
          <p:cNvCxnSpPr>
            <a:cxnSpLocks noChangeShapeType="1"/>
          </p:cNvCxnSpPr>
          <p:nvPr/>
        </p:nvCxnSpPr>
        <p:spPr bwMode="auto">
          <a:xfrm rot="5400000" flipH="1" flipV="1">
            <a:off x="5536414" y="4893480"/>
            <a:ext cx="500064" cy="42862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_s36886"/>
          <p:cNvCxnSpPr>
            <a:cxnSpLocks noChangeShapeType="1"/>
          </p:cNvCxnSpPr>
          <p:nvPr/>
        </p:nvCxnSpPr>
        <p:spPr bwMode="auto">
          <a:xfrm rot="5400000" flipH="1" flipV="1">
            <a:off x="6750859" y="5179231"/>
            <a:ext cx="357190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_s36886"/>
          <p:cNvCxnSpPr>
            <a:cxnSpLocks noChangeShapeType="1"/>
          </p:cNvCxnSpPr>
          <p:nvPr/>
        </p:nvCxnSpPr>
        <p:spPr bwMode="auto">
          <a:xfrm rot="5400000" flipH="1" flipV="1">
            <a:off x="4249735" y="3321843"/>
            <a:ext cx="786612" cy="79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_s36890"/>
          <p:cNvSpPr>
            <a:spLocks noChangeArrowheads="1"/>
          </p:cNvSpPr>
          <p:nvPr/>
        </p:nvSpPr>
        <p:spPr bwMode="auto">
          <a:xfrm>
            <a:off x="7929586" y="3786190"/>
            <a:ext cx="1003672" cy="1000132"/>
          </a:xfrm>
          <a:prstGeom prst="bevel">
            <a:avLst>
              <a:gd name="adj" fmla="val 12500"/>
            </a:avLst>
          </a:prstGeom>
          <a:solidFill>
            <a:srgbClr val="CC99FF">
              <a:alpha val="5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b="1" dirty="0" smtClean="0">
                <a:latin typeface="Times New Roman" pitchFamily="18" charset="0"/>
              </a:rPr>
              <a:t>14-17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rPr>
              <a:t>2244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56" name="_s36886"/>
          <p:cNvCxnSpPr>
            <a:cxnSpLocks noChangeShapeType="1"/>
          </p:cNvCxnSpPr>
          <p:nvPr/>
        </p:nvCxnSpPr>
        <p:spPr bwMode="auto">
          <a:xfrm rot="10800000">
            <a:off x="7645422" y="4357694"/>
            <a:ext cx="427040" cy="14287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990600" y="260350"/>
            <a:ext cx="7239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</a:rPr>
              <a:t>Фактические потребление домашних хозяйств и  нормы продовольственной корзины прожиточного минимума</a:t>
            </a:r>
          </a:p>
          <a:p>
            <a:pPr algn="ctr"/>
            <a:r>
              <a:rPr lang="ru-RU" sz="2000" i="1">
                <a:latin typeface="Times New Roman" pitchFamily="18" charset="0"/>
              </a:rPr>
              <a:t>(на душу населения , кг в месяц)</a:t>
            </a:r>
            <a:r>
              <a:rPr lang="ru-RU" sz="2000">
                <a:latin typeface="Times New Roman" pitchFamily="18" charset="0"/>
              </a:rPr>
              <a:t> </a:t>
            </a:r>
          </a:p>
        </p:txBody>
      </p:sp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785786" y="1428736"/>
          <a:ext cx="7786742" cy="5282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Диаграмма" r:id="rId4" imgW="5924556" imgH="4019490" progId="Excel.Sheet.8">
                  <p:embed/>
                </p:oleObj>
              </mc:Choice>
              <mc:Fallback>
                <p:oleObj name="Диаграмма" r:id="rId4" imgW="5924556" imgH="4019490" progId="Excel.Shee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1428736"/>
                        <a:ext cx="7786742" cy="5282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472386" cy="1928826"/>
          </a:xfrm>
        </p:spPr>
        <p:txBody>
          <a:bodyPr/>
          <a:lstStyle/>
          <a:p>
            <a:pPr>
              <a:defRPr/>
            </a:pPr>
            <a:r>
              <a:rPr lang="ru-RU" sz="25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i="1" dirty="0" smtClean="0">
                <a:solidFill>
                  <a:schemeClr val="tx1"/>
                </a:solidFill>
              </a:rPr>
              <a:t>(ккал в день на душу населения по демографическим группам)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500" dirty="0">
              <a:solidFill>
                <a:schemeClr val="tx1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072494" cy="441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990600" y="260350"/>
            <a:ext cx="7239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 smtClean="0"/>
              <a:t>Энергетическая ценность питания населения в  </a:t>
            </a:r>
            <a:r>
              <a:rPr lang="ru-RU" sz="2000" b="1" dirty="0" err="1" smtClean="0"/>
              <a:t>квинтильных</a:t>
            </a:r>
            <a:r>
              <a:rPr lang="ru-RU" sz="2000" b="1" dirty="0" smtClean="0"/>
              <a:t> группах</a:t>
            </a:r>
          </a:p>
          <a:p>
            <a:pPr algn="ctr"/>
            <a:r>
              <a:rPr lang="ru-RU" sz="2000" dirty="0" smtClean="0"/>
              <a:t>(</a:t>
            </a:r>
            <a:r>
              <a:rPr lang="ru-RU" sz="2000" i="1" dirty="0" smtClean="0"/>
              <a:t>ккал в день на душу населения</a:t>
            </a:r>
            <a:r>
              <a:rPr lang="ru-RU" sz="2000" i="1" dirty="0" smtClean="0">
                <a:latin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</a:endParaRPr>
          </a:p>
        </p:txBody>
      </p:sp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/>
          </p:cNvGraphicFramePr>
          <p:nvPr/>
        </p:nvGraphicFramePr>
        <p:xfrm>
          <a:off x="1071538" y="1643050"/>
          <a:ext cx="7500990" cy="4071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Диаграмма" r:id="rId4" imgW="6191250" imgH="2876550" progId="Excel.Sheet.8">
                  <p:embed/>
                </p:oleObj>
              </mc:Choice>
              <mc:Fallback>
                <p:oleObj name="Диаграмма" r:id="rId4" imgW="6191250" imgH="2876550" progId="Excel.Shee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643050"/>
                        <a:ext cx="7500990" cy="4071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57290" y="642918"/>
            <a:ext cx="7329510" cy="1428760"/>
          </a:xfrm>
        </p:spPr>
        <p:txBody>
          <a:bodyPr/>
          <a:lstStyle/>
          <a:p>
            <a:pPr>
              <a:defRPr/>
            </a:pPr>
            <a:r>
              <a:rPr lang="ru-RU" sz="25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i="1" dirty="0" smtClean="0">
                <a:solidFill>
                  <a:schemeClr val="tx1"/>
                </a:solidFill>
              </a:rPr>
              <a:t>(белки в день на душу населения по демографическим группам, грамм)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2500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500" dirty="0">
              <a:solidFill>
                <a:schemeClr val="tx1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072494" cy="441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338138"/>
            <a:ext cx="7615262" cy="1804978"/>
          </a:xfrm>
        </p:spPr>
        <p:txBody>
          <a:bodyPr/>
          <a:lstStyle/>
          <a:p>
            <a:r>
              <a:rPr lang="ru-RU" sz="2500" b="1" dirty="0" smtClean="0">
                <a:solidFill>
                  <a:schemeClr val="tx1"/>
                </a:solidFill>
              </a:rPr>
              <a:t>Баланс питания в виде энергетической ценности по результатам обследования ежедневного потребления и оценки ежедневных потребностей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(</a:t>
            </a:r>
            <a:r>
              <a:rPr lang="ru-RU" sz="2500" b="1" i="1" dirty="0" smtClean="0">
                <a:solidFill>
                  <a:schemeClr val="tx1"/>
                </a:solidFill>
              </a:rPr>
              <a:t>белки в день на душу населения, грамм</a:t>
            </a:r>
            <a:r>
              <a:rPr lang="ru-RU" sz="2500" b="1" dirty="0" smtClean="0">
                <a:solidFill>
                  <a:schemeClr val="tx1"/>
                </a:solidFill>
              </a:rPr>
              <a:t>) </a:t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Суточная потребность - 73,0 грамм</a:t>
            </a:r>
            <a:endParaRPr lang="ru-RU" sz="2500" dirty="0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546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945</TotalTime>
  <Words>525</Words>
  <Application>Microsoft Office PowerPoint</Application>
  <PresentationFormat>Экран (4:3)</PresentationFormat>
  <Paragraphs>118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Волна</vt:lpstr>
      <vt:lpstr>Диаграмма</vt:lpstr>
      <vt:lpstr>Национальный статистический комитет Кыргызской Республики</vt:lpstr>
      <vt:lpstr>Презентация PowerPoint</vt:lpstr>
      <vt:lpstr>Группы продуктов питания входящих в минимальный набор:</vt:lpstr>
      <vt:lpstr>Калорийность продовольственной корзины Прожиточного Минимума, ккал</vt:lpstr>
      <vt:lpstr>Презентация PowerPoint</vt:lpstr>
      <vt:lpstr>Баланс питания в виде энергетической ценности по результатам обследования ежедневного потребления и оценки ежедневных потребностей (ккал в день на душу населения по демографическим группам) </vt:lpstr>
      <vt:lpstr>Презентация PowerPoint</vt:lpstr>
      <vt:lpstr>Баланс питания в виде энергетической ценности по результатам обследования ежедневного потребления и оценки ежедневных потребностей (белки в день на душу населения по демографическим группам, грамм) </vt:lpstr>
      <vt:lpstr>Баланс питания в виде энергетической ценности по результатам обследования ежедневного потребления и оценки ежедневных потребностей (белки в день на душу населения, грамм)  Суточная потребность - 73,0 грамм</vt:lpstr>
      <vt:lpstr>Баланс питания в виде энергетической ценности по результатам обследования ежедневного потребления и оценки ежедневных потребностей (жиры в день на душу населения по демографическим группам, грамм) </vt:lpstr>
      <vt:lpstr>Баланс питания в виде энергетической ценности по результатам обследования ежедневного потребления и оценки ежедневных потребностей (жиры в день на душу населения, грамм)  Суточная потребность - 71,0 грамм</vt:lpstr>
      <vt:lpstr>Баланс питания в виде энергетической ценности по результатам обследования ежедневного потребления и оценки ежедневных потребностей (ккал в день на душу населения)</vt:lpstr>
      <vt:lpstr>Баланс питания в виде энергетической ценности по результатам обследования ежедневного потребления и оценки ежедневных потребностей </vt:lpstr>
      <vt:lpstr>Баланс питания в виде энергетической ценности по результатам обследования ежедневного потребления и оценки ежедневных потребностей </vt:lpstr>
      <vt:lpstr>Доля расходов на питание в квинтильных группах  </vt:lpstr>
      <vt:lpstr>Процент детей, страдающих анемией, МДИКР-2012 </vt:lpstr>
      <vt:lpstr>Доля детей с недостаточной массой тела в возрасте 1-6 лет в 2014г.</vt:lpstr>
      <vt:lpstr>Индекс массы тела взрослого населения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Anurbaeva</dc:creator>
  <cp:lastModifiedBy>Samohleb</cp:lastModifiedBy>
  <cp:revision>41</cp:revision>
  <dcterms:created xsi:type="dcterms:W3CDTF">2015-01-09T09:10:02Z</dcterms:created>
  <dcterms:modified xsi:type="dcterms:W3CDTF">2015-10-21T03:39:42Z</dcterms:modified>
</cp:coreProperties>
</file>